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23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60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혼합현실 시장 규모 및 사용자 수 </a:t>
            </a:r>
            <a:endParaRPr 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시장 규모(억 달러)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2024년</c:v>
                </c:pt>
                <c:pt idx="1">
                  <c:v>2025년</c:v>
                </c:pt>
                <c:pt idx="2">
                  <c:v>2026년</c:v>
                </c:pt>
                <c:pt idx="3">
                  <c:v>2027년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150</c:v>
                </c:pt>
                <c:pt idx="1">
                  <c:v>220</c:v>
                </c:pt>
                <c:pt idx="2">
                  <c:v>350</c:v>
                </c:pt>
                <c:pt idx="3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11200240"/>
        <c:axId val="211198576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사용자 수(백만 명)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525-4493-A9E1-18C754F4F7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2024년</c:v>
                </c:pt>
                <c:pt idx="1">
                  <c:v>2025년</c:v>
                </c:pt>
                <c:pt idx="2">
                  <c:v>2026년</c:v>
                </c:pt>
                <c:pt idx="3">
                  <c:v>2027년</c:v>
                </c:pt>
              </c:strCache>
            </c:strRef>
          </c:cat>
          <c:val>
            <c:numRef>
              <c:f>Sheet1!$B$3:$E$3</c:f>
              <c:numCache>
                <c:formatCode>_(* #,##0_);_(* \(#,##0\);_(* "-"_);_(@_)</c:formatCode>
                <c:ptCount val="4"/>
                <c:pt idx="0">
                  <c:v>20</c:v>
                </c:pt>
                <c:pt idx="1">
                  <c:v>35</c:v>
                </c:pt>
                <c:pt idx="2">
                  <c:v>60</c:v>
                </c:pt>
                <c:pt idx="3">
                  <c:v>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607424"/>
        <c:axId val="211610336"/>
      </c:lineChart>
      <c:catAx>
        <c:axId val="21120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198576"/>
        <c:crosses val="autoZero"/>
        <c:auto val="1"/>
        <c:lblAlgn val="ctr"/>
        <c:lblOffset val="100"/>
        <c:noMultiLvlLbl val="0"/>
      </c:catAx>
      <c:valAx>
        <c:axId val="211198576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200240"/>
        <c:crosses val="autoZero"/>
        <c:crossBetween val="between"/>
      </c:valAx>
      <c:valAx>
        <c:axId val="211610336"/>
        <c:scaling>
          <c:orientation val="minMax"/>
        </c:scaling>
        <c:delete val="0"/>
        <c:axPos val="r"/>
        <c:numFmt formatCode="#,##0_);[Red]\(#,##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607424"/>
        <c:crosses val="max"/>
        <c:crossBetween val="between"/>
        <c:majorUnit val="20"/>
      </c:valAx>
      <c:catAx>
        <c:axId val="211607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61033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3DCC5B-52D3-4ABB-9C40-30F4567D2E43}" type="doc">
      <dgm:prSet loTypeId="urn:microsoft.com/office/officeart/2005/8/layout/radial4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8FCAAE25-325F-4769-BC6F-07E45E128751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혼합</a:t>
          </a:r>
          <a:br>
            <a:rPr lang="en-US" altLang="ko-KR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ko-KR" altLang="en-US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F9FE19F3-0D4F-4215-97AD-2FEFC9883CF8}" type="parTrans" cxnId="{B6F962CA-ACA8-474E-A9A5-4CA2D1F5824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95F4F2CF-012B-48C2-9D37-7E7BA41839D5}" type="sibTrans" cxnId="{B6F962CA-ACA8-474E-A9A5-4CA2D1F5824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8874D9AB-5192-43CD-844D-EA5AE1BBBAE8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ko-KR" altLang="en-US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578C4656-6E4E-4B06-848A-6FBF31F9A75A}" type="parTrans" cxnId="{D2B06831-B7E5-47AB-BE9B-1B471A6F0FDA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29413E90-1F6E-4279-8166-CE367CD42B31}" type="sibTrans" cxnId="{D2B06831-B7E5-47AB-BE9B-1B471A6F0FDA}">
      <dgm:prSet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DC5FE7EC-C5F4-4BA5-B510-C3BE897B49C6}">
      <dgm:prSet phldrT="[텍스트]" custT="1"/>
      <dgm:spPr/>
      <dgm:t>
        <a:bodyPr/>
        <a:lstStyle/>
        <a:p>
          <a:pPr latinLnBrk="1"/>
          <a:r>
            <a:rPr lang="ko-KR" altLang="en-US" sz="18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증강</a:t>
          </a:r>
          <a:br>
            <a:rPr lang="en-US" altLang="ko-KR" sz="18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</a:p>
      </dgm:t>
    </dgm:pt>
    <dgm:pt modelId="{D113F4EE-79AA-4CC1-A08A-70FE68320DE1}" type="parTrans" cxnId="{1D3BAD15-DF9B-437A-B521-6F67FECF48D4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11786FAC-4F6D-41FC-882B-680D9FB8F778}" type="sibTrans" cxnId="{1D3BAD15-DF9B-437A-B521-6F67FECF48D4}">
      <dgm:prSet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2BD05D5F-4F34-4CD5-9C20-48690C620ABE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가상</a:t>
          </a:r>
          <a:br>
            <a:rPr lang="en-US" altLang="ko-KR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en-US" altLang="ko-KR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7E59B85C-07B2-46B4-AACA-BFAC19C65601}" type="parTrans" cxnId="{E5D46458-5046-4CDE-853F-E65D80B0E4B8}">
      <dgm:prSet/>
      <dgm:spPr/>
      <dgm:t>
        <a:bodyPr/>
        <a:lstStyle/>
        <a:p>
          <a:pPr latinLnBrk="1"/>
          <a:endParaRPr lang="ko-KR" altLang="en-US" sz="180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794383BD-296C-4923-A153-386338BB76FA}" type="sibTrans" cxnId="{E5D46458-5046-4CDE-853F-E65D80B0E4B8}">
      <dgm:prSet/>
      <dgm:spPr/>
      <dgm:t>
        <a:bodyPr/>
        <a:lstStyle/>
        <a:p>
          <a:pPr latinLnBrk="1"/>
          <a:endParaRPr lang="ko-KR" altLang="en-US" sz="18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gm:t>
    </dgm:pt>
    <dgm:pt modelId="{F7ED3A55-CA3D-4878-9122-283E20267FAB}" type="pres">
      <dgm:prSet presAssocID="{003DCC5B-52D3-4ABB-9C40-30F4567D2E4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60AE0CE-F528-413C-8BC8-52E7F1C90A8B}" type="pres">
      <dgm:prSet presAssocID="{8FCAAE25-325F-4769-BC6F-07E45E128751}" presName="centerShape" presStyleLbl="node0" presStyleIdx="0" presStyleCnt="1"/>
      <dgm:spPr/>
    </dgm:pt>
    <dgm:pt modelId="{7BAAD1F1-7820-4ECF-A8CD-CD2D41B2605F}" type="pres">
      <dgm:prSet presAssocID="{578C4656-6E4E-4B06-848A-6FBF31F9A75A}" presName="parTrans" presStyleLbl="bgSibTrans2D1" presStyleIdx="0" presStyleCnt="3"/>
      <dgm:spPr/>
    </dgm:pt>
    <dgm:pt modelId="{4C2DE449-4F2F-4181-977E-09C9B393CA09}" type="pres">
      <dgm:prSet presAssocID="{8874D9AB-5192-43CD-844D-EA5AE1BBBAE8}" presName="node" presStyleLbl="node1" presStyleIdx="0" presStyleCnt="3">
        <dgm:presLayoutVars>
          <dgm:bulletEnabled val="1"/>
        </dgm:presLayoutVars>
      </dgm:prSet>
      <dgm:spPr/>
    </dgm:pt>
    <dgm:pt modelId="{A11F7758-7B87-4E42-9F00-1DC82784B31F}" type="pres">
      <dgm:prSet presAssocID="{D113F4EE-79AA-4CC1-A08A-70FE68320DE1}" presName="parTrans" presStyleLbl="bgSibTrans2D1" presStyleIdx="1" presStyleCnt="3"/>
      <dgm:spPr/>
    </dgm:pt>
    <dgm:pt modelId="{508BC677-388B-469A-B060-9E3DB455E37A}" type="pres">
      <dgm:prSet presAssocID="{DC5FE7EC-C5F4-4BA5-B510-C3BE897B49C6}" presName="node" presStyleLbl="node1" presStyleIdx="1" presStyleCnt="3">
        <dgm:presLayoutVars>
          <dgm:bulletEnabled val="1"/>
        </dgm:presLayoutVars>
      </dgm:prSet>
      <dgm:spPr/>
    </dgm:pt>
    <dgm:pt modelId="{40342872-26D8-4609-AE15-0194B33B3869}" type="pres">
      <dgm:prSet presAssocID="{7E59B85C-07B2-46B4-AACA-BFAC19C65601}" presName="parTrans" presStyleLbl="bgSibTrans2D1" presStyleIdx="2" presStyleCnt="3"/>
      <dgm:spPr/>
    </dgm:pt>
    <dgm:pt modelId="{02CEE243-D8F0-445B-8164-969D5B391FF4}" type="pres">
      <dgm:prSet presAssocID="{2BD05D5F-4F34-4CD5-9C20-48690C620ABE}" presName="node" presStyleLbl="node1" presStyleIdx="2" presStyleCnt="3">
        <dgm:presLayoutVars>
          <dgm:bulletEnabled val="1"/>
        </dgm:presLayoutVars>
      </dgm:prSet>
      <dgm:spPr/>
    </dgm:pt>
  </dgm:ptLst>
  <dgm:cxnLst>
    <dgm:cxn modelId="{1D3BAD15-DF9B-437A-B521-6F67FECF48D4}" srcId="{8FCAAE25-325F-4769-BC6F-07E45E128751}" destId="{DC5FE7EC-C5F4-4BA5-B510-C3BE897B49C6}" srcOrd="1" destOrd="0" parTransId="{D113F4EE-79AA-4CC1-A08A-70FE68320DE1}" sibTransId="{11786FAC-4F6D-41FC-882B-680D9FB8F778}"/>
    <dgm:cxn modelId="{D2B06831-B7E5-47AB-BE9B-1B471A6F0FDA}" srcId="{8FCAAE25-325F-4769-BC6F-07E45E128751}" destId="{8874D9AB-5192-43CD-844D-EA5AE1BBBAE8}" srcOrd="0" destOrd="0" parTransId="{578C4656-6E4E-4B06-848A-6FBF31F9A75A}" sibTransId="{29413E90-1F6E-4279-8166-CE367CD42B31}"/>
    <dgm:cxn modelId="{E8DC7063-DDD5-4C15-97F4-192A8B9F16E1}" type="presOf" srcId="{D113F4EE-79AA-4CC1-A08A-70FE68320DE1}" destId="{A11F7758-7B87-4E42-9F00-1DC82784B31F}" srcOrd="0" destOrd="0" presId="urn:microsoft.com/office/officeart/2005/8/layout/radial4"/>
    <dgm:cxn modelId="{E5D46458-5046-4CDE-853F-E65D80B0E4B8}" srcId="{8FCAAE25-325F-4769-BC6F-07E45E128751}" destId="{2BD05D5F-4F34-4CD5-9C20-48690C620ABE}" srcOrd="2" destOrd="0" parTransId="{7E59B85C-07B2-46B4-AACA-BFAC19C65601}" sibTransId="{794383BD-296C-4923-A153-386338BB76FA}"/>
    <dgm:cxn modelId="{CD695DA8-7296-4359-9119-D0F1106CCA5B}" type="presOf" srcId="{003DCC5B-52D3-4ABB-9C40-30F4567D2E43}" destId="{F7ED3A55-CA3D-4878-9122-283E20267FAB}" srcOrd="0" destOrd="0" presId="urn:microsoft.com/office/officeart/2005/8/layout/radial4"/>
    <dgm:cxn modelId="{9EC560BA-FA64-47CF-8378-206475FF9BAD}" type="presOf" srcId="{578C4656-6E4E-4B06-848A-6FBF31F9A75A}" destId="{7BAAD1F1-7820-4ECF-A8CD-CD2D41B2605F}" srcOrd="0" destOrd="0" presId="urn:microsoft.com/office/officeart/2005/8/layout/radial4"/>
    <dgm:cxn modelId="{B6F3CCBB-9A96-490A-8997-AAFFA56024A4}" type="presOf" srcId="{2BD05D5F-4F34-4CD5-9C20-48690C620ABE}" destId="{02CEE243-D8F0-445B-8164-969D5B391FF4}" srcOrd="0" destOrd="0" presId="urn:microsoft.com/office/officeart/2005/8/layout/radial4"/>
    <dgm:cxn modelId="{19F9F3BE-38F1-4314-ACA0-61C0552C4BB4}" type="presOf" srcId="{DC5FE7EC-C5F4-4BA5-B510-C3BE897B49C6}" destId="{508BC677-388B-469A-B060-9E3DB455E37A}" srcOrd="0" destOrd="0" presId="urn:microsoft.com/office/officeart/2005/8/layout/radial4"/>
    <dgm:cxn modelId="{B6F962CA-ACA8-474E-A9A5-4CA2D1F58244}" srcId="{003DCC5B-52D3-4ABB-9C40-30F4567D2E43}" destId="{8FCAAE25-325F-4769-BC6F-07E45E128751}" srcOrd="0" destOrd="0" parTransId="{F9FE19F3-0D4F-4215-97AD-2FEFC9883CF8}" sibTransId="{95F4F2CF-012B-48C2-9D37-7E7BA41839D5}"/>
    <dgm:cxn modelId="{64FD65CC-DE64-45CE-86A1-34EC9EAD1103}" type="presOf" srcId="{8FCAAE25-325F-4769-BC6F-07E45E128751}" destId="{060AE0CE-F528-413C-8BC8-52E7F1C90A8B}" srcOrd="0" destOrd="0" presId="urn:microsoft.com/office/officeart/2005/8/layout/radial4"/>
    <dgm:cxn modelId="{12D885EC-9F59-49B4-B012-1C2807ED03CC}" type="presOf" srcId="{7E59B85C-07B2-46B4-AACA-BFAC19C65601}" destId="{40342872-26D8-4609-AE15-0194B33B3869}" srcOrd="0" destOrd="0" presId="urn:microsoft.com/office/officeart/2005/8/layout/radial4"/>
    <dgm:cxn modelId="{CB7D18FC-EC97-40C2-8DEB-ED88168D1FC8}" type="presOf" srcId="{8874D9AB-5192-43CD-844D-EA5AE1BBBAE8}" destId="{4C2DE449-4F2F-4181-977E-09C9B393CA09}" srcOrd="0" destOrd="0" presId="urn:microsoft.com/office/officeart/2005/8/layout/radial4"/>
    <dgm:cxn modelId="{2CA14F0F-005B-4F0B-AC7F-4BE5DF42D578}" type="presParOf" srcId="{F7ED3A55-CA3D-4878-9122-283E20267FAB}" destId="{060AE0CE-F528-413C-8BC8-52E7F1C90A8B}" srcOrd="0" destOrd="0" presId="urn:microsoft.com/office/officeart/2005/8/layout/radial4"/>
    <dgm:cxn modelId="{9100D85F-EACA-4E8C-B0B6-270C8406DAFC}" type="presParOf" srcId="{F7ED3A55-CA3D-4878-9122-283E20267FAB}" destId="{7BAAD1F1-7820-4ECF-A8CD-CD2D41B2605F}" srcOrd="1" destOrd="0" presId="urn:microsoft.com/office/officeart/2005/8/layout/radial4"/>
    <dgm:cxn modelId="{7A55B53C-6F5D-4816-8581-B169E03D10BD}" type="presParOf" srcId="{F7ED3A55-CA3D-4878-9122-283E20267FAB}" destId="{4C2DE449-4F2F-4181-977E-09C9B393CA09}" srcOrd="2" destOrd="0" presId="urn:microsoft.com/office/officeart/2005/8/layout/radial4"/>
    <dgm:cxn modelId="{C8D3F4E2-8E76-48F6-8CA8-DB2F7998EB1F}" type="presParOf" srcId="{F7ED3A55-CA3D-4878-9122-283E20267FAB}" destId="{A11F7758-7B87-4E42-9F00-1DC82784B31F}" srcOrd="3" destOrd="0" presId="urn:microsoft.com/office/officeart/2005/8/layout/radial4"/>
    <dgm:cxn modelId="{06BE6E2C-460E-4DBB-8353-1DA715BFA2FD}" type="presParOf" srcId="{F7ED3A55-CA3D-4878-9122-283E20267FAB}" destId="{508BC677-388B-469A-B060-9E3DB455E37A}" srcOrd="4" destOrd="0" presId="urn:microsoft.com/office/officeart/2005/8/layout/radial4"/>
    <dgm:cxn modelId="{B596A398-F43C-44B3-8152-4F6D8779467C}" type="presParOf" srcId="{F7ED3A55-CA3D-4878-9122-283E20267FAB}" destId="{40342872-26D8-4609-AE15-0194B33B3869}" srcOrd="5" destOrd="0" presId="urn:microsoft.com/office/officeart/2005/8/layout/radial4"/>
    <dgm:cxn modelId="{4F0DB902-CF69-4AEF-B140-98D6EA1C3EF5}" type="presParOf" srcId="{F7ED3A55-CA3D-4878-9122-283E20267FAB}" destId="{02CEE243-D8F0-445B-8164-969D5B391FF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6D46B3-E273-4CAA-9367-EB4C8322157F}" type="doc">
      <dgm:prSet loTypeId="urn:microsoft.com/office/officeart/2005/8/layout/venn3" loCatId="relationship" qsTypeId="urn:microsoft.com/office/officeart/2005/8/quickstyle/3d3" qsCatId="3D" csTypeId="urn:microsoft.com/office/officeart/2005/8/colors/colorful4" csCatId="colorful" phldr="1"/>
      <dgm:spPr/>
    </dgm:pt>
    <dgm:pt modelId="{283DE7BA-B508-4A79-BA66-991807BEF7A3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itchFamily="50" charset="-127"/>
              <a:ea typeface="굴림" pitchFamily="50" charset="-127"/>
            </a:rPr>
            <a:t>항공</a:t>
          </a:r>
        </a:p>
      </dgm:t>
    </dgm:pt>
    <dgm:pt modelId="{2C30CAD2-A847-4B3A-8CBB-DFA4413F2D4B}" type="parTrans" cxnId="{712FFAF7-9468-4904-9F16-CA72369AD43E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A75EEE26-F743-4795-B27D-7BA8FCEA0BAB}" type="sibTrans" cxnId="{712FFAF7-9468-4904-9F16-CA72369AD43E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2E4C5B6D-71FB-4425-AE8C-61107CC7697A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itchFamily="50" charset="-127"/>
              <a:ea typeface="굴림" pitchFamily="50" charset="-127"/>
            </a:rPr>
            <a:t>교육</a:t>
          </a:r>
        </a:p>
      </dgm:t>
    </dgm:pt>
    <dgm:pt modelId="{F3B722FF-3DD6-4145-B61F-427AC18D67DB}" type="parTrans" cxnId="{CC147C18-B252-4942-874B-D449F60C0B90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57919DCA-3A73-4C7B-B859-4AD064CECCC1}" type="sibTrans" cxnId="{CC147C18-B252-4942-874B-D449F60C0B90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B6686F49-7A1E-4AB6-9EB7-F5AFDBA7E7F2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itchFamily="50" charset="-127"/>
              <a:ea typeface="굴림" pitchFamily="50" charset="-127"/>
            </a:rPr>
            <a:t>제조</a:t>
          </a:r>
        </a:p>
      </dgm:t>
    </dgm:pt>
    <dgm:pt modelId="{85150E49-C7D6-4BD1-B385-03A377FED7DB}" type="parTrans" cxnId="{24134B8C-5EE4-4BD8-B05C-E384EACE1CDD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72F3BFBB-41AC-4761-98CA-44D9762AF4F5}" type="sibTrans" cxnId="{24134B8C-5EE4-4BD8-B05C-E384EACE1CDD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529D42A1-1C7F-4403-AC06-CEC53FE6E864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itchFamily="50" charset="-127"/>
              <a:ea typeface="굴림" pitchFamily="50" charset="-127"/>
            </a:rPr>
            <a:t>게임</a:t>
          </a:r>
        </a:p>
      </dgm:t>
    </dgm:pt>
    <dgm:pt modelId="{075A3994-00EC-4446-A355-6891980FCC5A}" type="parTrans" cxnId="{7D196E38-8661-4BFB-B1F8-99EE2BDC0E14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75665EDB-4F31-4AFA-AEA3-74CF0D7962DC}" type="sibTrans" cxnId="{7D196E38-8661-4BFB-B1F8-99EE2BDC0E14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79DEA924-14BF-4217-BF91-B362D01C68A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itchFamily="50" charset="-127"/>
              <a:ea typeface="굴림" pitchFamily="50" charset="-127"/>
            </a:rPr>
            <a:t>영상</a:t>
          </a:r>
        </a:p>
      </dgm:t>
    </dgm:pt>
    <dgm:pt modelId="{E7FB8290-C085-408F-ACDA-58A6E76FF018}" type="parTrans" cxnId="{80A45394-80B9-4E6B-A9AF-6C62132094C9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A7843929-5991-4DAF-826E-B34D86F7CA69}" type="sibTrans" cxnId="{80A45394-80B9-4E6B-A9AF-6C62132094C9}">
      <dgm:prSet/>
      <dgm:spPr/>
      <dgm:t>
        <a:bodyPr/>
        <a:lstStyle/>
        <a:p>
          <a:pPr latinLnBrk="1"/>
          <a:endParaRPr lang="ko-KR" altLang="en-US" sz="1800">
            <a:latin typeface="굴림" pitchFamily="50" charset="-127"/>
            <a:ea typeface="굴림" pitchFamily="50" charset="-127"/>
          </a:endParaRPr>
        </a:p>
      </dgm:t>
    </dgm:pt>
    <dgm:pt modelId="{EB03FEFD-BA7F-4E7B-BE7F-D26116A3E3F4}" type="pres">
      <dgm:prSet presAssocID="{296D46B3-E273-4CAA-9367-EB4C8322157F}" presName="Name0" presStyleCnt="0">
        <dgm:presLayoutVars>
          <dgm:dir/>
          <dgm:resizeHandles val="exact"/>
        </dgm:presLayoutVars>
      </dgm:prSet>
      <dgm:spPr/>
    </dgm:pt>
    <dgm:pt modelId="{278538D5-DEFB-41AA-B0BC-EDDAF7C84A07}" type="pres">
      <dgm:prSet presAssocID="{283DE7BA-B508-4A79-BA66-991807BEF7A3}" presName="Name5" presStyleLbl="vennNode1" presStyleIdx="0" presStyleCnt="5">
        <dgm:presLayoutVars>
          <dgm:bulletEnabled val="1"/>
        </dgm:presLayoutVars>
      </dgm:prSet>
      <dgm:spPr/>
    </dgm:pt>
    <dgm:pt modelId="{D0B4B133-E1DD-4437-A82C-E4971810D7C5}" type="pres">
      <dgm:prSet presAssocID="{A75EEE26-F743-4795-B27D-7BA8FCEA0BAB}" presName="space" presStyleCnt="0"/>
      <dgm:spPr/>
    </dgm:pt>
    <dgm:pt modelId="{9BF9242A-BE47-42EB-8FD7-EEB5E1381116}" type="pres">
      <dgm:prSet presAssocID="{2E4C5B6D-71FB-4425-AE8C-61107CC7697A}" presName="Name5" presStyleLbl="vennNode1" presStyleIdx="1" presStyleCnt="5">
        <dgm:presLayoutVars>
          <dgm:bulletEnabled val="1"/>
        </dgm:presLayoutVars>
      </dgm:prSet>
      <dgm:spPr/>
    </dgm:pt>
    <dgm:pt modelId="{732A8E9F-4B4E-405F-939F-7B57A1B434B6}" type="pres">
      <dgm:prSet presAssocID="{57919DCA-3A73-4C7B-B859-4AD064CECCC1}" presName="space" presStyleCnt="0"/>
      <dgm:spPr/>
    </dgm:pt>
    <dgm:pt modelId="{9CD3FC07-CA64-416E-BC2B-CEE72C24FB89}" type="pres">
      <dgm:prSet presAssocID="{B6686F49-7A1E-4AB6-9EB7-F5AFDBA7E7F2}" presName="Name5" presStyleLbl="vennNode1" presStyleIdx="2" presStyleCnt="5">
        <dgm:presLayoutVars>
          <dgm:bulletEnabled val="1"/>
        </dgm:presLayoutVars>
      </dgm:prSet>
      <dgm:spPr/>
    </dgm:pt>
    <dgm:pt modelId="{24E65DEF-9F93-420D-AE65-494D04BC611C}" type="pres">
      <dgm:prSet presAssocID="{72F3BFBB-41AC-4761-98CA-44D9762AF4F5}" presName="space" presStyleCnt="0"/>
      <dgm:spPr/>
    </dgm:pt>
    <dgm:pt modelId="{A77C0A0A-B318-4E27-9583-7D11D279CEC7}" type="pres">
      <dgm:prSet presAssocID="{529D42A1-1C7F-4403-AC06-CEC53FE6E864}" presName="Name5" presStyleLbl="vennNode1" presStyleIdx="3" presStyleCnt="5">
        <dgm:presLayoutVars>
          <dgm:bulletEnabled val="1"/>
        </dgm:presLayoutVars>
      </dgm:prSet>
      <dgm:spPr/>
    </dgm:pt>
    <dgm:pt modelId="{B790423D-9D04-4403-9AAE-4196DBAE311F}" type="pres">
      <dgm:prSet presAssocID="{75665EDB-4F31-4AFA-AEA3-74CF0D7962DC}" presName="space" presStyleCnt="0"/>
      <dgm:spPr/>
    </dgm:pt>
    <dgm:pt modelId="{7AECC644-E68C-4AD4-AEDE-47F57E285C8D}" type="pres">
      <dgm:prSet presAssocID="{79DEA924-14BF-4217-BF91-B362D01C68A7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3DDAA510-5D08-4AF7-A997-089C7069C0A7}" type="presOf" srcId="{296D46B3-E273-4CAA-9367-EB4C8322157F}" destId="{EB03FEFD-BA7F-4E7B-BE7F-D26116A3E3F4}" srcOrd="0" destOrd="0" presId="urn:microsoft.com/office/officeart/2005/8/layout/venn3"/>
    <dgm:cxn modelId="{CC147C18-B252-4942-874B-D449F60C0B90}" srcId="{296D46B3-E273-4CAA-9367-EB4C8322157F}" destId="{2E4C5B6D-71FB-4425-AE8C-61107CC7697A}" srcOrd="1" destOrd="0" parTransId="{F3B722FF-3DD6-4145-B61F-427AC18D67DB}" sibTransId="{57919DCA-3A73-4C7B-B859-4AD064CECCC1}"/>
    <dgm:cxn modelId="{7D196E38-8661-4BFB-B1F8-99EE2BDC0E14}" srcId="{296D46B3-E273-4CAA-9367-EB4C8322157F}" destId="{529D42A1-1C7F-4403-AC06-CEC53FE6E864}" srcOrd="3" destOrd="0" parTransId="{075A3994-00EC-4446-A355-6891980FCC5A}" sibTransId="{75665EDB-4F31-4AFA-AEA3-74CF0D7962DC}"/>
    <dgm:cxn modelId="{A4D96844-C9C8-4B05-A22F-04A599AE2DC7}" type="presOf" srcId="{529D42A1-1C7F-4403-AC06-CEC53FE6E864}" destId="{A77C0A0A-B318-4E27-9583-7D11D279CEC7}" srcOrd="0" destOrd="0" presId="urn:microsoft.com/office/officeart/2005/8/layout/venn3"/>
    <dgm:cxn modelId="{A61DDE6D-26EF-4808-8E73-EFADEA49D516}" type="presOf" srcId="{283DE7BA-B508-4A79-BA66-991807BEF7A3}" destId="{278538D5-DEFB-41AA-B0BC-EDDAF7C84A07}" srcOrd="0" destOrd="0" presId="urn:microsoft.com/office/officeart/2005/8/layout/venn3"/>
    <dgm:cxn modelId="{24134B8C-5EE4-4BD8-B05C-E384EACE1CDD}" srcId="{296D46B3-E273-4CAA-9367-EB4C8322157F}" destId="{B6686F49-7A1E-4AB6-9EB7-F5AFDBA7E7F2}" srcOrd="2" destOrd="0" parTransId="{85150E49-C7D6-4BD1-B385-03A377FED7DB}" sibTransId="{72F3BFBB-41AC-4761-98CA-44D9762AF4F5}"/>
    <dgm:cxn modelId="{80A45394-80B9-4E6B-A9AF-6C62132094C9}" srcId="{296D46B3-E273-4CAA-9367-EB4C8322157F}" destId="{79DEA924-14BF-4217-BF91-B362D01C68A7}" srcOrd="4" destOrd="0" parTransId="{E7FB8290-C085-408F-ACDA-58A6E76FF018}" sibTransId="{A7843929-5991-4DAF-826E-B34D86F7CA69}"/>
    <dgm:cxn modelId="{A33262C4-06C5-4944-854C-00E954DC68D5}" type="presOf" srcId="{79DEA924-14BF-4217-BF91-B362D01C68A7}" destId="{7AECC644-E68C-4AD4-AEDE-47F57E285C8D}" srcOrd="0" destOrd="0" presId="urn:microsoft.com/office/officeart/2005/8/layout/venn3"/>
    <dgm:cxn modelId="{B4C9EDCE-5E60-4B4C-B7A6-E4A347F4FD77}" type="presOf" srcId="{B6686F49-7A1E-4AB6-9EB7-F5AFDBA7E7F2}" destId="{9CD3FC07-CA64-416E-BC2B-CEE72C24FB89}" srcOrd="0" destOrd="0" presId="urn:microsoft.com/office/officeart/2005/8/layout/venn3"/>
    <dgm:cxn modelId="{193107EE-9BBA-4D8C-8073-241F9DE6E4AC}" type="presOf" srcId="{2E4C5B6D-71FB-4425-AE8C-61107CC7697A}" destId="{9BF9242A-BE47-42EB-8FD7-EEB5E1381116}" srcOrd="0" destOrd="0" presId="urn:microsoft.com/office/officeart/2005/8/layout/venn3"/>
    <dgm:cxn modelId="{712FFAF7-9468-4904-9F16-CA72369AD43E}" srcId="{296D46B3-E273-4CAA-9367-EB4C8322157F}" destId="{283DE7BA-B508-4A79-BA66-991807BEF7A3}" srcOrd="0" destOrd="0" parTransId="{2C30CAD2-A847-4B3A-8CBB-DFA4413F2D4B}" sibTransId="{A75EEE26-F743-4795-B27D-7BA8FCEA0BAB}"/>
    <dgm:cxn modelId="{CD3517A1-DD27-4C5E-8FCA-5B4CAFC20D94}" type="presParOf" srcId="{EB03FEFD-BA7F-4E7B-BE7F-D26116A3E3F4}" destId="{278538D5-DEFB-41AA-B0BC-EDDAF7C84A07}" srcOrd="0" destOrd="0" presId="urn:microsoft.com/office/officeart/2005/8/layout/venn3"/>
    <dgm:cxn modelId="{7F23EAD4-DB95-4045-9C79-62833BD90A52}" type="presParOf" srcId="{EB03FEFD-BA7F-4E7B-BE7F-D26116A3E3F4}" destId="{D0B4B133-E1DD-4437-A82C-E4971810D7C5}" srcOrd="1" destOrd="0" presId="urn:microsoft.com/office/officeart/2005/8/layout/venn3"/>
    <dgm:cxn modelId="{ADAA10D6-297E-4307-B4ED-BC886C5FFC95}" type="presParOf" srcId="{EB03FEFD-BA7F-4E7B-BE7F-D26116A3E3F4}" destId="{9BF9242A-BE47-42EB-8FD7-EEB5E1381116}" srcOrd="2" destOrd="0" presId="urn:microsoft.com/office/officeart/2005/8/layout/venn3"/>
    <dgm:cxn modelId="{ABBFF15B-8255-4E58-BF40-A98E1860963A}" type="presParOf" srcId="{EB03FEFD-BA7F-4E7B-BE7F-D26116A3E3F4}" destId="{732A8E9F-4B4E-405F-939F-7B57A1B434B6}" srcOrd="3" destOrd="0" presId="urn:microsoft.com/office/officeart/2005/8/layout/venn3"/>
    <dgm:cxn modelId="{E42708B7-5F9A-4FD2-9D79-2C775BEC0AE8}" type="presParOf" srcId="{EB03FEFD-BA7F-4E7B-BE7F-D26116A3E3F4}" destId="{9CD3FC07-CA64-416E-BC2B-CEE72C24FB89}" srcOrd="4" destOrd="0" presId="urn:microsoft.com/office/officeart/2005/8/layout/venn3"/>
    <dgm:cxn modelId="{7B577DBC-2BB4-43F7-AD73-FB0BF63FDECC}" type="presParOf" srcId="{EB03FEFD-BA7F-4E7B-BE7F-D26116A3E3F4}" destId="{24E65DEF-9F93-420D-AE65-494D04BC611C}" srcOrd="5" destOrd="0" presId="urn:microsoft.com/office/officeart/2005/8/layout/venn3"/>
    <dgm:cxn modelId="{1D6F4743-41B8-40CD-A6CC-2FDEAE95EBA7}" type="presParOf" srcId="{EB03FEFD-BA7F-4E7B-BE7F-D26116A3E3F4}" destId="{A77C0A0A-B318-4E27-9583-7D11D279CEC7}" srcOrd="6" destOrd="0" presId="urn:microsoft.com/office/officeart/2005/8/layout/venn3"/>
    <dgm:cxn modelId="{6B1AA7F6-C23C-411E-8511-C77D59C50145}" type="presParOf" srcId="{EB03FEFD-BA7F-4E7B-BE7F-D26116A3E3F4}" destId="{B790423D-9D04-4403-9AAE-4196DBAE311F}" srcOrd="7" destOrd="0" presId="urn:microsoft.com/office/officeart/2005/8/layout/venn3"/>
    <dgm:cxn modelId="{182FC46D-29D4-4955-A5DE-29C290FD2060}" type="presParOf" srcId="{EB03FEFD-BA7F-4E7B-BE7F-D26116A3E3F4}" destId="{7AECC644-E68C-4AD4-AEDE-47F57E285C8D}" srcOrd="8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0AE0CE-F528-413C-8BC8-52E7F1C90A8B}">
      <dsp:nvSpPr>
        <dsp:cNvPr id="0" name=""/>
        <dsp:cNvSpPr/>
      </dsp:nvSpPr>
      <dsp:spPr>
        <a:xfrm>
          <a:off x="1128880" y="1507451"/>
          <a:ext cx="1041250" cy="104125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혼합</a:t>
          </a:r>
          <a:br>
            <a:rPr lang="en-US" altLang="ko-KR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ko-KR" altLang="en-US" sz="1800" kern="12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sp:txBody>
      <dsp:txXfrm>
        <a:off x="1281368" y="1659939"/>
        <a:ext cx="736274" cy="736274"/>
      </dsp:txXfrm>
    </dsp:sp>
    <dsp:sp modelId="{7BAAD1F1-7820-4ECF-A8CD-CD2D41B2605F}">
      <dsp:nvSpPr>
        <dsp:cNvPr id="0" name=""/>
        <dsp:cNvSpPr/>
      </dsp:nvSpPr>
      <dsp:spPr>
        <a:xfrm rot="12900000">
          <a:off x="420072" y="1312513"/>
          <a:ext cx="838820" cy="29675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C2DE449-4F2F-4181-977E-09C9B393CA09}">
      <dsp:nvSpPr>
        <dsp:cNvPr id="0" name=""/>
        <dsp:cNvSpPr/>
      </dsp:nvSpPr>
      <dsp:spPr>
        <a:xfrm>
          <a:off x="1328" y="824653"/>
          <a:ext cx="989188" cy="7913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ko-KR" altLang="en-US" sz="1800" kern="12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sp:txBody>
      <dsp:txXfrm>
        <a:off x="24506" y="847831"/>
        <a:ext cx="942832" cy="744994"/>
      </dsp:txXfrm>
    </dsp:sp>
    <dsp:sp modelId="{A11F7758-7B87-4E42-9F00-1DC82784B31F}">
      <dsp:nvSpPr>
        <dsp:cNvPr id="0" name=""/>
        <dsp:cNvSpPr/>
      </dsp:nvSpPr>
      <dsp:spPr>
        <a:xfrm rot="16200000">
          <a:off x="1230095" y="890842"/>
          <a:ext cx="838820" cy="29675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8BC677-388B-469A-B060-9E3DB455E37A}">
      <dsp:nvSpPr>
        <dsp:cNvPr id="0" name=""/>
        <dsp:cNvSpPr/>
      </dsp:nvSpPr>
      <dsp:spPr>
        <a:xfrm>
          <a:off x="1154911" y="224135"/>
          <a:ext cx="989188" cy="7913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증강</a:t>
          </a:r>
          <a:br>
            <a:rPr lang="en-US" altLang="ko-KR" sz="1800" kern="12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 kern="1200" dirty="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</a:p>
      </dsp:txBody>
      <dsp:txXfrm>
        <a:off x="1178089" y="247313"/>
        <a:ext cx="942832" cy="744994"/>
      </dsp:txXfrm>
    </dsp:sp>
    <dsp:sp modelId="{40342872-26D8-4609-AE15-0194B33B3869}">
      <dsp:nvSpPr>
        <dsp:cNvPr id="0" name=""/>
        <dsp:cNvSpPr/>
      </dsp:nvSpPr>
      <dsp:spPr>
        <a:xfrm rot="19500000">
          <a:off x="2040119" y="1312513"/>
          <a:ext cx="838820" cy="296756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CEE243-D8F0-445B-8164-969D5B391FF4}">
      <dsp:nvSpPr>
        <dsp:cNvPr id="0" name=""/>
        <dsp:cNvSpPr/>
      </dsp:nvSpPr>
      <dsp:spPr>
        <a:xfrm>
          <a:off x="2308495" y="824653"/>
          <a:ext cx="989188" cy="7913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가상</a:t>
          </a:r>
          <a:br>
            <a:rPr lang="en-US" altLang="ko-KR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</a:br>
          <a:r>
            <a:rPr lang="ko-KR" altLang="en-US" sz="1800" kern="1200">
              <a:solidFill>
                <a:sysClr val="windowText" lastClr="000000"/>
              </a:solidFill>
              <a:latin typeface="굴림" pitchFamily="50" charset="-127"/>
              <a:ea typeface="굴림" pitchFamily="50" charset="-127"/>
            </a:rPr>
            <a:t>현실</a:t>
          </a:r>
          <a:endParaRPr lang="en-US" altLang="ko-KR" sz="1800" kern="1200" dirty="0">
            <a:solidFill>
              <a:sysClr val="windowText" lastClr="000000"/>
            </a:solidFill>
            <a:latin typeface="굴림" pitchFamily="50" charset="-127"/>
            <a:ea typeface="굴림" pitchFamily="50" charset="-127"/>
          </a:endParaRPr>
        </a:p>
      </dsp:txBody>
      <dsp:txXfrm>
        <a:off x="2331673" y="847831"/>
        <a:ext cx="942832" cy="7449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8538D5-DEFB-41AA-B0BC-EDDAF7C84A07}">
      <dsp:nvSpPr>
        <dsp:cNvPr id="0" name=""/>
        <dsp:cNvSpPr/>
      </dsp:nvSpPr>
      <dsp:spPr>
        <a:xfrm>
          <a:off x="434" y="46478"/>
          <a:ext cx="846934" cy="84693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610" tIns="22860" rIns="4661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itchFamily="50" charset="-127"/>
              <a:ea typeface="굴림" pitchFamily="50" charset="-127"/>
            </a:rPr>
            <a:t>항공</a:t>
          </a:r>
        </a:p>
      </dsp:txBody>
      <dsp:txXfrm>
        <a:off x="124465" y="170509"/>
        <a:ext cx="598872" cy="598872"/>
      </dsp:txXfrm>
    </dsp:sp>
    <dsp:sp modelId="{9BF9242A-BE47-42EB-8FD7-EEB5E1381116}">
      <dsp:nvSpPr>
        <dsp:cNvPr id="0" name=""/>
        <dsp:cNvSpPr/>
      </dsp:nvSpPr>
      <dsp:spPr>
        <a:xfrm>
          <a:off x="677982" y="46478"/>
          <a:ext cx="846934" cy="846934"/>
        </a:xfrm>
        <a:prstGeom prst="ellipse">
          <a:avLst/>
        </a:prstGeom>
        <a:solidFill>
          <a:schemeClr val="accent4">
            <a:alpha val="50000"/>
            <a:hueOff val="2450223"/>
            <a:satOff val="-10194"/>
            <a:lumOff val="240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610" tIns="22860" rIns="4661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itchFamily="50" charset="-127"/>
              <a:ea typeface="굴림" pitchFamily="50" charset="-127"/>
            </a:rPr>
            <a:t>교육</a:t>
          </a:r>
        </a:p>
      </dsp:txBody>
      <dsp:txXfrm>
        <a:off x="802013" y="170509"/>
        <a:ext cx="598872" cy="598872"/>
      </dsp:txXfrm>
    </dsp:sp>
    <dsp:sp modelId="{9CD3FC07-CA64-416E-BC2B-CEE72C24FB89}">
      <dsp:nvSpPr>
        <dsp:cNvPr id="0" name=""/>
        <dsp:cNvSpPr/>
      </dsp:nvSpPr>
      <dsp:spPr>
        <a:xfrm>
          <a:off x="1355529" y="46478"/>
          <a:ext cx="846934" cy="846934"/>
        </a:xfrm>
        <a:prstGeom prst="ellipse">
          <a:avLst/>
        </a:prstGeom>
        <a:solidFill>
          <a:schemeClr val="accent4">
            <a:alpha val="50000"/>
            <a:hueOff val="4900445"/>
            <a:satOff val="-20388"/>
            <a:lumOff val="480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610" tIns="22860" rIns="4661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itchFamily="50" charset="-127"/>
              <a:ea typeface="굴림" pitchFamily="50" charset="-127"/>
            </a:rPr>
            <a:t>제조</a:t>
          </a:r>
        </a:p>
      </dsp:txBody>
      <dsp:txXfrm>
        <a:off x="1479560" y="170509"/>
        <a:ext cx="598872" cy="598872"/>
      </dsp:txXfrm>
    </dsp:sp>
    <dsp:sp modelId="{A77C0A0A-B318-4E27-9583-7D11D279CEC7}">
      <dsp:nvSpPr>
        <dsp:cNvPr id="0" name=""/>
        <dsp:cNvSpPr/>
      </dsp:nvSpPr>
      <dsp:spPr>
        <a:xfrm>
          <a:off x="2033077" y="46478"/>
          <a:ext cx="846934" cy="846934"/>
        </a:xfrm>
        <a:prstGeom prst="ellipse">
          <a:avLst/>
        </a:prstGeom>
        <a:solidFill>
          <a:schemeClr val="accent4">
            <a:alpha val="50000"/>
            <a:hueOff val="7350668"/>
            <a:satOff val="-30583"/>
            <a:lumOff val="720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610" tIns="22860" rIns="4661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itchFamily="50" charset="-127"/>
              <a:ea typeface="굴림" pitchFamily="50" charset="-127"/>
            </a:rPr>
            <a:t>게임</a:t>
          </a:r>
        </a:p>
      </dsp:txBody>
      <dsp:txXfrm>
        <a:off x="2157108" y="170509"/>
        <a:ext cx="598872" cy="598872"/>
      </dsp:txXfrm>
    </dsp:sp>
    <dsp:sp modelId="{7AECC644-E68C-4AD4-AEDE-47F57E285C8D}">
      <dsp:nvSpPr>
        <dsp:cNvPr id="0" name=""/>
        <dsp:cNvSpPr/>
      </dsp:nvSpPr>
      <dsp:spPr>
        <a:xfrm>
          <a:off x="2710625" y="46478"/>
          <a:ext cx="846934" cy="846934"/>
        </a:xfrm>
        <a:prstGeom prst="ellipse">
          <a:avLst/>
        </a:prstGeom>
        <a:solidFill>
          <a:schemeClr val="accent4">
            <a:alpha val="50000"/>
            <a:hueOff val="9800891"/>
            <a:satOff val="-40777"/>
            <a:lumOff val="960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610" tIns="22860" rIns="4661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itchFamily="50" charset="-127"/>
              <a:ea typeface="굴림" pitchFamily="50" charset="-127"/>
            </a:rPr>
            <a:t>영상</a:t>
          </a:r>
        </a:p>
      </dsp:txBody>
      <dsp:txXfrm>
        <a:off x="2834656" y="170509"/>
        <a:ext cx="598872" cy="598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5F31F-6C27-4352-BE2C-8FF7B2895451}" type="datetimeFigureOut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16D04-4DD7-4EC4-8251-7763216952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5189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630F2-EF1E-4C4A-B4EB-5DC6BB92F0BF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17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BBEF2-3722-42BA-A2B5-0DFEB13D7895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035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92806-C865-4E5B-9C2C-8638F0B7737F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95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0094EF-FDB7-4C40-947F-05B61EED1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3DECFEB-A2F3-4F74-8A85-E60BE0B43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2580C6-D05D-4241-A7BA-4CDECD406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ADA099-9F92-4E07-AE4F-81D1212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49F46CE-85AD-4E2B-801B-F9D0AAEF5D90}"/>
              </a:ext>
            </a:extLst>
          </p:cNvPr>
          <p:cNvSpPr/>
          <p:nvPr userDrawn="1"/>
        </p:nvSpPr>
        <p:spPr>
          <a:xfrm>
            <a:off x="0" y="681037"/>
            <a:ext cx="9906000" cy="673630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F4766A49-FA86-4CF3-A374-1FB8BEC044BE}"/>
              </a:ext>
            </a:extLst>
          </p:cNvPr>
          <p:cNvSpPr/>
          <p:nvPr userDrawn="1"/>
        </p:nvSpPr>
        <p:spPr>
          <a:xfrm>
            <a:off x="681038" y="1"/>
            <a:ext cx="8543925" cy="1354667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EEECAB3E-4497-45DB-93B5-1AD4B88A9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1"/>
            <a:ext cx="8543925" cy="1325563"/>
          </a:xfrm>
        </p:spPr>
        <p:txBody>
          <a:bodyPr>
            <a:normAutofit/>
          </a:bodyPr>
          <a:lstStyle>
            <a:lvl1pPr algn="ctr">
              <a:defRPr sz="3250"/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93696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A54305D-447C-419C-82C5-0B94DE4328CD}"/>
              </a:ext>
            </a:extLst>
          </p:cNvPr>
          <p:cNvSpPr/>
          <p:nvPr userDrawn="1"/>
        </p:nvSpPr>
        <p:spPr>
          <a:xfrm>
            <a:off x="0" y="651854"/>
            <a:ext cx="9906000" cy="673630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평행 사변형 7">
            <a:extLst>
              <a:ext uri="{FF2B5EF4-FFF2-40B4-BE49-F238E27FC236}">
                <a16:creationId xmlns:a16="http://schemas.microsoft.com/office/drawing/2014/main" id="{5D52E971-D37B-4CA3-9F62-07C3589AD6EB}"/>
              </a:ext>
            </a:extLst>
          </p:cNvPr>
          <p:cNvSpPr/>
          <p:nvPr userDrawn="1"/>
        </p:nvSpPr>
        <p:spPr>
          <a:xfrm>
            <a:off x="681038" y="0"/>
            <a:ext cx="8543925" cy="1325484"/>
          </a:xfrm>
          <a:prstGeom prst="parallelogram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BC87BC63-9BC7-4C0E-BC9B-DED1DD31B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906002" cy="1325484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1BB5A2C6-7CB0-6DE0-F27A-053A89842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77" y="6134290"/>
            <a:ext cx="990803" cy="68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3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858D1-02B1-418E-B8DA-1BCEEB71BEE4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03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ADA2F-4C7E-4BB1-A5F6-BE5AD96FD2A0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462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9ABAD-39A5-45A7-AB5A-DB23924C81AF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896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7B28-530A-4FE6-B8EA-D0B44BF1F2E9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35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211C-73BE-43B1-BD3A-118B6FD7705C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57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13D22-3040-4E05-B362-90A1B1C066CE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176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A9167-B338-42D4-8ED4-A3D2D6626C27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6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D1C30-DA49-470D-AEBA-53698417C19D}" type="datetime1">
              <a:rPr lang="ko-KR" altLang="en-US" smtClean="0"/>
              <a:t>2026-07-24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93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0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평행 사변형 4">
            <a:extLst>
              <a:ext uri="{FF2B5EF4-FFF2-40B4-BE49-F238E27FC236}">
                <a16:creationId xmlns:a16="http://schemas.microsoft.com/office/drawing/2014/main" id="{12662703-32BE-4591-B61B-0BE4E7B288CA}"/>
              </a:ext>
            </a:extLst>
          </p:cNvPr>
          <p:cNvSpPr/>
          <p:nvPr/>
        </p:nvSpPr>
        <p:spPr>
          <a:xfrm>
            <a:off x="1" y="0"/>
            <a:ext cx="4953000" cy="6858000"/>
          </a:xfrm>
          <a:prstGeom prst="parallelogram">
            <a:avLst/>
          </a:prstGeom>
          <a:blipFill dpi="0" rotWithShape="1">
            <a:blip r:embed="rId2">
              <a:alphaModFix amt="50000"/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A4BD33B-42F2-4A4B-979C-9B8387423D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0" y="133350"/>
            <a:ext cx="1428750" cy="985837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653029CE-EFFC-48BF-B0A1-6EEDBBE26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415" y="827087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43B639FB-EBB5-4EE0-98DB-C92221877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55977" y="1704738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576E2515-34CF-47D4-9D32-1665D908E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137" y="102393"/>
            <a:ext cx="569913" cy="569913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552135-03F5-AC07-D9B6-EDA5E0783207}"/>
              </a:ext>
            </a:extLst>
          </p:cNvPr>
          <p:cNvSpPr txBox="1"/>
          <p:nvPr/>
        </p:nvSpPr>
        <p:spPr>
          <a:xfrm>
            <a:off x="894946" y="2568102"/>
            <a:ext cx="7887104" cy="1828800"/>
          </a:xfrm>
          <a:prstGeom prst="rect">
            <a:avLst/>
          </a:prstGeom>
          <a:noFill/>
        </p:spPr>
        <p:txBody>
          <a:bodyPr wrap="none" lIns="91440" tIns="45720" rIns="91440" bIns="45720" numCol="1">
            <a:prstTxWarp prst="textChevron">
              <a:avLst/>
            </a:prstTxWarp>
            <a:spAutoFit/>
          </a:bodyPr>
          <a:lstStyle>
            <a:defPPr>
              <a:defRPr lang="en-US"/>
            </a:defPPr>
            <a:lvl1pPr algn="ctr">
              <a:defRPr sz="5400" b="1" cap="none" spc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ko-KR" dirty="0" err="1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Mixed</a:t>
            </a:r>
            <a:r>
              <a:rPr lang="ko-KR" altLang="ko-KR" dirty="0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 </a:t>
            </a:r>
            <a:r>
              <a:rPr lang="ko-KR" altLang="ko-KR" dirty="0" err="1">
                <a:effectLst>
                  <a:reflection blurRad="6350" stA="55000" endA="300" endPos="45500" dir="5400000" sy="-100000" algn="bl" rotWithShape="0"/>
                </a:effectLst>
                <a:latin typeface="궁서" panose="02030600000101010101" pitchFamily="18" charset="-127"/>
                <a:ea typeface="궁서" panose="02030600000101010101" pitchFamily="18" charset="-127"/>
              </a:rPr>
              <a:t>Reality</a:t>
            </a:r>
            <a:endParaRPr lang="ko-KR" altLang="ko-KR" dirty="0">
              <a:effectLst>
                <a:reflection blurRad="6350" stA="55000" endA="300" endPos="45500" dir="5400000" sy="-100000" algn="bl" rotWithShape="0"/>
              </a:effectLst>
              <a:latin typeface="궁서" panose="02030600000101010101" pitchFamily="18" charset="-127"/>
              <a:ea typeface="궁서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9387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7249D2-83B7-4218-9EF4-2D010F0E1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48513" y="6266251"/>
            <a:ext cx="2228850" cy="365125"/>
          </a:xfrm>
        </p:spPr>
        <p:txBody>
          <a:bodyPr/>
          <a:lstStyle/>
          <a:p>
            <a:fld id="{F992DADF-0A3B-4C0E-97D0-3D7FF91D275D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66181A1-FC3A-4BF6-8CB9-40E17409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2CE703D-A7F1-4C40-AD4C-AF05F1058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1833" r="55977" b="69197"/>
          <a:stretch/>
        </p:blipFill>
        <p:spPr>
          <a:xfrm>
            <a:off x="509586" y="1650206"/>
            <a:ext cx="1714501" cy="1778794"/>
          </a:xfrm>
          <a:prstGeom prst="rect">
            <a:avLst/>
          </a:prstGeom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F550B803-3F92-4645-907A-9A469A8D2E61}"/>
              </a:ext>
            </a:extLst>
          </p:cNvPr>
          <p:cNvSpPr/>
          <p:nvPr/>
        </p:nvSpPr>
        <p:spPr>
          <a:xfrm>
            <a:off x="3009900" y="2274878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순서도: 지연 7">
            <a:extLst>
              <a:ext uri="{FF2B5EF4-FFF2-40B4-BE49-F238E27FC236}">
                <a16:creationId xmlns:a16="http://schemas.microsoft.com/office/drawing/2014/main" id="{BA468C13-E1D4-4B51-9630-A6CC279FFC38}"/>
              </a:ext>
            </a:extLst>
          </p:cNvPr>
          <p:cNvSpPr/>
          <p:nvPr/>
        </p:nvSpPr>
        <p:spPr>
          <a:xfrm>
            <a:off x="2705099" y="1655356"/>
            <a:ext cx="1295400" cy="889397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C1FBD-2E4F-4ED7-A389-A245ECEDB45C}"/>
              </a:ext>
            </a:extLst>
          </p:cNvPr>
          <p:cNvSpPr txBox="1"/>
          <p:nvPr/>
        </p:nvSpPr>
        <p:spPr>
          <a:xfrm>
            <a:off x="4000499" y="1905546"/>
            <a:ext cx="2210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 err="1">
                <a:latin typeface="돋움" panose="020B0600000101010101" pitchFamily="50" charset="-127"/>
                <a:ea typeface="돋움" panose="020B0600000101010101" pitchFamily="50" charset="-127"/>
              </a:rPr>
              <a:t>혼합현실이란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?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1FCF7DEE-E154-4800-B369-528114C57C89}"/>
              </a:ext>
            </a:extLst>
          </p:cNvPr>
          <p:cNvSpPr/>
          <p:nvPr/>
        </p:nvSpPr>
        <p:spPr>
          <a:xfrm>
            <a:off x="3009900" y="3474711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순서도: 지연 10">
            <a:extLst>
              <a:ext uri="{FF2B5EF4-FFF2-40B4-BE49-F238E27FC236}">
                <a16:creationId xmlns:a16="http://schemas.microsoft.com/office/drawing/2014/main" id="{BF85A0C0-7742-4390-B6B6-772F5A86A0C8}"/>
              </a:ext>
            </a:extLst>
          </p:cNvPr>
          <p:cNvSpPr/>
          <p:nvPr/>
        </p:nvSpPr>
        <p:spPr>
          <a:xfrm>
            <a:off x="2705099" y="2855189"/>
            <a:ext cx="1295400" cy="889397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1BA18A-43BB-4B89-8944-4777DA23E788}"/>
              </a:ext>
            </a:extLst>
          </p:cNvPr>
          <p:cNvSpPr txBox="1"/>
          <p:nvPr/>
        </p:nvSpPr>
        <p:spPr>
          <a:xfrm>
            <a:off x="4000499" y="310537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주요 산업별 활용 현황</a:t>
            </a:r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51639214-5251-4BA2-9F98-A3DE8DB37DBB}"/>
              </a:ext>
            </a:extLst>
          </p:cNvPr>
          <p:cNvSpPr/>
          <p:nvPr/>
        </p:nvSpPr>
        <p:spPr>
          <a:xfrm>
            <a:off x="3009900" y="4733440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순서도: 지연 13">
            <a:extLst>
              <a:ext uri="{FF2B5EF4-FFF2-40B4-BE49-F238E27FC236}">
                <a16:creationId xmlns:a16="http://schemas.microsoft.com/office/drawing/2014/main" id="{F7676A77-DF22-4A11-88F3-ED44F46C9B27}"/>
              </a:ext>
            </a:extLst>
          </p:cNvPr>
          <p:cNvSpPr/>
          <p:nvPr/>
        </p:nvSpPr>
        <p:spPr>
          <a:xfrm>
            <a:off x="2705099" y="4113918"/>
            <a:ext cx="1295400" cy="889397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A7657-E819-4E0C-BADE-78673FF27E9F}"/>
              </a:ext>
            </a:extLst>
          </p:cNvPr>
          <p:cNvSpPr txBox="1"/>
          <p:nvPr/>
        </p:nvSpPr>
        <p:spPr>
          <a:xfrm>
            <a:off x="4000499" y="4364108"/>
            <a:ext cx="3980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혼합현실 시장의 성장 추이</a:t>
            </a: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03BCB717-5C4E-4732-A829-FBCB7D24BA83}"/>
              </a:ext>
            </a:extLst>
          </p:cNvPr>
          <p:cNvSpPr/>
          <p:nvPr/>
        </p:nvSpPr>
        <p:spPr>
          <a:xfrm>
            <a:off x="3009900" y="5896919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순서도: 지연 16">
            <a:extLst>
              <a:ext uri="{FF2B5EF4-FFF2-40B4-BE49-F238E27FC236}">
                <a16:creationId xmlns:a16="http://schemas.microsoft.com/office/drawing/2014/main" id="{041A7C9C-C525-48D9-9ABD-BC79EF7066DA}"/>
              </a:ext>
            </a:extLst>
          </p:cNvPr>
          <p:cNvSpPr/>
          <p:nvPr/>
        </p:nvSpPr>
        <p:spPr>
          <a:xfrm>
            <a:off x="2705099" y="5277397"/>
            <a:ext cx="1295400" cy="889397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3FE5DA-EE17-4043-8A78-F6DB06AC97AF}"/>
              </a:ext>
            </a:extLst>
          </p:cNvPr>
          <p:cNvSpPr txBox="1"/>
          <p:nvPr/>
        </p:nvSpPr>
        <p:spPr>
          <a:xfrm>
            <a:off x="4000499" y="5527587"/>
            <a:ext cx="3980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혼합현실 이해와 기술 사례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52F3897F-A3C9-41AA-BE4D-F371E31A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73859" y="5413121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A7AF17F2-F1DB-4977-B4B7-D5681DA4E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3148" y="3342788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909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AC0E096-8E21-4A09-B3C5-B64532464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3806258"/>
            <a:ext cx="6400699" cy="2447956"/>
          </a:xfrm>
        </p:spPr>
        <p:txBody>
          <a:bodyPr>
            <a:noAutofit/>
          </a:bodyPr>
          <a:lstStyle/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혼합현실이란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현실 세계와 가상 세계를 결합하여 물리적 환경과 디지털 객체가 실시간으로 상호작용하는 환경을 구현하는 기술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112C299-9C33-4871-963E-BED6C47F9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D4B67E0-808E-4947-BA2B-58074A750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 err="1"/>
              <a:t>혼합현실이란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03C17A70-8F20-4682-89D7-3A27B1D258F0}"/>
              </a:ext>
            </a:extLst>
          </p:cNvPr>
          <p:cNvSpPr txBox="1">
            <a:spLocks/>
          </p:cNvSpPr>
          <p:nvPr/>
        </p:nvSpPr>
        <p:spPr>
          <a:xfrm>
            <a:off x="681037" y="1641696"/>
            <a:ext cx="8210044" cy="2079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Mixed Reality(MR)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 reality created by mixing various methods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 word that refers to all the ways that exist between reality, virtual reality and augmented reality</a:t>
            </a:r>
            <a:endParaRPr lang="ko-KR" altLang="en-US" sz="2000" dirty="0">
              <a:latin typeface="굴림" pitchFamily="50" charset="-127"/>
              <a:ea typeface="굴림" pitchFamily="50" charset="-127"/>
            </a:endParaRP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ko-KR" sz="20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DC13AF28-7CA4-4B8B-809E-8028DA07F9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5071" y="4821605"/>
            <a:ext cx="1828480" cy="1406523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C097A497-3743-4B12-8CA7-178C46C09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8479" y="384653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60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8062597-B0C5-4FAF-AFD7-9F926FEBE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2AA5613A-9DBD-48F4-8E39-D2C7B9672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주요 산업별 활용 현황</a:t>
            </a:r>
          </a:p>
        </p:txBody>
      </p:sp>
      <p:sp>
        <p:nvSpPr>
          <p:cNvPr id="6" name="사각형: 모서리가 접힌 도형 5">
            <a:extLst>
              <a:ext uri="{FF2B5EF4-FFF2-40B4-BE49-F238E27FC236}">
                <a16:creationId xmlns:a16="http://schemas.microsoft.com/office/drawing/2014/main" id="{0F2919E8-C213-4C24-8C3E-8431FAA6E8DE}"/>
              </a:ext>
            </a:extLst>
          </p:cNvPr>
          <p:cNvSpPr/>
          <p:nvPr/>
        </p:nvSpPr>
        <p:spPr>
          <a:xfrm>
            <a:off x="528034" y="2724149"/>
            <a:ext cx="1167416" cy="1684800"/>
          </a:xfrm>
          <a:prstGeom prst="foldedCorner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활용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사례</a:t>
            </a:r>
          </a:p>
        </p:txBody>
      </p:sp>
      <p:sp>
        <p:nvSpPr>
          <p:cNvPr id="7" name="사각형: 모서리가 접힌 도형 6">
            <a:extLst>
              <a:ext uri="{FF2B5EF4-FFF2-40B4-BE49-F238E27FC236}">
                <a16:creationId xmlns:a16="http://schemas.microsoft.com/office/drawing/2014/main" id="{488DBD9C-8713-4E95-A6DE-B3E0FF5C85EB}"/>
              </a:ext>
            </a:extLst>
          </p:cNvPr>
          <p:cNvSpPr/>
          <p:nvPr/>
        </p:nvSpPr>
        <p:spPr>
          <a:xfrm>
            <a:off x="528034" y="4408001"/>
            <a:ext cx="1167416" cy="1684800"/>
          </a:xfrm>
          <a:prstGeom prst="foldedCorner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기대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효과</a:t>
            </a:r>
          </a:p>
        </p:txBody>
      </p:sp>
      <p:sp>
        <p:nvSpPr>
          <p:cNvPr id="8" name="사각형: 잘린 한쪽 모서리 7">
            <a:extLst>
              <a:ext uri="{FF2B5EF4-FFF2-40B4-BE49-F238E27FC236}">
                <a16:creationId xmlns:a16="http://schemas.microsoft.com/office/drawing/2014/main" id="{84688681-67BE-48D3-9552-854ADEB39B43}"/>
              </a:ext>
            </a:extLst>
          </p:cNvPr>
          <p:cNvSpPr/>
          <p:nvPr/>
        </p:nvSpPr>
        <p:spPr>
          <a:xfrm>
            <a:off x="1695130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평행 사변형 8">
            <a:extLst>
              <a:ext uri="{FF2B5EF4-FFF2-40B4-BE49-F238E27FC236}">
                <a16:creationId xmlns:a16="http://schemas.microsoft.com/office/drawing/2014/main" id="{8061097F-D78C-425C-9924-D7AED49A56F9}"/>
              </a:ext>
            </a:extLst>
          </p:cNvPr>
          <p:cNvSpPr/>
          <p:nvPr/>
        </p:nvSpPr>
        <p:spPr>
          <a:xfrm>
            <a:off x="1695130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제조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설계</a:t>
            </a:r>
          </a:p>
        </p:txBody>
      </p:sp>
      <p:sp>
        <p:nvSpPr>
          <p:cNvPr id="10" name="사각형: 잘린 한쪽 모서리 9">
            <a:extLst>
              <a:ext uri="{FF2B5EF4-FFF2-40B4-BE49-F238E27FC236}">
                <a16:creationId xmlns:a16="http://schemas.microsoft.com/office/drawing/2014/main" id="{B10C93E5-4959-4276-9003-F33E88459126}"/>
              </a:ext>
            </a:extLst>
          </p:cNvPr>
          <p:cNvSpPr/>
          <p:nvPr/>
        </p:nvSpPr>
        <p:spPr>
          <a:xfrm>
            <a:off x="4206564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평행 사변형 10">
            <a:extLst>
              <a:ext uri="{FF2B5EF4-FFF2-40B4-BE49-F238E27FC236}">
                <a16:creationId xmlns:a16="http://schemas.microsoft.com/office/drawing/2014/main" id="{6D4FAA78-BE6D-41DB-AB7A-699B16054A85}"/>
              </a:ext>
            </a:extLst>
          </p:cNvPr>
          <p:cNvSpPr/>
          <p:nvPr/>
        </p:nvSpPr>
        <p:spPr>
          <a:xfrm>
            <a:off x="4206564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의료</a:t>
            </a:r>
          </a:p>
        </p:txBody>
      </p:sp>
      <p:sp>
        <p:nvSpPr>
          <p:cNvPr id="12" name="사각형: 잘린 한쪽 모서리 11">
            <a:extLst>
              <a:ext uri="{FF2B5EF4-FFF2-40B4-BE49-F238E27FC236}">
                <a16:creationId xmlns:a16="http://schemas.microsoft.com/office/drawing/2014/main" id="{83BA13C3-E1E3-40DC-87E5-E0D5829BC9BC}"/>
              </a:ext>
            </a:extLst>
          </p:cNvPr>
          <p:cNvSpPr/>
          <p:nvPr/>
        </p:nvSpPr>
        <p:spPr>
          <a:xfrm>
            <a:off x="6716084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평행 사변형 12">
            <a:extLst>
              <a:ext uri="{FF2B5EF4-FFF2-40B4-BE49-F238E27FC236}">
                <a16:creationId xmlns:a16="http://schemas.microsoft.com/office/drawing/2014/main" id="{4F7E47EC-EBC1-4426-A5D6-4180EC659A98}"/>
              </a:ext>
            </a:extLst>
          </p:cNvPr>
          <p:cNvSpPr/>
          <p:nvPr/>
        </p:nvSpPr>
        <p:spPr>
          <a:xfrm>
            <a:off x="6716084" y="2023110"/>
            <a:ext cx="2509200" cy="709384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교육</a:t>
            </a:r>
            <a:r>
              <a:rPr lang="en-US" altLang="ko-KR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/</a:t>
            </a:r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훈련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5226E16-94A9-43D3-B480-15D1EDBCB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445" y="6156841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A66873E4-F4FA-4F59-B96F-897B3BC60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94" y="1506508"/>
            <a:ext cx="601663" cy="584200"/>
          </a:xfrm>
          <a:prstGeom prst="rect">
            <a:avLst/>
          </a:prstGeom>
          <a:noFill/>
        </p:spPr>
      </p:pic>
      <p:pic>
        <p:nvPicPr>
          <p:cNvPr id="16" name="Picture 4" descr="w2 복사본">
            <a:extLst>
              <a:ext uri="{FF2B5EF4-FFF2-40B4-BE49-F238E27FC236}">
                <a16:creationId xmlns:a16="http://schemas.microsoft.com/office/drawing/2014/main" id="{3DD40A5E-6EC7-43D4-BEB7-FF3C7E8C3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41" y="2162581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24E26E04-8627-4463-85C2-567CE7FA8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266954"/>
              </p:ext>
            </p:extLst>
          </p:nvPr>
        </p:nvGraphicFramePr>
        <p:xfrm>
          <a:off x="1695450" y="2724150"/>
          <a:ext cx="7529514" cy="337185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09838">
                  <a:extLst>
                    <a:ext uri="{9D8B030D-6E8A-4147-A177-3AD203B41FA5}">
                      <a16:colId xmlns:a16="http://schemas.microsoft.com/office/drawing/2014/main" val="3050657564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707093140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587728896"/>
                    </a:ext>
                  </a:extLst>
                </a:gridCol>
              </a:tblGrid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디지털 트윈 기반 원격 협업 및 설계 검토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수술 시뮬레이션 및 환자 맞춤형 해부학 교육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고위험 환경(재난, 정비) 가상 실습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9590067"/>
                  </a:ext>
                </a:extLst>
              </a:tr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제품 개발 기간 단축 및 오류 최소화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수술 성공률 제고 및 교육 효율 극대화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ko-KR" sz="1800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안전 비용 절감 및 숙련도 향상</a:t>
                      </a:r>
                      <a:endParaRPr lang="ko-KR" altLang="en-US" sz="1800" dirty="0">
                        <a:latin typeface="돋움" panose="020B0600000101010101" pitchFamily="50" charset="-127"/>
                        <a:ea typeface="돋움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589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35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>
            <a:extLst>
              <a:ext uri="{FF2B5EF4-FFF2-40B4-BE49-F238E27FC236}">
                <a16:creationId xmlns:a16="http://schemas.microsoft.com/office/drawing/2014/main" id="{C976F282-ABAD-45DC-BBCF-162036C67F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935937"/>
              </p:ext>
            </p:extLst>
          </p:nvPr>
        </p:nvGraphicFramePr>
        <p:xfrm>
          <a:off x="681038" y="1669982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64681F8-42E9-4015-8AFC-D2D94F362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70B9674B-4DD0-4AFE-B76B-69403F0F9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혼합현실 시장의 성장 추이</a:t>
            </a:r>
          </a:p>
        </p:txBody>
      </p:sp>
      <p:pic>
        <p:nvPicPr>
          <p:cNvPr id="5" name="Picture 3" descr="w1 복사본">
            <a:extLst>
              <a:ext uri="{FF2B5EF4-FFF2-40B4-BE49-F238E27FC236}">
                <a16:creationId xmlns:a16="http://schemas.microsoft.com/office/drawing/2014/main" id="{F02D4D3C-761F-4E77-A09F-A190B234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7519" y="2323497"/>
            <a:ext cx="601663" cy="584200"/>
          </a:xfrm>
          <a:prstGeom prst="rect">
            <a:avLst/>
          </a:prstGeom>
          <a:noFill/>
        </p:spPr>
      </p:pic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69C1F16B-1127-39E2-409E-941F0BA1DA11}"/>
              </a:ext>
            </a:extLst>
          </p:cNvPr>
          <p:cNvSpPr/>
          <p:nvPr/>
        </p:nvSpPr>
        <p:spPr>
          <a:xfrm>
            <a:off x="4750133" y="2425096"/>
            <a:ext cx="1785936" cy="381003"/>
          </a:xfrm>
          <a:prstGeom prst="wedgeRoundRectCallout">
            <a:avLst>
              <a:gd name="adj1" fmla="val 73048"/>
              <a:gd name="adj2" fmla="val -2644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대중화 단계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533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921FF9A-E8BB-4703-84C0-13624790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B97C517-FB89-4553-A585-2E50D1AC4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혼합현실 이해와 기술 사례</a:t>
            </a: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9295128E-12A7-42CB-AF0E-974DBEABA24F}"/>
              </a:ext>
            </a:extLst>
          </p:cNvPr>
          <p:cNvSpPr>
            <a:spLocks/>
          </p:cNvSpPr>
          <p:nvPr/>
        </p:nvSpPr>
        <p:spPr bwMode="auto">
          <a:xfrm rot="16200000">
            <a:off x="2362466" y="3728719"/>
            <a:ext cx="278818" cy="4717480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1C136CE8-125C-450B-8A28-8B7EADEA9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7590" y="6200553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4FC952C0-4AED-48E7-A9D0-A92BB2BD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6840" y="6208478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F99DAC6E-802D-4AFE-B853-C6D99872729E}"/>
              </a:ext>
            </a:extLst>
          </p:cNvPr>
          <p:cNvSpPr>
            <a:spLocks/>
          </p:cNvSpPr>
          <p:nvPr/>
        </p:nvSpPr>
        <p:spPr bwMode="auto">
          <a:xfrm rot="16200000">
            <a:off x="7290091" y="3754093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7" name="한쪽 모서리가 둥근 사각형 5">
            <a:extLst>
              <a:ext uri="{FF2B5EF4-FFF2-40B4-BE49-F238E27FC236}">
                <a16:creationId xmlns:a16="http://schemas.microsoft.com/office/drawing/2014/main" id="{7EDA63EB-355C-E6BF-9B67-B98D773F389B}"/>
              </a:ext>
            </a:extLst>
          </p:cNvPr>
          <p:cNvSpPr/>
          <p:nvPr/>
        </p:nvSpPr>
        <p:spPr>
          <a:xfrm flipV="1">
            <a:off x="5046197" y="1428736"/>
            <a:ext cx="4524332" cy="4429156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8" name="한쪽 모서리가 둥근 사각형 31">
            <a:extLst>
              <a:ext uri="{FF2B5EF4-FFF2-40B4-BE49-F238E27FC236}">
                <a16:creationId xmlns:a16="http://schemas.microsoft.com/office/drawing/2014/main" id="{289C31A7-DBEF-E8F4-B54E-E86185B09B1C}"/>
              </a:ext>
            </a:extLst>
          </p:cNvPr>
          <p:cNvSpPr/>
          <p:nvPr/>
        </p:nvSpPr>
        <p:spPr>
          <a:xfrm>
            <a:off x="6343359" y="4234805"/>
            <a:ext cx="2881604" cy="1440160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3" name="눈물 방울 22">
            <a:extLst>
              <a:ext uri="{FF2B5EF4-FFF2-40B4-BE49-F238E27FC236}">
                <a16:creationId xmlns:a16="http://schemas.microsoft.com/office/drawing/2014/main" id="{13B74E82-5A1E-8E91-F002-1B36BDE85459}"/>
              </a:ext>
            </a:extLst>
          </p:cNvPr>
          <p:cNvSpPr/>
          <p:nvPr/>
        </p:nvSpPr>
        <p:spPr>
          <a:xfrm flipH="1" flipV="1">
            <a:off x="5343227" y="3434700"/>
            <a:ext cx="1000132" cy="714380"/>
          </a:xfrm>
          <a:prstGeom prst="teardrop">
            <a:avLst/>
          </a:prstGeom>
          <a:solidFill>
            <a:schemeClr val="accent1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4" name="순서도: 문서 23">
            <a:extLst>
              <a:ext uri="{FF2B5EF4-FFF2-40B4-BE49-F238E27FC236}">
                <a16:creationId xmlns:a16="http://schemas.microsoft.com/office/drawing/2014/main" id="{5F6C37E1-F532-8702-89B7-6E6D7365C6E5}"/>
              </a:ext>
            </a:extLst>
          </p:cNvPr>
          <p:cNvSpPr/>
          <p:nvPr/>
        </p:nvSpPr>
        <p:spPr>
          <a:xfrm rot="21088958">
            <a:off x="5394619" y="4371074"/>
            <a:ext cx="790447" cy="1324667"/>
          </a:xfrm>
          <a:prstGeom prst="flowChartDocument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코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 err="1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넬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대</a:t>
            </a:r>
          </a:p>
        </p:txBody>
      </p:sp>
      <p:sp>
        <p:nvSpPr>
          <p:cNvPr id="32" name="순서도: 저장 데이터 31">
            <a:extLst>
              <a:ext uri="{FF2B5EF4-FFF2-40B4-BE49-F238E27FC236}">
                <a16:creationId xmlns:a16="http://schemas.microsoft.com/office/drawing/2014/main" id="{0F6F3053-ED6B-F8BB-DF69-7E65D256DDCB}"/>
              </a:ext>
            </a:extLst>
          </p:cNvPr>
          <p:cNvSpPr/>
          <p:nvPr/>
        </p:nvSpPr>
        <p:spPr>
          <a:xfrm>
            <a:off x="6450527" y="4427390"/>
            <a:ext cx="2571768" cy="468000"/>
          </a:xfrm>
          <a:prstGeom prst="flowChartOnlineStorage">
            <a:avLst/>
          </a:prstGeom>
          <a:solidFill>
            <a:schemeClr val="accent2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암 연구에 도입</a:t>
            </a:r>
          </a:p>
        </p:txBody>
      </p:sp>
      <p:sp>
        <p:nvSpPr>
          <p:cNvPr id="33" name="한쪽 모서리는 잘리고 다른 쪽 모서리는 둥근 사각형 70">
            <a:extLst>
              <a:ext uri="{FF2B5EF4-FFF2-40B4-BE49-F238E27FC236}">
                <a16:creationId xmlns:a16="http://schemas.microsoft.com/office/drawing/2014/main" id="{C5FFD3C6-0E5E-6F22-609A-35292AC2B386}"/>
              </a:ext>
            </a:extLst>
          </p:cNvPr>
          <p:cNvSpPr/>
          <p:nvPr/>
        </p:nvSpPr>
        <p:spPr>
          <a:xfrm>
            <a:off x="6580572" y="3434700"/>
            <a:ext cx="1230789" cy="714380"/>
          </a:xfrm>
          <a:prstGeom prst="hexagon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우주인</a:t>
            </a:r>
          </a:p>
        </p:txBody>
      </p:sp>
      <p:sp>
        <p:nvSpPr>
          <p:cNvPr id="34" name="십자형 33">
            <a:extLst>
              <a:ext uri="{FF2B5EF4-FFF2-40B4-BE49-F238E27FC236}">
                <a16:creationId xmlns:a16="http://schemas.microsoft.com/office/drawing/2014/main" id="{A790B49C-F881-0851-E775-21FCA9EC0813}"/>
              </a:ext>
            </a:extLst>
          </p:cNvPr>
          <p:cNvSpPr/>
          <p:nvPr/>
        </p:nvSpPr>
        <p:spPr>
          <a:xfrm>
            <a:off x="6450527" y="5058362"/>
            <a:ext cx="2571768" cy="468000"/>
          </a:xfrm>
          <a:prstGeom prst="plus">
            <a:avLst/>
          </a:prstGeom>
          <a:solidFill>
            <a:schemeClr val="accent2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itchFamily="50" charset="-127"/>
                <a:ea typeface="굴림" pitchFamily="50" charset="-127"/>
              </a:rPr>
              <a:t>자동차 설계</a:t>
            </a:r>
          </a:p>
        </p:txBody>
      </p:sp>
      <p:sp>
        <p:nvSpPr>
          <p:cNvPr id="35" name="왼쪽/오른쪽/위쪽 화살표 72">
            <a:extLst>
              <a:ext uri="{FF2B5EF4-FFF2-40B4-BE49-F238E27FC236}">
                <a16:creationId xmlns:a16="http://schemas.microsoft.com/office/drawing/2014/main" id="{137E8428-43BB-8EAE-39F0-7AB674FA78BB}"/>
              </a:ext>
            </a:extLst>
          </p:cNvPr>
          <p:cNvSpPr/>
          <p:nvPr/>
        </p:nvSpPr>
        <p:spPr>
          <a:xfrm>
            <a:off x="5602310" y="1484784"/>
            <a:ext cx="3412106" cy="555005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MR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기술 적용 사례</a:t>
            </a: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0CD40B9B-DB8E-1A95-AE78-278330C17CD5}"/>
              </a:ext>
            </a:extLst>
          </p:cNvPr>
          <p:cNvSpPr/>
          <p:nvPr/>
        </p:nvSpPr>
        <p:spPr>
          <a:xfrm>
            <a:off x="5394541" y="3631037"/>
            <a:ext cx="790602" cy="369332"/>
          </a:xfrm>
          <a:prstGeom prst="rect">
            <a:avLst/>
          </a:prstGeom>
          <a:ln w="31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ko-KR" dirty="0">
                <a:latin typeface="굴림" pitchFamily="50" charset="-127"/>
                <a:ea typeface="굴림" pitchFamily="50" charset="-127"/>
              </a:rPr>
              <a:t>NASA</a:t>
            </a:r>
            <a:endParaRPr lang="ko-KR" altLang="en-US" dirty="0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7" name="사각형: 잘린 한쪽 모서리 36">
            <a:extLst>
              <a:ext uri="{FF2B5EF4-FFF2-40B4-BE49-F238E27FC236}">
                <a16:creationId xmlns:a16="http://schemas.microsoft.com/office/drawing/2014/main" id="{F7F0C70F-76D3-70EC-46DA-004E233FB74D}"/>
              </a:ext>
            </a:extLst>
          </p:cNvPr>
          <p:cNvSpPr/>
          <p:nvPr/>
        </p:nvSpPr>
        <p:spPr>
          <a:xfrm flipH="1">
            <a:off x="6478980" y="2855092"/>
            <a:ext cx="2571768" cy="481408"/>
          </a:xfrm>
          <a:prstGeom prst="snip1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평창올림픽 공연</a:t>
            </a:r>
          </a:p>
        </p:txBody>
      </p:sp>
      <p:sp>
        <p:nvSpPr>
          <p:cNvPr id="38" name="사각형: 잘린 한쪽 모서리 37">
            <a:extLst>
              <a:ext uri="{FF2B5EF4-FFF2-40B4-BE49-F238E27FC236}">
                <a16:creationId xmlns:a16="http://schemas.microsoft.com/office/drawing/2014/main" id="{F5362961-9A46-284D-F701-4FE38A7171B5}"/>
              </a:ext>
            </a:extLst>
          </p:cNvPr>
          <p:cNvSpPr/>
          <p:nvPr/>
        </p:nvSpPr>
        <p:spPr>
          <a:xfrm>
            <a:off x="6465168" y="2223336"/>
            <a:ext cx="2571768" cy="482400"/>
          </a:xfrm>
          <a:prstGeom prst="snip1Rect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광주 유니버시아드</a:t>
            </a:r>
            <a:endParaRPr lang="en-US" altLang="ko-KR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cxnSp>
        <p:nvCxnSpPr>
          <p:cNvPr id="39" name="꺾인 연결선 59">
            <a:extLst>
              <a:ext uri="{FF2B5EF4-FFF2-40B4-BE49-F238E27FC236}">
                <a16:creationId xmlns:a16="http://schemas.microsoft.com/office/drawing/2014/main" id="{60876251-E840-08D8-1285-9A66DFC6CFC0}"/>
              </a:ext>
            </a:extLst>
          </p:cNvPr>
          <p:cNvCxnSpPr>
            <a:cxnSpLocks/>
            <a:stCxn id="38" idx="0"/>
            <a:endCxn id="37" idx="2"/>
          </p:cNvCxnSpPr>
          <p:nvPr/>
        </p:nvCxnSpPr>
        <p:spPr>
          <a:xfrm>
            <a:off x="9036936" y="2464536"/>
            <a:ext cx="13812" cy="631260"/>
          </a:xfrm>
          <a:prstGeom prst="bentConnector3">
            <a:avLst>
              <a:gd name="adj1" fmla="val 1755083"/>
            </a:avLst>
          </a:prstGeom>
          <a:ln w="19050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한쪽 모서리가 둥근 사각형 4">
            <a:extLst>
              <a:ext uri="{FF2B5EF4-FFF2-40B4-BE49-F238E27FC236}">
                <a16:creationId xmlns:a16="http://schemas.microsoft.com/office/drawing/2014/main" id="{583FE759-D0AA-C10E-6738-8ADC833E4E6C}"/>
              </a:ext>
            </a:extLst>
          </p:cNvPr>
          <p:cNvSpPr/>
          <p:nvPr/>
        </p:nvSpPr>
        <p:spPr>
          <a:xfrm>
            <a:off x="284652" y="1428736"/>
            <a:ext cx="4524332" cy="4429156"/>
          </a:xfrm>
          <a:prstGeom prst="round1Rect">
            <a:avLst/>
          </a:prstGeom>
          <a:solidFill>
            <a:schemeClr val="accent5">
              <a:lumMod val="20000"/>
              <a:lumOff val="80000"/>
            </a:schemeClr>
          </a:solidFill>
          <a:ln w="31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graphicFrame>
        <p:nvGraphicFramePr>
          <p:cNvPr id="41" name="다이어그램 40">
            <a:extLst>
              <a:ext uri="{FF2B5EF4-FFF2-40B4-BE49-F238E27FC236}">
                <a16:creationId xmlns:a16="http://schemas.microsoft.com/office/drawing/2014/main" id="{7DA7AC6B-83F8-9F15-8BDF-DED2E3D63B7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3319500"/>
              </p:ext>
            </p:extLst>
          </p:nvPr>
        </p:nvGraphicFramePr>
        <p:xfrm>
          <a:off x="897312" y="1412776"/>
          <a:ext cx="3299012" cy="27728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2" name="오른쪽 화살표 10">
            <a:extLst>
              <a:ext uri="{FF2B5EF4-FFF2-40B4-BE49-F238E27FC236}">
                <a16:creationId xmlns:a16="http://schemas.microsoft.com/office/drawing/2014/main" id="{4CB3D2D8-8435-CD6D-57B9-079545355F7C}"/>
              </a:ext>
            </a:extLst>
          </p:cNvPr>
          <p:cNvSpPr/>
          <p:nvPr/>
        </p:nvSpPr>
        <p:spPr>
          <a:xfrm>
            <a:off x="725415" y="3127288"/>
            <a:ext cx="1150538" cy="809649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AR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장점</a:t>
            </a:r>
          </a:p>
        </p:txBody>
      </p:sp>
      <p:sp>
        <p:nvSpPr>
          <p:cNvPr id="43" name="자유형 49">
            <a:extLst>
              <a:ext uri="{FF2B5EF4-FFF2-40B4-BE49-F238E27FC236}">
                <a16:creationId xmlns:a16="http://schemas.microsoft.com/office/drawing/2014/main" id="{4E54F3DC-575C-22B1-757F-31608EC949B4}"/>
              </a:ext>
            </a:extLst>
          </p:cNvPr>
          <p:cNvSpPr/>
          <p:nvPr/>
        </p:nvSpPr>
        <p:spPr>
          <a:xfrm flipH="1">
            <a:off x="3175277" y="3127288"/>
            <a:ext cx="1150538" cy="809649"/>
          </a:xfrm>
          <a:prstGeom prst="flowChartDelay">
            <a:avLst/>
          </a:prstGeom>
          <a:solidFill>
            <a:schemeClr val="accent2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VR</a:t>
            </a:r>
            <a:r>
              <a: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장점</a:t>
            </a:r>
          </a:p>
        </p:txBody>
      </p:sp>
      <p:graphicFrame>
        <p:nvGraphicFramePr>
          <p:cNvPr id="44" name="다이어그램 43">
            <a:extLst>
              <a:ext uri="{FF2B5EF4-FFF2-40B4-BE49-F238E27FC236}">
                <a16:creationId xmlns:a16="http://schemas.microsoft.com/office/drawing/2014/main" id="{FFA18086-7381-9CBE-88D4-646D11BC84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741624"/>
              </p:ext>
            </p:extLst>
          </p:nvPr>
        </p:nvGraphicFramePr>
        <p:xfrm>
          <a:off x="767821" y="4632249"/>
          <a:ext cx="3557994" cy="939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5" name="화살표: 갈매기형 수장 44">
            <a:extLst>
              <a:ext uri="{FF2B5EF4-FFF2-40B4-BE49-F238E27FC236}">
                <a16:creationId xmlns:a16="http://schemas.microsoft.com/office/drawing/2014/main" id="{9218C8BB-2F78-6D08-4DBC-D88D5D81FD69}"/>
              </a:ext>
            </a:extLst>
          </p:cNvPr>
          <p:cNvSpPr/>
          <p:nvPr/>
        </p:nvSpPr>
        <p:spPr>
          <a:xfrm>
            <a:off x="1528354" y="4149080"/>
            <a:ext cx="2262351" cy="322054"/>
          </a:xfrm>
          <a:prstGeom prst="chevron">
            <a:avLst/>
          </a:prstGeom>
          <a:solidFill>
            <a:srgbClr val="92D050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활용분야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7" name="한쪽 모서리는 잘리고 다른 쪽 모서리는 둥근 사각형 70">
            <a:extLst>
              <a:ext uri="{FF2B5EF4-FFF2-40B4-BE49-F238E27FC236}">
                <a16:creationId xmlns:a16="http://schemas.microsoft.com/office/drawing/2014/main" id="{BDB04CB0-ED1D-3291-9049-313D2424CCA3}"/>
              </a:ext>
            </a:extLst>
          </p:cNvPr>
          <p:cNvSpPr/>
          <p:nvPr/>
        </p:nvSpPr>
        <p:spPr>
          <a:xfrm>
            <a:off x="7994174" y="3434700"/>
            <a:ext cx="1230789" cy="714380"/>
          </a:xfrm>
          <a:prstGeom prst="notchedRightArrow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itchFamily="50" charset="-127"/>
                <a:ea typeface="굴림" pitchFamily="50" charset="-127"/>
              </a:rPr>
              <a:t>교육</a:t>
            </a:r>
            <a:endParaRPr lang="ko-KR" altLang="en-US" dirty="0">
              <a:solidFill>
                <a:schemeClr val="tx1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2" name="설명선: 오른쪽 화살표 21">
            <a:extLst>
              <a:ext uri="{FF2B5EF4-FFF2-40B4-BE49-F238E27FC236}">
                <a16:creationId xmlns:a16="http://schemas.microsoft.com/office/drawing/2014/main" id="{182E2030-CBA4-426F-9FDE-9A84F85B0490}"/>
              </a:ext>
            </a:extLst>
          </p:cNvPr>
          <p:cNvSpPr/>
          <p:nvPr/>
        </p:nvSpPr>
        <p:spPr>
          <a:xfrm>
            <a:off x="5289776" y="2372633"/>
            <a:ext cx="1000132" cy="804519"/>
          </a:xfrm>
          <a:prstGeom prst="rightArrowCallout">
            <a:avLst>
              <a:gd name="adj1" fmla="val 52919"/>
              <a:gd name="adj2" fmla="val 25571"/>
              <a:gd name="adj3" fmla="val 25000"/>
              <a:gd name="adj4" fmla="val 65978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한국</a:t>
            </a:r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8085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a:spPr>
      <a:bodyPr rtlCol="0" anchor="ctr"/>
      <a:lstStyle>
        <a:defPPr algn="ctr">
          <a:defRPr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1192</TotalTime>
  <Words>199</Words>
  <Application>Microsoft Office PowerPoint</Application>
  <PresentationFormat>A4 용지(210x297mm)</PresentationFormat>
  <Paragraphs>63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5" baseType="lpstr">
      <vt:lpstr>굴림</vt:lpstr>
      <vt:lpstr>궁서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혼합현실이란?</vt:lpstr>
      <vt:lpstr>2. 주요 산업별 활용 현황</vt:lpstr>
      <vt:lpstr>3. 혼합현실 시장의 성장 추이</vt:lpstr>
      <vt:lpstr>4. 혼합현실 이해와 기술 사례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공 자영</cp:lastModifiedBy>
  <cp:revision>32</cp:revision>
  <dcterms:created xsi:type="dcterms:W3CDTF">2026-04-01T03:04:43Z</dcterms:created>
  <dcterms:modified xsi:type="dcterms:W3CDTF">2026-07-24T05:44:00Z</dcterms:modified>
</cp:coreProperties>
</file>