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연도별 방문객 수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(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단위 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: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천 명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)</a:t>
            </a:r>
            <a:endParaRPr 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2024년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FC7-4E97-9665-5E2FA16DC2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화장품관</c:v>
                </c:pt>
                <c:pt idx="1">
                  <c:v>뷰티테크관</c:v>
                </c:pt>
                <c:pt idx="2">
                  <c:v>헤어관</c:v>
                </c:pt>
                <c:pt idx="3">
                  <c:v>네일관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18</c:v>
                </c:pt>
                <c:pt idx="1">
                  <c:v>12</c:v>
                </c:pt>
                <c:pt idx="2">
                  <c:v>10</c:v>
                </c:pt>
                <c:pt idx="3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ED-4C22-941F-8DF5EA4B1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11200240"/>
        <c:axId val="211198576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2025년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화장품관</c:v>
                </c:pt>
                <c:pt idx="1">
                  <c:v>뷰티테크관</c:v>
                </c:pt>
                <c:pt idx="2">
                  <c:v>헤어관</c:v>
                </c:pt>
                <c:pt idx="3">
                  <c:v>네일관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>
                  <c:v>22</c:v>
                </c:pt>
                <c:pt idx="1">
                  <c:v>18</c:v>
                </c:pt>
                <c:pt idx="2">
                  <c:v>12</c:v>
                </c:pt>
                <c:pt idx="3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BED-4C22-941F-8DF5EA4B1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607424"/>
        <c:axId val="211610336"/>
      </c:lineChart>
      <c:catAx>
        <c:axId val="21120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198576"/>
        <c:crosses val="autoZero"/>
        <c:auto val="1"/>
        <c:lblAlgn val="ctr"/>
        <c:lblOffset val="100"/>
        <c:noMultiLvlLbl val="0"/>
      </c:catAx>
      <c:valAx>
        <c:axId val="211198576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200240"/>
        <c:crosses val="autoZero"/>
        <c:crossBetween val="between"/>
        <c:majorUnit val="5"/>
      </c:valAx>
      <c:valAx>
        <c:axId val="21161033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607424"/>
        <c:crosses val="max"/>
        <c:crossBetween val="between"/>
      </c:valAx>
      <c:catAx>
        <c:axId val="211607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161033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64B129-3BD6-427E-9303-D5FBDDF55E1D}" type="doc">
      <dgm:prSet loTypeId="urn:microsoft.com/office/officeart/2005/8/layout/hProcess9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512208CA-C43A-4CF8-A713-BE583106F872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판테놀</a:t>
          </a:r>
        </a:p>
      </dgm:t>
    </dgm:pt>
    <dgm:pt modelId="{20B09941-A849-4CF8-AEFE-E6DCF2757BA9}" type="parTrans" cxnId="{19D681DA-F4E1-460C-A218-AC8CBB6CF3FB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4D05B79-7FA1-4B6D-B8B7-7A58EDC32FDF}" type="sibTrans" cxnId="{19D681DA-F4E1-460C-A218-AC8CBB6CF3FB}">
      <dgm:prSet/>
      <dgm:spPr/>
      <dgm:t>
        <a:bodyPr/>
        <a:lstStyle/>
        <a:p>
          <a:pPr latinLnBrk="1"/>
          <a:endParaRPr lang="ko-KR" altLang="en-US" sz="1800" b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079CEE9-D7E4-4DFA-AEE8-28B5491FF84D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버섯</a:t>
          </a:r>
          <a:br>
            <a:rPr lang="en-US" altLang="ko-KR" sz="1800" b="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추출물</a:t>
          </a:r>
        </a:p>
      </dgm:t>
    </dgm:pt>
    <dgm:pt modelId="{4C016F42-9F59-49F6-BFEB-D827770032C1}" type="parTrans" cxnId="{6375BC63-3DF2-4413-AF80-03ED23A07F9C}">
      <dgm:prSet/>
      <dgm:spPr/>
      <dgm:t>
        <a:bodyPr/>
        <a:lstStyle/>
        <a:p>
          <a:pPr latinLnBrk="1"/>
          <a:endParaRPr lang="ko-KR" altLang="en-US"/>
        </a:p>
      </dgm:t>
    </dgm:pt>
    <dgm:pt modelId="{99B74E5A-048A-49A2-81B3-E6E050379F96}" type="sibTrans" cxnId="{6375BC63-3DF2-4413-AF80-03ED23A07F9C}">
      <dgm:prSet/>
      <dgm:spPr/>
      <dgm:t>
        <a:bodyPr/>
        <a:lstStyle/>
        <a:p>
          <a:pPr latinLnBrk="1"/>
          <a:endParaRPr lang="ko-KR" altLang="en-US"/>
        </a:p>
      </dgm:t>
    </dgm:pt>
    <dgm:pt modelId="{2FEADA13-B01C-4B8C-8E5E-52FA9979400F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콜라겐</a:t>
          </a:r>
        </a:p>
      </dgm:t>
    </dgm:pt>
    <dgm:pt modelId="{B0675ADD-C58A-47AC-8AC8-906A1650D622}" type="parTrans" cxnId="{FDD1AE19-C1D8-4D40-9107-160645871997}">
      <dgm:prSet/>
      <dgm:spPr/>
      <dgm:t>
        <a:bodyPr/>
        <a:lstStyle/>
        <a:p>
          <a:pPr latinLnBrk="1"/>
          <a:endParaRPr lang="ko-KR" altLang="en-US"/>
        </a:p>
      </dgm:t>
    </dgm:pt>
    <dgm:pt modelId="{BF30CED5-92BC-4B04-BDDE-8E0C9BB8BA46}" type="sibTrans" cxnId="{FDD1AE19-C1D8-4D40-9107-160645871997}">
      <dgm:prSet/>
      <dgm:spPr/>
      <dgm:t>
        <a:bodyPr/>
        <a:lstStyle/>
        <a:p>
          <a:pPr latinLnBrk="1"/>
          <a:endParaRPr lang="ko-KR" altLang="en-US"/>
        </a:p>
      </dgm:t>
    </dgm:pt>
    <dgm:pt modelId="{12582365-1256-4F2E-92E4-A4ACD9BA7577}">
      <dgm:prSet phldrT="[텍스트]" custT="1"/>
      <dgm:spPr/>
      <dgm:t>
        <a:bodyPr/>
        <a:lstStyle/>
        <a:p>
          <a:pPr latinLnBrk="1"/>
          <a:r>
            <a:rPr lang="ko-KR" altLang="en-US" sz="1800" b="0" dirty="0">
              <a:latin typeface="굴림" panose="020B0600000101010101" pitchFamily="50" charset="-127"/>
              <a:ea typeface="굴림" panose="020B0600000101010101" pitchFamily="50" charset="-127"/>
            </a:rPr>
            <a:t>콜라겐 에센스</a:t>
          </a:r>
        </a:p>
      </dgm:t>
    </dgm:pt>
    <dgm:pt modelId="{3C27DDE2-5902-4633-A20A-0354049AD55E}" type="parTrans" cxnId="{7E75EFD8-732E-483C-9D1F-1E94C5A11E53}">
      <dgm:prSet/>
      <dgm:spPr/>
      <dgm:t>
        <a:bodyPr/>
        <a:lstStyle/>
        <a:p>
          <a:pPr latinLnBrk="1"/>
          <a:endParaRPr lang="ko-KR" altLang="en-US"/>
        </a:p>
      </dgm:t>
    </dgm:pt>
    <dgm:pt modelId="{BE44D5E6-4CF4-4038-BC8E-C06C2A22EE85}" type="sibTrans" cxnId="{7E75EFD8-732E-483C-9D1F-1E94C5A11E53}">
      <dgm:prSet/>
      <dgm:spPr/>
      <dgm:t>
        <a:bodyPr/>
        <a:lstStyle/>
        <a:p>
          <a:pPr latinLnBrk="1"/>
          <a:endParaRPr lang="ko-KR" altLang="en-US"/>
        </a:p>
      </dgm:t>
    </dgm:pt>
    <dgm:pt modelId="{32A7BDCF-C50B-4389-93AE-385B606FE353}" type="pres">
      <dgm:prSet presAssocID="{BD64B129-3BD6-427E-9303-D5FBDDF55E1D}" presName="CompostProcess" presStyleCnt="0">
        <dgm:presLayoutVars>
          <dgm:dir/>
          <dgm:resizeHandles val="exact"/>
        </dgm:presLayoutVars>
      </dgm:prSet>
      <dgm:spPr/>
    </dgm:pt>
    <dgm:pt modelId="{40321189-DB16-46EB-A8FB-66A39C1F151A}" type="pres">
      <dgm:prSet presAssocID="{BD64B129-3BD6-427E-9303-D5FBDDF55E1D}" presName="arrow" presStyleLbl="bgShp" presStyleIdx="0" presStyleCnt="1"/>
      <dgm:spPr/>
    </dgm:pt>
    <dgm:pt modelId="{D8EDCDDC-8C8B-472B-A1A3-24925215B088}" type="pres">
      <dgm:prSet presAssocID="{BD64B129-3BD6-427E-9303-D5FBDDF55E1D}" presName="linearProcess" presStyleCnt="0"/>
      <dgm:spPr/>
    </dgm:pt>
    <dgm:pt modelId="{4A59F54A-E053-4C2C-8288-B1711BC8D611}" type="pres">
      <dgm:prSet presAssocID="{512208CA-C43A-4CF8-A713-BE583106F872}" presName="textNode" presStyleLbl="node1" presStyleIdx="0" presStyleCnt="4">
        <dgm:presLayoutVars>
          <dgm:bulletEnabled val="1"/>
        </dgm:presLayoutVars>
      </dgm:prSet>
      <dgm:spPr/>
    </dgm:pt>
    <dgm:pt modelId="{F021D735-D7EF-41DA-997D-0E9C2AAB7D7D}" type="pres">
      <dgm:prSet presAssocID="{74D05B79-7FA1-4B6D-B8B7-7A58EDC32FDF}" presName="sibTrans" presStyleCnt="0"/>
      <dgm:spPr/>
    </dgm:pt>
    <dgm:pt modelId="{2B36BEC0-12C4-426D-A05F-DD1CEF8146CC}" type="pres">
      <dgm:prSet presAssocID="{7079CEE9-D7E4-4DFA-AEE8-28B5491FF84D}" presName="textNode" presStyleLbl="node1" presStyleIdx="1" presStyleCnt="4">
        <dgm:presLayoutVars>
          <dgm:bulletEnabled val="1"/>
        </dgm:presLayoutVars>
      </dgm:prSet>
      <dgm:spPr/>
    </dgm:pt>
    <dgm:pt modelId="{FBA5EEAD-6906-4516-A574-0C5715ED997F}" type="pres">
      <dgm:prSet presAssocID="{99B74E5A-048A-49A2-81B3-E6E050379F96}" presName="sibTrans" presStyleCnt="0"/>
      <dgm:spPr/>
    </dgm:pt>
    <dgm:pt modelId="{F1BE284A-0296-463D-AF67-59EFFAC82EE4}" type="pres">
      <dgm:prSet presAssocID="{2FEADA13-B01C-4B8C-8E5E-52FA9979400F}" presName="textNode" presStyleLbl="node1" presStyleIdx="2" presStyleCnt="4">
        <dgm:presLayoutVars>
          <dgm:bulletEnabled val="1"/>
        </dgm:presLayoutVars>
      </dgm:prSet>
      <dgm:spPr/>
    </dgm:pt>
    <dgm:pt modelId="{4A424BD6-86E3-4336-8B5F-E6DE18C73A61}" type="pres">
      <dgm:prSet presAssocID="{BF30CED5-92BC-4B04-BDDE-8E0C9BB8BA46}" presName="sibTrans" presStyleCnt="0"/>
      <dgm:spPr/>
    </dgm:pt>
    <dgm:pt modelId="{A9FB6133-88BE-414B-87B4-8DFE5346534A}" type="pres">
      <dgm:prSet presAssocID="{12582365-1256-4F2E-92E4-A4ACD9BA7577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FDD1AE19-C1D8-4D40-9107-160645871997}" srcId="{BD64B129-3BD6-427E-9303-D5FBDDF55E1D}" destId="{2FEADA13-B01C-4B8C-8E5E-52FA9979400F}" srcOrd="2" destOrd="0" parTransId="{B0675ADD-C58A-47AC-8AC8-906A1650D622}" sibTransId="{BF30CED5-92BC-4B04-BDDE-8E0C9BB8BA46}"/>
    <dgm:cxn modelId="{6375BC63-3DF2-4413-AF80-03ED23A07F9C}" srcId="{BD64B129-3BD6-427E-9303-D5FBDDF55E1D}" destId="{7079CEE9-D7E4-4DFA-AEE8-28B5491FF84D}" srcOrd="1" destOrd="0" parTransId="{4C016F42-9F59-49F6-BFEB-D827770032C1}" sibTransId="{99B74E5A-048A-49A2-81B3-E6E050379F96}"/>
    <dgm:cxn modelId="{E5A7B05A-D56D-475D-B036-15CA916C4405}" type="presOf" srcId="{512208CA-C43A-4CF8-A713-BE583106F872}" destId="{4A59F54A-E053-4C2C-8288-B1711BC8D611}" srcOrd="0" destOrd="0" presId="urn:microsoft.com/office/officeart/2005/8/layout/hProcess9"/>
    <dgm:cxn modelId="{F067BD82-E9DC-411D-9C48-33F293C665DA}" type="presOf" srcId="{12582365-1256-4F2E-92E4-A4ACD9BA7577}" destId="{A9FB6133-88BE-414B-87B4-8DFE5346534A}" srcOrd="0" destOrd="0" presId="urn:microsoft.com/office/officeart/2005/8/layout/hProcess9"/>
    <dgm:cxn modelId="{98F33E8E-940C-4B4A-A7C8-088B90A6E4C9}" type="presOf" srcId="{7079CEE9-D7E4-4DFA-AEE8-28B5491FF84D}" destId="{2B36BEC0-12C4-426D-A05F-DD1CEF8146CC}" srcOrd="0" destOrd="0" presId="urn:microsoft.com/office/officeart/2005/8/layout/hProcess9"/>
    <dgm:cxn modelId="{FC5F0790-2114-41AA-BE78-71217BB8654D}" type="presOf" srcId="{2FEADA13-B01C-4B8C-8E5E-52FA9979400F}" destId="{F1BE284A-0296-463D-AF67-59EFFAC82EE4}" srcOrd="0" destOrd="0" presId="urn:microsoft.com/office/officeart/2005/8/layout/hProcess9"/>
    <dgm:cxn modelId="{7E75EFD8-732E-483C-9D1F-1E94C5A11E53}" srcId="{BD64B129-3BD6-427E-9303-D5FBDDF55E1D}" destId="{12582365-1256-4F2E-92E4-A4ACD9BA7577}" srcOrd="3" destOrd="0" parTransId="{3C27DDE2-5902-4633-A20A-0354049AD55E}" sibTransId="{BE44D5E6-4CF4-4038-BC8E-C06C2A22EE85}"/>
    <dgm:cxn modelId="{19D681DA-F4E1-460C-A218-AC8CBB6CF3FB}" srcId="{BD64B129-3BD6-427E-9303-D5FBDDF55E1D}" destId="{512208CA-C43A-4CF8-A713-BE583106F872}" srcOrd="0" destOrd="0" parTransId="{20B09941-A849-4CF8-AEFE-E6DCF2757BA9}" sibTransId="{74D05B79-7FA1-4B6D-B8B7-7A58EDC32FDF}"/>
    <dgm:cxn modelId="{AAB7C8FF-637C-43D1-A833-14404CE12A30}" type="presOf" srcId="{BD64B129-3BD6-427E-9303-D5FBDDF55E1D}" destId="{32A7BDCF-C50B-4389-93AE-385B606FE353}" srcOrd="0" destOrd="0" presId="urn:microsoft.com/office/officeart/2005/8/layout/hProcess9"/>
    <dgm:cxn modelId="{8ADB409F-D478-4750-AB18-BB924C945B3A}" type="presParOf" srcId="{32A7BDCF-C50B-4389-93AE-385B606FE353}" destId="{40321189-DB16-46EB-A8FB-66A39C1F151A}" srcOrd="0" destOrd="0" presId="urn:microsoft.com/office/officeart/2005/8/layout/hProcess9"/>
    <dgm:cxn modelId="{BD23891A-DBDC-4747-B5DD-0CBC2E6487A9}" type="presParOf" srcId="{32A7BDCF-C50B-4389-93AE-385B606FE353}" destId="{D8EDCDDC-8C8B-472B-A1A3-24925215B088}" srcOrd="1" destOrd="0" presId="urn:microsoft.com/office/officeart/2005/8/layout/hProcess9"/>
    <dgm:cxn modelId="{1EEE7CA8-84EA-4C0B-B69E-E7E70DA14E04}" type="presParOf" srcId="{D8EDCDDC-8C8B-472B-A1A3-24925215B088}" destId="{4A59F54A-E053-4C2C-8288-B1711BC8D611}" srcOrd="0" destOrd="0" presId="urn:microsoft.com/office/officeart/2005/8/layout/hProcess9"/>
    <dgm:cxn modelId="{A753EB83-DCB0-477A-B2C1-D6301B6C6494}" type="presParOf" srcId="{D8EDCDDC-8C8B-472B-A1A3-24925215B088}" destId="{F021D735-D7EF-41DA-997D-0E9C2AAB7D7D}" srcOrd="1" destOrd="0" presId="urn:microsoft.com/office/officeart/2005/8/layout/hProcess9"/>
    <dgm:cxn modelId="{BCEE725B-1958-4494-80C1-46F78A569C7F}" type="presParOf" srcId="{D8EDCDDC-8C8B-472B-A1A3-24925215B088}" destId="{2B36BEC0-12C4-426D-A05F-DD1CEF8146CC}" srcOrd="2" destOrd="0" presId="urn:microsoft.com/office/officeart/2005/8/layout/hProcess9"/>
    <dgm:cxn modelId="{8B28D286-85BB-4E3F-ADC8-B5AE05B1F9A9}" type="presParOf" srcId="{D8EDCDDC-8C8B-472B-A1A3-24925215B088}" destId="{FBA5EEAD-6906-4516-A574-0C5715ED997F}" srcOrd="3" destOrd="0" presId="urn:microsoft.com/office/officeart/2005/8/layout/hProcess9"/>
    <dgm:cxn modelId="{98E2941E-9A15-44A7-846C-A2BE3CDC5F57}" type="presParOf" srcId="{D8EDCDDC-8C8B-472B-A1A3-24925215B088}" destId="{F1BE284A-0296-463D-AF67-59EFFAC82EE4}" srcOrd="4" destOrd="0" presId="urn:microsoft.com/office/officeart/2005/8/layout/hProcess9"/>
    <dgm:cxn modelId="{A69DF5E7-8E84-4957-AAB5-795C624ECCB6}" type="presParOf" srcId="{D8EDCDDC-8C8B-472B-A1A3-24925215B088}" destId="{4A424BD6-86E3-4336-8B5F-E6DE18C73A61}" srcOrd="5" destOrd="0" presId="urn:microsoft.com/office/officeart/2005/8/layout/hProcess9"/>
    <dgm:cxn modelId="{0FBEF9F6-7D60-4ADA-A298-5B66D7540F43}" type="presParOf" srcId="{D8EDCDDC-8C8B-472B-A1A3-24925215B088}" destId="{A9FB6133-88BE-414B-87B4-8DFE5346534A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5ADC3F3-F9BE-4EC9-96EC-664E66B184AA}" type="doc">
      <dgm:prSet loTypeId="urn:microsoft.com/office/officeart/2005/8/layout/matrix3" loCatId="matrix" qsTypeId="urn:microsoft.com/office/officeart/2005/8/quickstyle/3d5" qsCatId="3D" csTypeId="urn:microsoft.com/office/officeart/2005/8/colors/colorful4" csCatId="colorful" phldr="1"/>
      <dgm:spPr/>
      <dgm:t>
        <a:bodyPr/>
        <a:lstStyle/>
        <a:p>
          <a:pPr latinLnBrk="1"/>
          <a:endParaRPr lang="ko-KR" altLang="en-US"/>
        </a:p>
      </dgm:t>
    </dgm:pt>
    <dgm:pt modelId="{4561AF96-3267-437E-AA57-4C5753D620E5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노니     분말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A504F551-447E-4929-B917-2E9BA7E808A0}" type="parTrans" cxnId="{37EC0F68-3104-481B-8DDE-5991312EFDA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4ECA77D3-38F8-4176-A287-44A247EAD9F1}" type="sibTrans" cxnId="{37EC0F68-3104-481B-8DDE-5991312EFDA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99CB53FB-5AF1-43FA-90CF-CDCBB03CB5ED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오트밀분말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42F1D0A1-563D-45FF-BD5C-FACC98E1D2D1}" type="parTrans" cxnId="{89F4EF1C-04C0-42E7-B841-86DBB3F0324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9DAA6A57-875B-42A0-AA2D-F8386B83BC22}" type="sibTrans" cxnId="{89F4EF1C-04C0-42E7-B841-86DBB3F0324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DD6D5D38-D670-427F-B184-11A81EABFBBD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노니</a:t>
          </a:r>
          <a:br>
            <a:rPr lang="en-US" altLang="ko-KR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추출물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7FE95DFD-2CCF-4B46-B5BE-A4B26BB84995}" type="parTrans" cxnId="{50F23F14-8845-4740-B9AC-08B53EF86B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0559E3E7-8187-4173-AA59-14CCE6BBBD33}" type="sibTrans" cxnId="{50F23F14-8845-4740-B9AC-08B53EF86B82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46052BA3-17B4-4DDA-B7CC-C430BE7E099B}">
      <dgm:prSet phldrT="[텍스트]" custT="1"/>
      <dgm:spPr/>
      <dgm:t>
        <a:bodyPr/>
        <a:lstStyle/>
        <a:p>
          <a:pPr latinLnBrk="1"/>
          <a:r>
            <a:rPr lang="ko-KR" altLang="en-US" sz="1800" dirty="0" err="1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에센셜오일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86168B51-CBB9-410D-B756-0CB95DBC0402}" type="parTrans" cxnId="{4074109C-D2B3-4D46-9C7A-0EA8A18C8B6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78B67551-6146-411F-BD6D-E6526A1F3531}" type="sibTrans" cxnId="{4074109C-D2B3-4D46-9C7A-0EA8A18C8B6F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4F6D650D-152F-46E0-A9FE-54285350167E}" type="pres">
      <dgm:prSet presAssocID="{35ADC3F3-F9BE-4EC9-96EC-664E66B184AA}" presName="matrix" presStyleCnt="0">
        <dgm:presLayoutVars>
          <dgm:chMax val="1"/>
          <dgm:dir/>
          <dgm:resizeHandles val="exact"/>
        </dgm:presLayoutVars>
      </dgm:prSet>
      <dgm:spPr/>
    </dgm:pt>
    <dgm:pt modelId="{960BF090-99EE-4A7E-8DDE-1839FCAB74B4}" type="pres">
      <dgm:prSet presAssocID="{35ADC3F3-F9BE-4EC9-96EC-664E66B184AA}" presName="diamond" presStyleLbl="bgShp" presStyleIdx="0" presStyleCnt="1"/>
      <dgm:spPr>
        <a:solidFill>
          <a:srgbClr val="FF0000"/>
        </a:solidFill>
        <a:ln>
          <a:solidFill>
            <a:srgbClr val="FF0000"/>
          </a:solidFill>
        </a:ln>
      </dgm:spPr>
    </dgm:pt>
    <dgm:pt modelId="{8D513D70-7CB6-4C12-A029-2DF1F24242C6}" type="pres">
      <dgm:prSet presAssocID="{35ADC3F3-F9BE-4EC9-96EC-664E66B184AA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FCDF940-1CDA-450D-932D-BE4F16819B65}" type="pres">
      <dgm:prSet presAssocID="{35ADC3F3-F9BE-4EC9-96EC-664E66B184AA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7A31628-AC4C-4D5D-876A-DA70D9A0E2EE}" type="pres">
      <dgm:prSet presAssocID="{35ADC3F3-F9BE-4EC9-96EC-664E66B184AA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E35D5595-77D0-4ACD-BD72-988886BD095D}" type="pres">
      <dgm:prSet presAssocID="{35ADC3F3-F9BE-4EC9-96EC-664E66B184AA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95EDD11-E63F-4DB0-9A7A-5EFC7BC51628}" type="presOf" srcId="{DD6D5D38-D670-427F-B184-11A81EABFBBD}" destId="{B7A31628-AC4C-4D5D-876A-DA70D9A0E2EE}" srcOrd="0" destOrd="0" presId="urn:microsoft.com/office/officeart/2005/8/layout/matrix3"/>
    <dgm:cxn modelId="{50F23F14-8845-4740-B9AC-08B53EF86B82}" srcId="{35ADC3F3-F9BE-4EC9-96EC-664E66B184AA}" destId="{DD6D5D38-D670-427F-B184-11A81EABFBBD}" srcOrd="2" destOrd="0" parTransId="{7FE95DFD-2CCF-4B46-B5BE-A4B26BB84995}" sibTransId="{0559E3E7-8187-4173-AA59-14CCE6BBBD33}"/>
    <dgm:cxn modelId="{89F4EF1C-04C0-42E7-B841-86DBB3F0324D}" srcId="{35ADC3F3-F9BE-4EC9-96EC-664E66B184AA}" destId="{99CB53FB-5AF1-43FA-90CF-CDCBB03CB5ED}" srcOrd="1" destOrd="0" parTransId="{42F1D0A1-563D-45FF-BD5C-FACC98E1D2D1}" sibTransId="{9DAA6A57-875B-42A0-AA2D-F8386B83BC22}"/>
    <dgm:cxn modelId="{02237A28-6CBB-42D4-82C2-94E2D3DCC120}" type="presOf" srcId="{35ADC3F3-F9BE-4EC9-96EC-664E66B184AA}" destId="{4F6D650D-152F-46E0-A9FE-54285350167E}" srcOrd="0" destOrd="0" presId="urn:microsoft.com/office/officeart/2005/8/layout/matrix3"/>
    <dgm:cxn modelId="{19E2A929-1009-4157-9BE2-771689281E3D}" type="presOf" srcId="{99CB53FB-5AF1-43FA-90CF-CDCBB03CB5ED}" destId="{0FCDF940-1CDA-450D-932D-BE4F16819B65}" srcOrd="0" destOrd="0" presId="urn:microsoft.com/office/officeart/2005/8/layout/matrix3"/>
    <dgm:cxn modelId="{37EC0F68-3104-481B-8DDE-5991312EFDAF}" srcId="{35ADC3F3-F9BE-4EC9-96EC-664E66B184AA}" destId="{4561AF96-3267-437E-AA57-4C5753D620E5}" srcOrd="0" destOrd="0" parTransId="{A504F551-447E-4929-B917-2E9BA7E808A0}" sibTransId="{4ECA77D3-38F8-4176-A287-44A247EAD9F1}"/>
    <dgm:cxn modelId="{4074109C-D2B3-4D46-9C7A-0EA8A18C8B6F}" srcId="{35ADC3F3-F9BE-4EC9-96EC-664E66B184AA}" destId="{46052BA3-17B4-4DDA-B7CC-C430BE7E099B}" srcOrd="3" destOrd="0" parTransId="{86168B51-CBB9-410D-B756-0CB95DBC0402}" sibTransId="{78B67551-6146-411F-BD6D-E6526A1F3531}"/>
    <dgm:cxn modelId="{D11230A7-E826-4069-82AC-601C3B0820AB}" type="presOf" srcId="{46052BA3-17B4-4DDA-B7CC-C430BE7E099B}" destId="{E35D5595-77D0-4ACD-BD72-988886BD095D}" srcOrd="0" destOrd="0" presId="urn:microsoft.com/office/officeart/2005/8/layout/matrix3"/>
    <dgm:cxn modelId="{EBB0CFF5-E33F-4BA7-9126-579D7C3B0899}" type="presOf" srcId="{4561AF96-3267-437E-AA57-4C5753D620E5}" destId="{8D513D70-7CB6-4C12-A029-2DF1F24242C6}" srcOrd="0" destOrd="0" presId="urn:microsoft.com/office/officeart/2005/8/layout/matrix3"/>
    <dgm:cxn modelId="{F4E232B6-5640-4DDD-8E20-91584922DBA3}" type="presParOf" srcId="{4F6D650D-152F-46E0-A9FE-54285350167E}" destId="{960BF090-99EE-4A7E-8DDE-1839FCAB74B4}" srcOrd="0" destOrd="0" presId="urn:microsoft.com/office/officeart/2005/8/layout/matrix3"/>
    <dgm:cxn modelId="{9E2ED582-07A3-4C74-99D6-58661DF762A5}" type="presParOf" srcId="{4F6D650D-152F-46E0-A9FE-54285350167E}" destId="{8D513D70-7CB6-4C12-A029-2DF1F24242C6}" srcOrd="1" destOrd="0" presId="urn:microsoft.com/office/officeart/2005/8/layout/matrix3"/>
    <dgm:cxn modelId="{855BB9DB-DF9A-4554-9263-728DAEF11447}" type="presParOf" srcId="{4F6D650D-152F-46E0-A9FE-54285350167E}" destId="{0FCDF940-1CDA-450D-932D-BE4F16819B65}" srcOrd="2" destOrd="0" presId="urn:microsoft.com/office/officeart/2005/8/layout/matrix3"/>
    <dgm:cxn modelId="{8284F89E-589A-4D99-80F4-D657123D4A54}" type="presParOf" srcId="{4F6D650D-152F-46E0-A9FE-54285350167E}" destId="{B7A31628-AC4C-4D5D-876A-DA70D9A0E2EE}" srcOrd="3" destOrd="0" presId="urn:microsoft.com/office/officeart/2005/8/layout/matrix3"/>
    <dgm:cxn modelId="{89EBBBC6-3F10-4199-9529-9C2FC057CA55}" type="presParOf" srcId="{4F6D650D-152F-46E0-A9FE-54285350167E}" destId="{E35D5595-77D0-4ACD-BD72-988886BD095D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21189-DB16-46EB-A8FB-66A39C1F151A}">
      <dsp:nvSpPr>
        <dsp:cNvPr id="0" name=""/>
        <dsp:cNvSpPr/>
      </dsp:nvSpPr>
      <dsp:spPr>
        <a:xfrm>
          <a:off x="296445" y="0"/>
          <a:ext cx="3359718" cy="1493381"/>
        </a:xfrm>
        <a:prstGeom prst="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59F54A-E053-4C2C-8288-B1711BC8D611}">
      <dsp:nvSpPr>
        <dsp:cNvPr id="0" name=""/>
        <dsp:cNvSpPr/>
      </dsp:nvSpPr>
      <dsp:spPr>
        <a:xfrm>
          <a:off x="482" y="448014"/>
          <a:ext cx="908878" cy="59735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판테놀</a:t>
          </a:r>
        </a:p>
      </dsp:txBody>
      <dsp:txXfrm>
        <a:off x="29642" y="477174"/>
        <a:ext cx="850558" cy="539032"/>
      </dsp:txXfrm>
    </dsp:sp>
    <dsp:sp modelId="{2B36BEC0-12C4-426D-A05F-DD1CEF8146CC}">
      <dsp:nvSpPr>
        <dsp:cNvPr id="0" name=""/>
        <dsp:cNvSpPr/>
      </dsp:nvSpPr>
      <dsp:spPr>
        <a:xfrm>
          <a:off x="1014738" y="448014"/>
          <a:ext cx="908878" cy="597352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버섯</a:t>
          </a:r>
          <a:br>
            <a:rPr lang="en-US" altLang="ko-KR" sz="1800" b="0" kern="1200" dirty="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추출물</a:t>
          </a:r>
        </a:p>
      </dsp:txBody>
      <dsp:txXfrm>
        <a:off x="1043898" y="477174"/>
        <a:ext cx="850558" cy="539032"/>
      </dsp:txXfrm>
    </dsp:sp>
    <dsp:sp modelId="{F1BE284A-0296-463D-AF67-59EFFAC82EE4}">
      <dsp:nvSpPr>
        <dsp:cNvPr id="0" name=""/>
        <dsp:cNvSpPr/>
      </dsp:nvSpPr>
      <dsp:spPr>
        <a:xfrm>
          <a:off x="2028993" y="448014"/>
          <a:ext cx="908878" cy="597352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콜라겐</a:t>
          </a:r>
        </a:p>
      </dsp:txBody>
      <dsp:txXfrm>
        <a:off x="2058153" y="477174"/>
        <a:ext cx="850558" cy="539032"/>
      </dsp:txXfrm>
    </dsp:sp>
    <dsp:sp modelId="{A9FB6133-88BE-414B-87B4-8DFE5346534A}">
      <dsp:nvSpPr>
        <dsp:cNvPr id="0" name=""/>
        <dsp:cNvSpPr/>
      </dsp:nvSpPr>
      <dsp:spPr>
        <a:xfrm>
          <a:off x="3043249" y="448014"/>
          <a:ext cx="908878" cy="597352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 dirty="0">
              <a:latin typeface="굴림" panose="020B0600000101010101" pitchFamily="50" charset="-127"/>
              <a:ea typeface="굴림" panose="020B0600000101010101" pitchFamily="50" charset="-127"/>
            </a:rPr>
            <a:t>콜라겐 에센스</a:t>
          </a:r>
        </a:p>
      </dsp:txBody>
      <dsp:txXfrm>
        <a:off x="3072409" y="477174"/>
        <a:ext cx="850558" cy="5390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0BF090-99EE-4A7E-8DDE-1839FCAB74B4}">
      <dsp:nvSpPr>
        <dsp:cNvPr id="0" name=""/>
        <dsp:cNvSpPr/>
      </dsp:nvSpPr>
      <dsp:spPr>
        <a:xfrm>
          <a:off x="367822" y="0"/>
          <a:ext cx="2586983" cy="2586983"/>
        </a:xfrm>
        <a:prstGeom prst="diamond">
          <a:avLst/>
        </a:prstGeom>
        <a:solidFill>
          <a:srgbClr val="FF0000"/>
        </a:solidFill>
        <a:ln>
          <a:solidFill>
            <a:srgbClr val="FF0000"/>
          </a:solidFill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513D70-7CB6-4C12-A029-2DF1F24242C6}">
      <dsp:nvSpPr>
        <dsp:cNvPr id="0" name=""/>
        <dsp:cNvSpPr/>
      </dsp:nvSpPr>
      <dsp:spPr>
        <a:xfrm>
          <a:off x="613585" y="245763"/>
          <a:ext cx="1008923" cy="1008923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노니     분말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662837" y="295015"/>
        <a:ext cx="910419" cy="910419"/>
      </dsp:txXfrm>
    </dsp:sp>
    <dsp:sp modelId="{0FCDF940-1CDA-450D-932D-BE4F16819B65}">
      <dsp:nvSpPr>
        <dsp:cNvPr id="0" name=""/>
        <dsp:cNvSpPr/>
      </dsp:nvSpPr>
      <dsp:spPr>
        <a:xfrm>
          <a:off x="1700118" y="245763"/>
          <a:ext cx="1008923" cy="1008923"/>
        </a:xfrm>
        <a:prstGeom prst="roundRect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오트밀분말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749370" y="295015"/>
        <a:ext cx="910419" cy="910419"/>
      </dsp:txXfrm>
    </dsp:sp>
    <dsp:sp modelId="{B7A31628-AC4C-4D5D-876A-DA70D9A0E2EE}">
      <dsp:nvSpPr>
        <dsp:cNvPr id="0" name=""/>
        <dsp:cNvSpPr/>
      </dsp:nvSpPr>
      <dsp:spPr>
        <a:xfrm>
          <a:off x="613585" y="1332296"/>
          <a:ext cx="1008923" cy="1008923"/>
        </a:xfrm>
        <a:prstGeom prst="roundRect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노니</a:t>
          </a:r>
          <a:br>
            <a:rPr lang="en-US" altLang="ko-KR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추출물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662837" y="1381548"/>
        <a:ext cx="910419" cy="910419"/>
      </dsp:txXfrm>
    </dsp:sp>
    <dsp:sp modelId="{E35D5595-77D0-4ACD-BD72-988886BD095D}">
      <dsp:nvSpPr>
        <dsp:cNvPr id="0" name=""/>
        <dsp:cNvSpPr/>
      </dsp:nvSpPr>
      <dsp:spPr>
        <a:xfrm>
          <a:off x="1700118" y="1332296"/>
          <a:ext cx="1008923" cy="1008923"/>
        </a:xfrm>
        <a:prstGeom prst="round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 err="1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에센셜오일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749370" y="1381548"/>
        <a:ext cx="910419" cy="910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5F31F-6C27-4352-BE2C-8FF7B2895451}" type="datetimeFigureOut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16D04-4DD7-4EC4-8251-7763216952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5189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630F2-EF1E-4C4A-B4EB-5DC6BB92F0BF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17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BBEF2-3722-42BA-A2B5-0DFEB13D7895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035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92806-C865-4E5B-9C2C-8638F0B7737F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955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40094EF-FDB7-4C40-947F-05B61EED1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3DECFEB-A2F3-4F74-8A85-E60BE0B43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1562-E932-4EAC-90E9-6A35D16B5F57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2580C6-D05D-4241-A7BA-4CDECD406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ADA099-9F92-4E07-AE4F-81D121294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C49F46CE-85AD-4E2B-801B-F9D0AAEF5D90}"/>
              </a:ext>
            </a:extLst>
          </p:cNvPr>
          <p:cNvSpPr/>
          <p:nvPr userDrawn="1"/>
        </p:nvSpPr>
        <p:spPr>
          <a:xfrm>
            <a:off x="0" y="681037"/>
            <a:ext cx="9906000" cy="673630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F4766A49-FA86-4CF3-A374-1FB8BEC044BE}"/>
              </a:ext>
            </a:extLst>
          </p:cNvPr>
          <p:cNvSpPr/>
          <p:nvPr userDrawn="1"/>
        </p:nvSpPr>
        <p:spPr>
          <a:xfrm>
            <a:off x="681038" y="1"/>
            <a:ext cx="8543925" cy="1354667"/>
          </a:xfrm>
          <a:prstGeom prst="trapezoi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9" name="제목 8">
            <a:extLst>
              <a:ext uri="{FF2B5EF4-FFF2-40B4-BE49-F238E27FC236}">
                <a16:creationId xmlns:a16="http://schemas.microsoft.com/office/drawing/2014/main" id="{EEECAB3E-4497-45DB-93B5-1AD4B88A9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1"/>
            <a:ext cx="8543925" cy="1325563"/>
          </a:xfrm>
        </p:spPr>
        <p:txBody>
          <a:bodyPr>
            <a:normAutofit/>
          </a:bodyPr>
          <a:lstStyle>
            <a:lvl1pPr algn="ctr">
              <a:defRPr sz="3250"/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93696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1562-E932-4EAC-90E9-6A35D16B5F57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F992DADF-0A3B-4C0E-97D0-3D7FF91D2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CA54305D-447C-419C-82C5-0B94DE4328CD}"/>
              </a:ext>
            </a:extLst>
          </p:cNvPr>
          <p:cNvSpPr/>
          <p:nvPr userDrawn="1"/>
        </p:nvSpPr>
        <p:spPr>
          <a:xfrm>
            <a:off x="0" y="651854"/>
            <a:ext cx="9906000" cy="673630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8" name="사각형: 잘린 위쪽 모서리 7">
            <a:extLst>
              <a:ext uri="{FF2B5EF4-FFF2-40B4-BE49-F238E27FC236}">
                <a16:creationId xmlns:a16="http://schemas.microsoft.com/office/drawing/2014/main" id="{5D52E971-D37B-4CA3-9F62-07C3589AD6EB}"/>
              </a:ext>
            </a:extLst>
          </p:cNvPr>
          <p:cNvSpPr/>
          <p:nvPr userDrawn="1"/>
        </p:nvSpPr>
        <p:spPr>
          <a:xfrm>
            <a:off x="681038" y="0"/>
            <a:ext cx="8543925" cy="1325484"/>
          </a:xfrm>
          <a:prstGeom prst="snip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9" name="제목 8">
            <a:extLst>
              <a:ext uri="{FF2B5EF4-FFF2-40B4-BE49-F238E27FC236}">
                <a16:creationId xmlns:a16="http://schemas.microsoft.com/office/drawing/2014/main" id="{BC87BC63-9BC7-4C0E-BC9B-DED1DD31B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906002" cy="1325484"/>
          </a:xfrm>
          <a:noFill/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1BB5A2C6-7CB0-6DE0-F27A-053A89842E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CBA9F5"/>
              </a:clrFrom>
              <a:clrTo>
                <a:srgbClr val="CBA9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77" y="6134290"/>
            <a:ext cx="990803" cy="68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36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858D1-02B1-418E-B8DA-1BCEEB71BEE4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03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ADA2F-4C7E-4BB1-A5F6-BE5AD96FD2A0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462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9ABAD-39A5-45A7-AB5A-DB23924C81AF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2896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7B28-530A-4FE6-B8EA-D0B44BF1F2E9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535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211C-73BE-43B1-BD3A-118B6FD7705C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6570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13D22-3040-4E05-B362-90A1B1C066CE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1763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A9167-B338-42D4-8ED4-A3D2D6626C27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6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D1C30-DA49-470D-AEBA-53698417C19D}" type="datetime1">
              <a:rPr lang="ko-KR" altLang="en-US" smtClean="0"/>
              <a:t>2026-07-29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93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0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화살표: 오각형 4">
            <a:extLst>
              <a:ext uri="{FF2B5EF4-FFF2-40B4-BE49-F238E27FC236}">
                <a16:creationId xmlns:a16="http://schemas.microsoft.com/office/drawing/2014/main" id="{12662703-32BE-4591-B61B-0BE4E7B288CA}"/>
              </a:ext>
            </a:extLst>
          </p:cNvPr>
          <p:cNvSpPr/>
          <p:nvPr/>
        </p:nvSpPr>
        <p:spPr>
          <a:xfrm>
            <a:off x="1" y="0"/>
            <a:ext cx="4953000" cy="6858000"/>
          </a:xfrm>
          <a:prstGeom prst="homePlate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A4BD33B-42F2-4A4B-979C-9B8387423D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BA9F5"/>
              </a:clrFrom>
              <a:clrTo>
                <a:srgbClr val="CBA9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0" y="133350"/>
            <a:ext cx="1428750" cy="985837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653029CE-EFFC-48BF-B0A1-6EEDBBE26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415" y="827087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43B639FB-EBB5-4EE0-98DB-C92221877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55977" y="1704738"/>
            <a:ext cx="587375" cy="569913"/>
          </a:xfrm>
          <a:prstGeom prst="rect">
            <a:avLst/>
          </a:prstGeom>
          <a:noFill/>
        </p:spPr>
      </p:pic>
      <p:pic>
        <p:nvPicPr>
          <p:cNvPr id="10" name="Picture 28" descr="w3 복사본">
            <a:extLst>
              <a:ext uri="{FF2B5EF4-FFF2-40B4-BE49-F238E27FC236}">
                <a16:creationId xmlns:a16="http://schemas.microsoft.com/office/drawing/2014/main" id="{576E2515-34CF-47D4-9D32-1665D908E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2137" y="102393"/>
            <a:ext cx="569913" cy="569913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552135-03F5-AC07-D9B6-EDA5E0783207}"/>
              </a:ext>
            </a:extLst>
          </p:cNvPr>
          <p:cNvSpPr txBox="1"/>
          <p:nvPr/>
        </p:nvSpPr>
        <p:spPr>
          <a:xfrm>
            <a:off x="894946" y="2568102"/>
            <a:ext cx="7887104" cy="182880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Chevron">
              <a:avLst/>
            </a:prstTxWarp>
            <a:spAutoFit/>
          </a:bodyPr>
          <a:lstStyle>
            <a:defPPr>
              <a:defRPr lang="en-US"/>
            </a:defPPr>
            <a:lvl1pPr algn="ctr">
              <a:defRPr sz="5400" b="1" cap="none" spc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en-US" altLang="ko-KR" dirty="0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K-Beauty Expo</a:t>
            </a:r>
            <a:endParaRPr lang="ko-KR" altLang="ko-KR" dirty="0">
              <a:effectLst>
                <a:reflection blurRad="6350" stA="55000" endA="300" endPos="45500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9387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F7249D2-83B7-4218-9EF4-2D010F0E1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48513" y="6266251"/>
            <a:ext cx="2228850" cy="365125"/>
          </a:xfrm>
        </p:spPr>
        <p:txBody>
          <a:bodyPr/>
          <a:lstStyle/>
          <a:p>
            <a:fld id="{F992DADF-0A3B-4C0E-97D0-3D7FF91D275D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66181A1-FC3A-4BF6-8CB9-40E17409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2CE703D-A7F1-4C40-AD4C-AF05F10584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t="1833" r="55977" b="69197"/>
          <a:stretch/>
        </p:blipFill>
        <p:spPr>
          <a:xfrm>
            <a:off x="848737" y="1695917"/>
            <a:ext cx="1714501" cy="1778794"/>
          </a:xfrm>
          <a:prstGeom prst="rect">
            <a:avLst/>
          </a:prstGeom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F550B803-3F92-4645-907A-9A469A8D2E61}"/>
              </a:ext>
            </a:extLst>
          </p:cNvPr>
          <p:cNvSpPr/>
          <p:nvPr/>
        </p:nvSpPr>
        <p:spPr>
          <a:xfrm>
            <a:off x="3515739" y="2274878"/>
            <a:ext cx="5453164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순서도: 저장 데이터 7">
            <a:extLst>
              <a:ext uri="{FF2B5EF4-FFF2-40B4-BE49-F238E27FC236}">
                <a16:creationId xmlns:a16="http://schemas.microsoft.com/office/drawing/2014/main" id="{BA468C13-E1D4-4B51-9630-A6CC279FFC38}"/>
              </a:ext>
            </a:extLst>
          </p:cNvPr>
          <p:cNvSpPr/>
          <p:nvPr/>
        </p:nvSpPr>
        <p:spPr>
          <a:xfrm>
            <a:off x="3210938" y="1655356"/>
            <a:ext cx="1295400" cy="889397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C1FBD-2E4F-4ED7-A389-A245ECEDB45C}"/>
              </a:ext>
            </a:extLst>
          </p:cNvPr>
          <p:cNvSpPr txBox="1"/>
          <p:nvPr/>
        </p:nvSpPr>
        <p:spPr>
          <a:xfrm>
            <a:off x="4506338" y="1905546"/>
            <a:ext cx="29274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K-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뷰티 박람회 소개</a:t>
            </a:r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1FCF7DEE-E154-4800-B369-528114C57C89}"/>
              </a:ext>
            </a:extLst>
          </p:cNvPr>
          <p:cNvSpPr/>
          <p:nvPr/>
        </p:nvSpPr>
        <p:spPr>
          <a:xfrm>
            <a:off x="3515739" y="3474711"/>
            <a:ext cx="5453164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순서도: 저장 데이터 10">
            <a:extLst>
              <a:ext uri="{FF2B5EF4-FFF2-40B4-BE49-F238E27FC236}">
                <a16:creationId xmlns:a16="http://schemas.microsoft.com/office/drawing/2014/main" id="{BF85A0C0-7742-4390-B6B6-772F5A86A0C8}"/>
              </a:ext>
            </a:extLst>
          </p:cNvPr>
          <p:cNvSpPr/>
          <p:nvPr/>
        </p:nvSpPr>
        <p:spPr>
          <a:xfrm>
            <a:off x="3210938" y="2855189"/>
            <a:ext cx="1295400" cy="889397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1BA18A-43BB-4B89-8944-4777DA23E788}"/>
              </a:ext>
            </a:extLst>
          </p:cNvPr>
          <p:cNvSpPr txBox="1"/>
          <p:nvPr/>
        </p:nvSpPr>
        <p:spPr>
          <a:xfrm>
            <a:off x="4506338" y="3105379"/>
            <a:ext cx="3672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2026</a:t>
            </a:r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년 국내 뷰티 박람회</a:t>
            </a:r>
          </a:p>
        </p:txBody>
      </p:sp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51639214-5251-4BA2-9F98-A3DE8DB37DBB}"/>
              </a:ext>
            </a:extLst>
          </p:cNvPr>
          <p:cNvSpPr/>
          <p:nvPr/>
        </p:nvSpPr>
        <p:spPr>
          <a:xfrm>
            <a:off x="3515739" y="4733440"/>
            <a:ext cx="5453164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순서도: 저장 데이터 13">
            <a:extLst>
              <a:ext uri="{FF2B5EF4-FFF2-40B4-BE49-F238E27FC236}">
                <a16:creationId xmlns:a16="http://schemas.microsoft.com/office/drawing/2014/main" id="{F7676A77-DF22-4A11-88F3-ED44F46C9B27}"/>
              </a:ext>
            </a:extLst>
          </p:cNvPr>
          <p:cNvSpPr/>
          <p:nvPr/>
        </p:nvSpPr>
        <p:spPr>
          <a:xfrm>
            <a:off x="3210938" y="4113918"/>
            <a:ext cx="1295400" cy="889397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8A7657-E819-4E0C-BADE-78673FF27E9F}"/>
              </a:ext>
            </a:extLst>
          </p:cNvPr>
          <p:cNvSpPr txBox="1"/>
          <p:nvPr/>
        </p:nvSpPr>
        <p:spPr>
          <a:xfrm>
            <a:off x="4506338" y="4364108"/>
            <a:ext cx="3159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전시관별 방문객 현황</a:t>
            </a:r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03BCB717-5C4E-4732-A829-FBCB7D24BA83}"/>
              </a:ext>
            </a:extLst>
          </p:cNvPr>
          <p:cNvSpPr/>
          <p:nvPr/>
        </p:nvSpPr>
        <p:spPr>
          <a:xfrm>
            <a:off x="3515739" y="5896919"/>
            <a:ext cx="5453164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순서도: 저장 데이터 16">
            <a:extLst>
              <a:ext uri="{FF2B5EF4-FFF2-40B4-BE49-F238E27FC236}">
                <a16:creationId xmlns:a16="http://schemas.microsoft.com/office/drawing/2014/main" id="{041A7C9C-C525-48D9-9ABD-BC79EF7066DA}"/>
              </a:ext>
            </a:extLst>
          </p:cNvPr>
          <p:cNvSpPr/>
          <p:nvPr/>
        </p:nvSpPr>
        <p:spPr>
          <a:xfrm>
            <a:off x="3210938" y="5277397"/>
            <a:ext cx="1295400" cy="889397"/>
          </a:xfrm>
          <a:prstGeom prst="flowChartOnlineStorag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3FE5DA-EE17-4043-8A78-F6DB06AC97AF}"/>
              </a:ext>
            </a:extLst>
          </p:cNvPr>
          <p:cNvSpPr txBox="1"/>
          <p:nvPr/>
        </p:nvSpPr>
        <p:spPr>
          <a:xfrm>
            <a:off x="4506338" y="5527587"/>
            <a:ext cx="2749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천연화장품 레시피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52F3897F-A3C9-41AA-BE4D-F371E31AB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4610" y="5413121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A7AF17F2-F1DB-4977-B4B7-D5681DA4E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12299" y="3388499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909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AC0E096-8E21-4A09-B3C5-B64532464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996" y="3893808"/>
            <a:ext cx="7058233" cy="2254074"/>
          </a:xfrm>
        </p:spPr>
        <p:txBody>
          <a:bodyPr>
            <a:noAutofit/>
          </a:bodyPr>
          <a:lstStyle/>
          <a:p>
            <a:pPr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K-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뷰티 박람회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국내외 최신 뷰티 산업과 기술을 소개하는 전문 전시회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신제품 전시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메이크업 시연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피부 진단 체험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헤어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네일</a:t>
            </a:r>
            <a:r>
              <a:rPr lang="en-US" altLang="ko-KR" sz="2000" dirty="0">
                <a:latin typeface="굴림" pitchFamily="50" charset="-127"/>
                <a:ea typeface="굴림" pitchFamily="50" charset="-127"/>
              </a:rPr>
              <a:t>, </a:t>
            </a:r>
            <a:r>
              <a:rPr lang="ko-KR" altLang="en-US" sz="2000" dirty="0" err="1">
                <a:latin typeface="굴림" pitchFamily="50" charset="-127"/>
                <a:ea typeface="굴림" pitchFamily="50" charset="-127"/>
              </a:rPr>
              <a:t>뷰티테크</a:t>
            </a:r>
            <a:r>
              <a:rPr lang="ko-KR" altLang="en-US" sz="2000" dirty="0">
                <a:latin typeface="굴림" pitchFamily="50" charset="-127"/>
                <a:ea typeface="굴림" pitchFamily="50" charset="-127"/>
              </a:rPr>
              <a:t> 등 다양한 분야 체험</a:t>
            </a:r>
            <a:endParaRPr lang="en-US" altLang="ko-KR" sz="2000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112C299-9C33-4871-963E-BED6C47F9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D4B67E0-808E-4947-BA2B-58074A750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K-</a:t>
            </a:r>
            <a:r>
              <a:rPr lang="ko-KR" altLang="en-US" dirty="0"/>
              <a:t>뷰티 박람회 소개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03C17A70-8F20-4682-89D7-3A27B1D258F0}"/>
              </a:ext>
            </a:extLst>
          </p:cNvPr>
          <p:cNvSpPr txBox="1">
            <a:spLocks/>
          </p:cNvSpPr>
          <p:nvPr/>
        </p:nvSpPr>
        <p:spPr>
          <a:xfrm>
            <a:off x="415996" y="1641696"/>
            <a:ext cx="8210044" cy="2079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K-Beauty Expo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K-Beauty Expo is celebrating its 17th anniversary as the leading beauty industry exhibition in Korea attended by more than 1,000 exhibitors annually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DC13AF28-7CA4-4B8B-809E-8028DA07F9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5071" y="4821605"/>
            <a:ext cx="1828480" cy="1406523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C097A497-3743-4B12-8CA7-178C46C09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8479" y="384653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60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8062597-B0C5-4FAF-AFD7-9F926FEBE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2AA5613A-9DBD-48F4-8E39-D2C7B9672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2. 2026</a:t>
            </a:r>
            <a:r>
              <a:rPr lang="ko-KR" altLang="en-US" dirty="0"/>
              <a:t>년 국내 뷰티 박람회</a:t>
            </a:r>
          </a:p>
        </p:txBody>
      </p:sp>
      <p:sp>
        <p:nvSpPr>
          <p:cNvPr id="6" name="사각형: 둥근 한쪽 모서리 5">
            <a:extLst>
              <a:ext uri="{FF2B5EF4-FFF2-40B4-BE49-F238E27FC236}">
                <a16:creationId xmlns:a16="http://schemas.microsoft.com/office/drawing/2014/main" id="{0F2919E8-C213-4C24-8C3E-8431FAA6E8DE}"/>
              </a:ext>
            </a:extLst>
          </p:cNvPr>
          <p:cNvSpPr/>
          <p:nvPr/>
        </p:nvSpPr>
        <p:spPr>
          <a:xfrm>
            <a:off x="472852" y="2724149"/>
            <a:ext cx="1417154" cy="1684800"/>
          </a:xfrm>
          <a:prstGeom prst="round1Rect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뷰티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&amp;</a:t>
            </a:r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헬스케어쇼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7" name="사각형: 둥근 한쪽 모서리 6">
            <a:extLst>
              <a:ext uri="{FF2B5EF4-FFF2-40B4-BE49-F238E27FC236}">
                <a16:creationId xmlns:a16="http://schemas.microsoft.com/office/drawing/2014/main" id="{488DBD9C-8713-4E95-A6DE-B3E0FF5C85EB}"/>
              </a:ext>
            </a:extLst>
          </p:cNvPr>
          <p:cNvSpPr/>
          <p:nvPr/>
        </p:nvSpPr>
        <p:spPr>
          <a:xfrm>
            <a:off x="472852" y="4408001"/>
            <a:ext cx="1417154" cy="1684800"/>
          </a:xfrm>
          <a:prstGeom prst="round1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err="1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오송화장품뷰티엑스포</a:t>
            </a:r>
            <a:endParaRPr lang="ko-KR" altLang="en-US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사각형: 잘린 한쪽 모서리 7">
            <a:extLst>
              <a:ext uri="{FF2B5EF4-FFF2-40B4-BE49-F238E27FC236}">
                <a16:creationId xmlns:a16="http://schemas.microsoft.com/office/drawing/2014/main" id="{84688681-67BE-48D3-9552-854ADEB39B43}"/>
              </a:ext>
            </a:extLst>
          </p:cNvPr>
          <p:cNvSpPr/>
          <p:nvPr/>
        </p:nvSpPr>
        <p:spPr>
          <a:xfrm>
            <a:off x="1889686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평행 사변형 8">
            <a:extLst>
              <a:ext uri="{FF2B5EF4-FFF2-40B4-BE49-F238E27FC236}">
                <a16:creationId xmlns:a16="http://schemas.microsoft.com/office/drawing/2014/main" id="{8061097F-D78C-425C-9924-D7AED49A56F9}"/>
              </a:ext>
            </a:extLst>
          </p:cNvPr>
          <p:cNvSpPr/>
          <p:nvPr/>
        </p:nvSpPr>
        <p:spPr>
          <a:xfrm>
            <a:off x="1889686" y="2023110"/>
            <a:ext cx="2509200" cy="709384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일정 및 장소</a:t>
            </a:r>
          </a:p>
        </p:txBody>
      </p:sp>
      <p:sp>
        <p:nvSpPr>
          <p:cNvPr id="10" name="사각형: 잘린 한쪽 모서리 9">
            <a:extLst>
              <a:ext uri="{FF2B5EF4-FFF2-40B4-BE49-F238E27FC236}">
                <a16:creationId xmlns:a16="http://schemas.microsoft.com/office/drawing/2014/main" id="{B10C93E5-4959-4276-9003-F33E88459126}"/>
              </a:ext>
            </a:extLst>
          </p:cNvPr>
          <p:cNvSpPr/>
          <p:nvPr/>
        </p:nvSpPr>
        <p:spPr>
          <a:xfrm>
            <a:off x="4401120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평행 사변형 10">
            <a:extLst>
              <a:ext uri="{FF2B5EF4-FFF2-40B4-BE49-F238E27FC236}">
                <a16:creationId xmlns:a16="http://schemas.microsoft.com/office/drawing/2014/main" id="{6D4FAA78-BE6D-41DB-AB7A-699B16054A85}"/>
              </a:ext>
            </a:extLst>
          </p:cNvPr>
          <p:cNvSpPr/>
          <p:nvPr/>
        </p:nvSpPr>
        <p:spPr>
          <a:xfrm>
            <a:off x="4401120" y="2023110"/>
            <a:ext cx="2509200" cy="709384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핵심 타겟</a:t>
            </a:r>
          </a:p>
        </p:txBody>
      </p:sp>
      <p:sp>
        <p:nvSpPr>
          <p:cNvPr id="12" name="사각형: 잘린 한쪽 모서리 11">
            <a:extLst>
              <a:ext uri="{FF2B5EF4-FFF2-40B4-BE49-F238E27FC236}">
                <a16:creationId xmlns:a16="http://schemas.microsoft.com/office/drawing/2014/main" id="{83BA13C3-E1E3-40DC-87E5-E0D5829BC9BC}"/>
              </a:ext>
            </a:extLst>
          </p:cNvPr>
          <p:cNvSpPr/>
          <p:nvPr/>
        </p:nvSpPr>
        <p:spPr>
          <a:xfrm>
            <a:off x="6910640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4F7E47EC-EBC1-4426-A5D6-4180EC659A98}"/>
              </a:ext>
            </a:extLst>
          </p:cNvPr>
          <p:cNvSpPr/>
          <p:nvPr/>
        </p:nvSpPr>
        <p:spPr>
          <a:xfrm>
            <a:off x="6910640" y="2023110"/>
            <a:ext cx="2509200" cy="709384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주요 특징</a:t>
            </a:r>
          </a:p>
        </p:txBody>
      </p:sp>
      <p:pic>
        <p:nvPicPr>
          <p:cNvPr id="14" name="Picture 28" descr="w3 복사본">
            <a:extLst>
              <a:ext uri="{FF2B5EF4-FFF2-40B4-BE49-F238E27FC236}">
                <a16:creationId xmlns:a16="http://schemas.microsoft.com/office/drawing/2014/main" id="{F5226E16-94A9-43D3-B480-15D1EDBCB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445" y="6156841"/>
            <a:ext cx="569913" cy="569913"/>
          </a:xfrm>
          <a:prstGeom prst="rect">
            <a:avLst/>
          </a:prstGeom>
          <a:noFill/>
        </p:spPr>
      </p:pic>
      <p:pic>
        <p:nvPicPr>
          <p:cNvPr id="15" name="Picture 3" descr="w1 복사본">
            <a:extLst>
              <a:ext uri="{FF2B5EF4-FFF2-40B4-BE49-F238E27FC236}">
                <a16:creationId xmlns:a16="http://schemas.microsoft.com/office/drawing/2014/main" id="{A66873E4-F4FA-4F59-B96F-897B3BC60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594" y="1506508"/>
            <a:ext cx="601663" cy="584200"/>
          </a:xfrm>
          <a:prstGeom prst="rect">
            <a:avLst/>
          </a:prstGeom>
          <a:noFill/>
        </p:spPr>
      </p:pic>
      <p:pic>
        <p:nvPicPr>
          <p:cNvPr id="16" name="Picture 4" descr="w2 복사본">
            <a:extLst>
              <a:ext uri="{FF2B5EF4-FFF2-40B4-BE49-F238E27FC236}">
                <a16:creationId xmlns:a16="http://schemas.microsoft.com/office/drawing/2014/main" id="{3DD40A5E-6EC7-43D4-BEB7-FF3C7E8C3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41" y="2162581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24E26E04-8627-4463-85C2-567CE7FA8E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9722220"/>
              </p:ext>
            </p:extLst>
          </p:nvPr>
        </p:nvGraphicFramePr>
        <p:xfrm>
          <a:off x="1890006" y="2724150"/>
          <a:ext cx="7529514" cy="337185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09838">
                  <a:extLst>
                    <a:ext uri="{9D8B030D-6E8A-4147-A177-3AD203B41FA5}">
                      <a16:colId xmlns:a16="http://schemas.microsoft.com/office/drawing/2014/main" val="3050657564"/>
                    </a:ext>
                  </a:extLst>
                </a:gridCol>
                <a:gridCol w="2509838">
                  <a:extLst>
                    <a:ext uri="{9D8B030D-6E8A-4147-A177-3AD203B41FA5}">
                      <a16:colId xmlns:a16="http://schemas.microsoft.com/office/drawing/2014/main" val="2707093140"/>
                    </a:ext>
                  </a:extLst>
                </a:gridCol>
                <a:gridCol w="2509838">
                  <a:extLst>
                    <a:ext uri="{9D8B030D-6E8A-4147-A177-3AD203B41FA5}">
                      <a16:colId xmlns:a16="http://schemas.microsoft.com/office/drawing/2014/main" val="2587728896"/>
                    </a:ext>
                  </a:extLst>
                </a:gridCol>
              </a:tblGrid>
              <a:tr h="168592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7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월 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23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~7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월 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25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인천 </a:t>
                      </a:r>
                      <a:r>
                        <a:rPr lang="ko-KR" altLang="en-US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송도컨벤시아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이너뷰티</a:t>
                      </a: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ko-KR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슬립테크</a:t>
                      </a: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스마트 헬스케어 기업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뷰티, </a:t>
                      </a:r>
                      <a:r>
                        <a:rPr lang="ko-KR" altLang="ko-KR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이너뷰티</a:t>
                      </a: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ko-KR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슬립테크</a:t>
                      </a: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 등 헬스케어 결합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9590067"/>
                  </a:ext>
                </a:extLst>
              </a:tr>
              <a:tr h="168592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10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월 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22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~10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월 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24</a:t>
                      </a: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일</a:t>
                      </a:r>
                      <a:endParaRPr lang="en-US" altLang="ko-KR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청주 </a:t>
                      </a:r>
                      <a:r>
                        <a:rPr lang="ko-KR" altLang="en-US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오스코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화장품 제조</a:t>
                      </a:r>
                      <a:r>
                        <a:rPr lang="en-US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/</a:t>
                      </a: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수출 기업, </a:t>
                      </a:r>
                      <a:r>
                        <a:rPr lang="ko-KR" altLang="ko-KR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원료사</a:t>
                      </a: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화장품 </a:t>
                      </a:r>
                      <a:r>
                        <a:rPr lang="ko-KR" altLang="ko-KR" sz="1800" dirty="0" err="1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유통사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화장품 수출 상담 및 산업 트렌드 공유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2589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35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>
            <a:extLst>
              <a:ext uri="{FF2B5EF4-FFF2-40B4-BE49-F238E27FC236}">
                <a16:creationId xmlns:a16="http://schemas.microsoft.com/office/drawing/2014/main" id="{C976F282-ABAD-45DC-BBCF-162036C67F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2816900"/>
              </p:ext>
            </p:extLst>
          </p:nvPr>
        </p:nvGraphicFramePr>
        <p:xfrm>
          <a:off x="681038" y="1669982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64681F8-42E9-4015-8AFC-D2D94F362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70B9674B-4DD0-4AFE-B76B-69403F0F9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전시관별 방문객 현황</a:t>
            </a:r>
          </a:p>
        </p:txBody>
      </p:sp>
      <p:pic>
        <p:nvPicPr>
          <p:cNvPr id="5" name="Picture 3" descr="w1 복사본">
            <a:extLst>
              <a:ext uri="{FF2B5EF4-FFF2-40B4-BE49-F238E27FC236}">
                <a16:creationId xmlns:a16="http://schemas.microsoft.com/office/drawing/2014/main" id="{F02D4D3C-761F-4E77-A09F-A190B234F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1592" y="2449956"/>
            <a:ext cx="601663" cy="584200"/>
          </a:xfrm>
          <a:prstGeom prst="rect">
            <a:avLst/>
          </a:prstGeom>
          <a:noFill/>
        </p:spPr>
      </p:pic>
      <p:sp>
        <p:nvSpPr>
          <p:cNvPr id="2" name="물결 1">
            <a:extLst>
              <a:ext uri="{FF2B5EF4-FFF2-40B4-BE49-F238E27FC236}">
                <a16:creationId xmlns:a16="http://schemas.microsoft.com/office/drawing/2014/main" id="{69C1F16B-1127-39E2-409E-941F0BA1DA11}"/>
              </a:ext>
            </a:extLst>
          </p:cNvPr>
          <p:cNvSpPr/>
          <p:nvPr/>
        </p:nvSpPr>
        <p:spPr>
          <a:xfrm>
            <a:off x="5214025" y="2500756"/>
            <a:ext cx="1906621" cy="482601"/>
          </a:xfrm>
          <a:prstGeom prst="wav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매년 증가 추세</a:t>
            </a:r>
            <a:endParaRPr 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533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921FF9A-E8BB-4703-84C0-13624790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B97C517-FB89-4553-A585-2E50D1AC4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천연화장품 레시피</a:t>
            </a: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9295128E-12A7-42CB-AF0E-974DBEABA24F}"/>
              </a:ext>
            </a:extLst>
          </p:cNvPr>
          <p:cNvSpPr>
            <a:spLocks/>
          </p:cNvSpPr>
          <p:nvPr/>
        </p:nvSpPr>
        <p:spPr bwMode="auto">
          <a:xfrm rot="16200000">
            <a:off x="2362466" y="3728719"/>
            <a:ext cx="278818" cy="4717480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9" name="Picture 3" descr="w1 복사본">
            <a:extLst>
              <a:ext uri="{FF2B5EF4-FFF2-40B4-BE49-F238E27FC236}">
                <a16:creationId xmlns:a16="http://schemas.microsoft.com/office/drawing/2014/main" id="{1C136CE8-125C-450B-8A28-8B7EADEA9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7590" y="6200553"/>
            <a:ext cx="601663" cy="584200"/>
          </a:xfrm>
          <a:prstGeom prst="rect">
            <a:avLst/>
          </a:prstGeom>
          <a:noFill/>
        </p:spPr>
      </p:pic>
      <p:pic>
        <p:nvPicPr>
          <p:cNvPr id="30" name="Picture 4" descr="w2 복사본">
            <a:extLst>
              <a:ext uri="{FF2B5EF4-FFF2-40B4-BE49-F238E27FC236}">
                <a16:creationId xmlns:a16="http://schemas.microsoft.com/office/drawing/2014/main" id="{4FC952C0-4AED-48E7-A9D0-A92BB2BD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6840" y="6208478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F99DAC6E-802D-4AFE-B853-C6D99872729E}"/>
              </a:ext>
            </a:extLst>
          </p:cNvPr>
          <p:cNvSpPr>
            <a:spLocks/>
          </p:cNvSpPr>
          <p:nvPr/>
        </p:nvSpPr>
        <p:spPr bwMode="auto">
          <a:xfrm rot="16200000">
            <a:off x="7290091" y="3754093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" name="대각선 방향의 모서리가 잘린 사각형 4">
            <a:extLst>
              <a:ext uri="{FF2B5EF4-FFF2-40B4-BE49-F238E27FC236}">
                <a16:creationId xmlns:a16="http://schemas.microsoft.com/office/drawing/2014/main" id="{C3713B55-6A40-16F2-0F28-E0716A449354}"/>
              </a:ext>
            </a:extLst>
          </p:cNvPr>
          <p:cNvSpPr/>
          <p:nvPr/>
        </p:nvSpPr>
        <p:spPr>
          <a:xfrm>
            <a:off x="372951" y="1467207"/>
            <a:ext cx="4428000" cy="4458781"/>
          </a:xfrm>
          <a:prstGeom prst="snip2DiagRect">
            <a:avLst>
              <a:gd name="adj1" fmla="val 0"/>
              <a:gd name="adj2" fmla="val 9095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5" name="다이어그램 4">
            <a:extLst>
              <a:ext uri="{FF2B5EF4-FFF2-40B4-BE49-F238E27FC236}">
                <a16:creationId xmlns:a16="http://schemas.microsoft.com/office/drawing/2014/main" id="{C8D0FDAA-4A07-71A2-C5AD-EB22B3FAECE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2866103"/>
              </p:ext>
            </p:extLst>
          </p:nvPr>
        </p:nvGraphicFramePr>
        <p:xfrm>
          <a:off x="610646" y="1597137"/>
          <a:ext cx="3952610" cy="1493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대각선 방향의 모서리가 잘린 사각형 5">
            <a:extLst>
              <a:ext uri="{FF2B5EF4-FFF2-40B4-BE49-F238E27FC236}">
                <a16:creationId xmlns:a16="http://schemas.microsoft.com/office/drawing/2014/main" id="{DB094C99-F1AC-D0B9-CADA-D7B52F8511B7}"/>
              </a:ext>
            </a:extLst>
          </p:cNvPr>
          <p:cNvSpPr/>
          <p:nvPr/>
        </p:nvSpPr>
        <p:spPr>
          <a:xfrm rot="5400000" flipH="1" flipV="1">
            <a:off x="5097789" y="1482020"/>
            <a:ext cx="4458781" cy="4429156"/>
          </a:xfrm>
          <a:prstGeom prst="snip2DiagRect">
            <a:avLst>
              <a:gd name="adj1" fmla="val 0"/>
              <a:gd name="adj2" fmla="val 8065"/>
            </a:avLst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7" name="대각선 방향의 모서리가 잘린 사각형 45">
            <a:extLst>
              <a:ext uri="{FF2B5EF4-FFF2-40B4-BE49-F238E27FC236}">
                <a16:creationId xmlns:a16="http://schemas.microsoft.com/office/drawing/2014/main" id="{5D976479-9A78-6D0B-5048-7743A961135F}"/>
              </a:ext>
            </a:extLst>
          </p:cNvPr>
          <p:cNvSpPr/>
          <p:nvPr/>
        </p:nvSpPr>
        <p:spPr>
          <a:xfrm>
            <a:off x="5196848" y="2589873"/>
            <a:ext cx="4260664" cy="1771319"/>
          </a:xfrm>
          <a:prstGeom prst="trapezoid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dirty="0">
              <a:solidFill>
                <a:schemeClr val="lt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8" name="십자형 7">
            <a:extLst>
              <a:ext uri="{FF2B5EF4-FFF2-40B4-BE49-F238E27FC236}">
                <a16:creationId xmlns:a16="http://schemas.microsoft.com/office/drawing/2014/main" id="{09251953-77DC-F5D9-9DEA-628D0DE01286}"/>
              </a:ext>
            </a:extLst>
          </p:cNvPr>
          <p:cNvSpPr/>
          <p:nvPr/>
        </p:nvSpPr>
        <p:spPr>
          <a:xfrm flipH="1">
            <a:off x="6877461" y="1749363"/>
            <a:ext cx="2479415" cy="500066"/>
          </a:xfrm>
          <a:prstGeom prst="plus">
            <a:avLst/>
          </a:prstGeom>
          <a:solidFill>
            <a:srgbClr val="E5B7E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콜라겐 드림 수면팩</a:t>
            </a:r>
          </a:p>
        </p:txBody>
      </p:sp>
      <p:sp>
        <p:nvSpPr>
          <p:cNvPr id="9" name="한쪽 모서리는 잘리고 다른 쪽 모서리는 둥근 사각형 15">
            <a:extLst>
              <a:ext uri="{FF2B5EF4-FFF2-40B4-BE49-F238E27FC236}">
                <a16:creationId xmlns:a16="http://schemas.microsoft.com/office/drawing/2014/main" id="{7620A05C-7571-6794-0CA5-63C7A3E48FD0}"/>
              </a:ext>
            </a:extLst>
          </p:cNvPr>
          <p:cNvSpPr/>
          <p:nvPr/>
        </p:nvSpPr>
        <p:spPr>
          <a:xfrm>
            <a:off x="7267576" y="2738819"/>
            <a:ext cx="1701541" cy="583646"/>
          </a:xfrm>
          <a:prstGeom prst="flowChartOnlineStorag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콜라겐 펩타이드</a:t>
            </a:r>
          </a:p>
        </p:txBody>
      </p:sp>
      <p:sp>
        <p:nvSpPr>
          <p:cNvPr id="10" name="한쪽 모서리는 잘리고 다른 쪽 모서리는 둥근 사각형 16">
            <a:extLst>
              <a:ext uri="{FF2B5EF4-FFF2-40B4-BE49-F238E27FC236}">
                <a16:creationId xmlns:a16="http://schemas.microsoft.com/office/drawing/2014/main" id="{50B1CBA9-28F8-D9FB-CD4D-75F019C8D6B5}"/>
              </a:ext>
            </a:extLst>
          </p:cNvPr>
          <p:cNvSpPr/>
          <p:nvPr/>
        </p:nvSpPr>
        <p:spPr>
          <a:xfrm>
            <a:off x="5686700" y="2738819"/>
            <a:ext cx="1361668" cy="583646"/>
          </a:xfrm>
          <a:prstGeom prst="flowChartDisplay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워터 호호바</a:t>
            </a:r>
          </a:p>
        </p:txBody>
      </p:sp>
      <p:sp>
        <p:nvSpPr>
          <p:cNvPr id="11" name="왼쪽/오른쪽/위쪽/아래쪽 화살표 31">
            <a:extLst>
              <a:ext uri="{FF2B5EF4-FFF2-40B4-BE49-F238E27FC236}">
                <a16:creationId xmlns:a16="http://schemas.microsoft.com/office/drawing/2014/main" id="{3D374E23-D9C6-53EB-203A-B636A768818D}"/>
              </a:ext>
            </a:extLst>
          </p:cNvPr>
          <p:cNvSpPr/>
          <p:nvPr/>
        </p:nvSpPr>
        <p:spPr>
          <a:xfrm flipH="1">
            <a:off x="5503595" y="4521658"/>
            <a:ext cx="1572418" cy="631367"/>
          </a:xfrm>
          <a:prstGeom prst="horizontalScroll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난이도 </a:t>
            </a:r>
            <a:r>
              <a:rPr lang="en-US" altLang="ko-KR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: </a:t>
            </a:r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하</a:t>
            </a:r>
            <a:endParaRPr lang="en-US" altLang="ko-KR" dirty="0">
              <a:solidFill>
                <a:schemeClr val="bg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12" name="다이어그램 11">
            <a:extLst>
              <a:ext uri="{FF2B5EF4-FFF2-40B4-BE49-F238E27FC236}">
                <a16:creationId xmlns:a16="http://schemas.microsoft.com/office/drawing/2014/main" id="{EA358093-95AC-CA0E-8927-B312B7A7E3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9373341"/>
              </p:ext>
            </p:extLst>
          </p:nvPr>
        </p:nvGraphicFramePr>
        <p:xfrm>
          <a:off x="1669095" y="3209808"/>
          <a:ext cx="3322628" cy="2586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3" name="위쪽 화살표 설명선 24">
            <a:extLst>
              <a:ext uri="{FF2B5EF4-FFF2-40B4-BE49-F238E27FC236}">
                <a16:creationId xmlns:a16="http://schemas.microsoft.com/office/drawing/2014/main" id="{BAE28E02-7DBA-29E0-D985-0087BE702FB8}"/>
              </a:ext>
            </a:extLst>
          </p:cNvPr>
          <p:cNvSpPr/>
          <p:nvPr/>
        </p:nvSpPr>
        <p:spPr>
          <a:xfrm>
            <a:off x="5312032" y="5266454"/>
            <a:ext cx="1955544" cy="497077"/>
          </a:xfrm>
          <a:prstGeom prst="ribbon2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소요시간</a:t>
            </a:r>
            <a:endParaRPr lang="en-US" altLang="ko-KR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4" name="두루마리 모양: 가로로 말림 13">
            <a:extLst>
              <a:ext uri="{FF2B5EF4-FFF2-40B4-BE49-F238E27FC236}">
                <a16:creationId xmlns:a16="http://schemas.microsoft.com/office/drawing/2014/main" id="{54B215FF-2F05-0E88-488E-0666C93A93CD}"/>
              </a:ext>
            </a:extLst>
          </p:cNvPr>
          <p:cNvSpPr/>
          <p:nvPr/>
        </p:nvSpPr>
        <p:spPr>
          <a:xfrm>
            <a:off x="7492115" y="4523025"/>
            <a:ext cx="1573048" cy="630000"/>
          </a:xfrm>
          <a:prstGeom prst="horizontalScroll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냉장보관</a:t>
            </a:r>
          </a:p>
        </p:txBody>
      </p:sp>
      <p:sp>
        <p:nvSpPr>
          <p:cNvPr id="15" name="육각형 14">
            <a:extLst>
              <a:ext uri="{FF2B5EF4-FFF2-40B4-BE49-F238E27FC236}">
                <a16:creationId xmlns:a16="http://schemas.microsoft.com/office/drawing/2014/main" id="{1F35C550-0E43-1F36-999B-CA6F48059C3D}"/>
              </a:ext>
            </a:extLst>
          </p:cNvPr>
          <p:cNvSpPr/>
          <p:nvPr/>
        </p:nvSpPr>
        <p:spPr bwMode="auto">
          <a:xfrm>
            <a:off x="810732" y="4213987"/>
            <a:ext cx="1187261" cy="509103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i="0" u="none" strike="noStrike" cap="none" normalizeH="0" baseline="0" dirty="0">
                <a:ln>
                  <a:noFill/>
                </a:ln>
                <a:latin typeface="굴림" pitchFamily="50" charset="-127"/>
                <a:ea typeface="굴림" pitchFamily="50" charset="-127"/>
              </a:rPr>
              <a:t>맑아지는</a:t>
            </a:r>
          </a:p>
        </p:txBody>
      </p:sp>
      <p:sp>
        <p:nvSpPr>
          <p:cNvPr id="16" name="정오각형 44">
            <a:extLst>
              <a:ext uri="{FF2B5EF4-FFF2-40B4-BE49-F238E27FC236}">
                <a16:creationId xmlns:a16="http://schemas.microsoft.com/office/drawing/2014/main" id="{260B9A71-4E31-0298-A310-E47B95CD729A}"/>
              </a:ext>
            </a:extLst>
          </p:cNvPr>
          <p:cNvSpPr/>
          <p:nvPr/>
        </p:nvSpPr>
        <p:spPr bwMode="auto">
          <a:xfrm flipV="1">
            <a:off x="617804" y="3455887"/>
            <a:ext cx="1573117" cy="657364"/>
          </a:xfrm>
          <a:prstGeom prst="pentagon">
            <a:avLst/>
          </a:prstGeom>
          <a:solidFill>
            <a:schemeClr val="accent4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en-US" i="0" u="none" strike="noStrike" cap="none" normalizeH="0" baseline="0" dirty="0">
              <a:ln>
                <a:noFill/>
              </a:ln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EC6604-4DFE-A428-050C-6CECB2890C7D}"/>
              </a:ext>
            </a:extLst>
          </p:cNvPr>
          <p:cNvSpPr txBox="1"/>
          <p:nvPr/>
        </p:nvSpPr>
        <p:spPr>
          <a:xfrm>
            <a:off x="816028" y="3599903"/>
            <a:ext cx="117666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굴림" pitchFamily="50" charset="-127"/>
                <a:ea typeface="굴림" pitchFamily="50" charset="-127"/>
              </a:rPr>
              <a:t>블링블링</a:t>
            </a:r>
          </a:p>
        </p:txBody>
      </p:sp>
      <p:sp>
        <p:nvSpPr>
          <p:cNvPr id="20" name="포인트가 8개인 별 36">
            <a:extLst>
              <a:ext uri="{FF2B5EF4-FFF2-40B4-BE49-F238E27FC236}">
                <a16:creationId xmlns:a16="http://schemas.microsoft.com/office/drawing/2014/main" id="{C4F035DF-D105-9866-7A4A-9218BBD8C66D}"/>
              </a:ext>
            </a:extLst>
          </p:cNvPr>
          <p:cNvSpPr/>
          <p:nvPr/>
        </p:nvSpPr>
        <p:spPr bwMode="auto">
          <a:xfrm>
            <a:off x="689086" y="4813313"/>
            <a:ext cx="1430553" cy="825192"/>
          </a:xfrm>
          <a:prstGeom prst="flowChartExtra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en-US" i="0" u="none" strike="noStrike" cap="none" normalizeH="0" baseline="0" dirty="0">
                <a:ln>
                  <a:noFill/>
                </a:ln>
                <a:latin typeface="굴림" pitchFamily="50" charset="-127"/>
                <a:ea typeface="굴림" pitchFamily="50" charset="-127"/>
              </a:rPr>
              <a:t>노니팩</a:t>
            </a:r>
          </a:p>
        </p:txBody>
      </p:sp>
      <p:sp>
        <p:nvSpPr>
          <p:cNvPr id="21" name="갈매기형 수장 50">
            <a:extLst>
              <a:ext uri="{FF2B5EF4-FFF2-40B4-BE49-F238E27FC236}">
                <a16:creationId xmlns:a16="http://schemas.microsoft.com/office/drawing/2014/main" id="{5B807307-2D0A-F62C-EAE6-38B3F091A577}"/>
              </a:ext>
            </a:extLst>
          </p:cNvPr>
          <p:cNvSpPr/>
          <p:nvPr/>
        </p:nvSpPr>
        <p:spPr>
          <a:xfrm rot="21095314">
            <a:off x="7492039" y="5256036"/>
            <a:ext cx="1573200" cy="440769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>
            <a:noAutofit/>
          </a:bodyPr>
          <a:lstStyle/>
          <a:p>
            <a:pPr algn="ctr"/>
            <a:r>
              <a:rPr lang="en-US" altLang="ko-KR" dirty="0">
                <a:latin typeface="굴림" pitchFamily="50" charset="-127"/>
                <a:ea typeface="굴림" pitchFamily="50" charset="-127"/>
              </a:rPr>
              <a:t>10</a:t>
            </a:r>
            <a:r>
              <a:rPr lang="ko-KR" altLang="en-US" dirty="0">
                <a:latin typeface="굴림" pitchFamily="50" charset="-127"/>
                <a:ea typeface="굴림" pitchFamily="50" charset="-127"/>
              </a:rPr>
              <a:t>분</a:t>
            </a:r>
          </a:p>
        </p:txBody>
      </p:sp>
      <p:sp>
        <p:nvSpPr>
          <p:cNvPr id="25" name="순서도: 순차적 액세스 저장소 24">
            <a:extLst>
              <a:ext uri="{FF2B5EF4-FFF2-40B4-BE49-F238E27FC236}">
                <a16:creationId xmlns:a16="http://schemas.microsoft.com/office/drawing/2014/main" id="{587B05E3-7F33-AC7C-84BC-FBA06104003A}"/>
              </a:ext>
            </a:extLst>
          </p:cNvPr>
          <p:cNvSpPr/>
          <p:nvPr/>
        </p:nvSpPr>
        <p:spPr>
          <a:xfrm flipH="1">
            <a:off x="7473639" y="3497097"/>
            <a:ext cx="1701541" cy="626006"/>
          </a:xfrm>
          <a:prstGeom prst="flowChartMagneticTap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로즈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플라워겔</a:t>
            </a:r>
          </a:p>
        </p:txBody>
      </p:sp>
      <p:sp>
        <p:nvSpPr>
          <p:cNvPr id="28" name="순서도: 순차적 액세스 저장소 27">
            <a:extLst>
              <a:ext uri="{FF2B5EF4-FFF2-40B4-BE49-F238E27FC236}">
                <a16:creationId xmlns:a16="http://schemas.microsoft.com/office/drawing/2014/main" id="{CBDE3248-7302-A1FB-86D3-67F7223610DC}"/>
              </a:ext>
            </a:extLst>
          </p:cNvPr>
          <p:cNvSpPr/>
          <p:nvPr/>
        </p:nvSpPr>
        <p:spPr>
          <a:xfrm>
            <a:off x="5475616" y="3497097"/>
            <a:ext cx="1701541" cy="626006"/>
          </a:xfrm>
          <a:prstGeom prst="flowChartMagneticTape">
            <a:avLst/>
          </a:prstGeom>
          <a:solidFill>
            <a:schemeClr val="accent3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펩타이드</a:t>
            </a:r>
          </a:p>
        </p:txBody>
      </p:sp>
      <p:cxnSp>
        <p:nvCxnSpPr>
          <p:cNvPr id="46" name="꺾인 연결선 54">
            <a:extLst>
              <a:ext uri="{FF2B5EF4-FFF2-40B4-BE49-F238E27FC236}">
                <a16:creationId xmlns:a16="http://schemas.microsoft.com/office/drawing/2014/main" id="{B9A160A5-C0DC-E9CF-AC8D-96027DF1B998}"/>
              </a:ext>
            </a:extLst>
          </p:cNvPr>
          <p:cNvCxnSpPr>
            <a:cxnSpLocks/>
            <a:stCxn id="14" idx="3"/>
            <a:endCxn id="21" idx="3"/>
          </p:cNvCxnSpPr>
          <p:nvPr/>
        </p:nvCxnSpPr>
        <p:spPr>
          <a:xfrm flipH="1">
            <a:off x="9056778" y="4838025"/>
            <a:ext cx="8385" cy="523332"/>
          </a:xfrm>
          <a:prstGeom prst="bentConnector3">
            <a:avLst>
              <a:gd name="adj1" fmla="val -2727203"/>
            </a:avLst>
          </a:prstGeom>
          <a:ln w="28575"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설명선: 오른쪽 화살표 21">
            <a:extLst>
              <a:ext uri="{FF2B5EF4-FFF2-40B4-BE49-F238E27FC236}">
                <a16:creationId xmlns:a16="http://schemas.microsoft.com/office/drawing/2014/main" id="{182E2030-CBA4-426F-9FDE-9A84F85B0490}"/>
              </a:ext>
            </a:extLst>
          </p:cNvPr>
          <p:cNvSpPr/>
          <p:nvPr/>
        </p:nvSpPr>
        <p:spPr>
          <a:xfrm>
            <a:off x="5721504" y="1597137"/>
            <a:ext cx="1000132" cy="804519"/>
          </a:xfrm>
          <a:prstGeom prst="rightArrowCallout">
            <a:avLst>
              <a:gd name="adj1" fmla="val 52919"/>
              <a:gd name="adj2" fmla="val 25571"/>
              <a:gd name="adj3" fmla="val 25000"/>
              <a:gd name="adj4" fmla="val 65978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광채</a:t>
            </a:r>
          </a:p>
        </p:txBody>
      </p:sp>
    </p:spTree>
    <p:extLst>
      <p:ext uri="{BB962C8B-B14F-4D97-AF65-F5344CB8AC3E}">
        <p14:creationId xmlns:p14="http://schemas.microsoft.com/office/powerpoint/2010/main" val="4080850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a:spPr>
      <a:bodyPr rtlCol="0" anchor="ctr"/>
      <a:lstStyle>
        <a:defPPr algn="ctr">
          <a:defRPr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1262</TotalTime>
  <Words>217</Words>
  <Application>Microsoft Office PowerPoint</Application>
  <PresentationFormat>A4 용지(210x297mm)</PresentationFormat>
  <Paragraphs>62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K-뷰티 박람회 소개</vt:lpstr>
      <vt:lpstr>2. 2026년 국내 뷰티 박람회</vt:lpstr>
      <vt:lpstr>3. 전시관별 방문객 현황</vt:lpstr>
      <vt:lpstr>4. 천연화장품 레시피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공 자영</cp:lastModifiedBy>
  <cp:revision>38</cp:revision>
  <dcterms:created xsi:type="dcterms:W3CDTF">2026-04-01T03:04:43Z</dcterms:created>
  <dcterms:modified xsi:type="dcterms:W3CDTF">2026-07-29T08:42:06Z</dcterms:modified>
</cp:coreProperties>
</file>