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7" r:id="rId2"/>
    <p:sldId id="263" r:id="rId3"/>
    <p:sldId id="268" r:id="rId4"/>
    <p:sldId id="267" r:id="rId5"/>
    <p:sldId id="269" r:id="rId6"/>
    <p:sldId id="27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109" autoAdjust="0"/>
    <p:restoredTop sz="94660"/>
  </p:normalViewPr>
  <p:slideViewPr>
    <p:cSldViewPr snapToGrid="0">
      <p:cViewPr varScale="1">
        <p:scale>
          <a:sx n="74" d="100"/>
          <a:sy n="74" d="100"/>
        </p:scale>
        <p:origin x="79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042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금융 </a:t>
            </a:r>
            <a:r>
              <a:rPr lang="ko-KR" altLang="en-US" sz="2400" b="1" dirty="0" err="1">
                <a:latin typeface="궁서" panose="02030600000101010101" pitchFamily="18" charset="-127"/>
                <a:ea typeface="궁서" panose="02030600000101010101" pitchFamily="18" charset="-127"/>
              </a:rPr>
              <a:t>리터러시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 평가 점수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9797844667409883"/>
          <c:y val="0.14484423841973915"/>
          <c:w val="0.74592590641888823"/>
          <c:h val="0.610858773008686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한국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90D-463E-8512-D64951BC6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금융이해력</c:v>
                </c:pt>
                <c:pt idx="1">
                  <c:v>금융지식</c:v>
                </c:pt>
                <c:pt idx="2">
                  <c:v>금융행위</c:v>
                </c:pt>
                <c:pt idx="3">
                  <c:v>금융태도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67</c:v>
                </c:pt>
                <c:pt idx="1">
                  <c:v>76</c:v>
                </c:pt>
                <c:pt idx="2">
                  <c:v>66</c:v>
                </c:pt>
                <c:pt idx="3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EF-4837-9D73-F03AB13152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OECD(평균)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금융이해력</c:v>
                </c:pt>
                <c:pt idx="1">
                  <c:v>금융지식</c:v>
                </c:pt>
                <c:pt idx="2">
                  <c:v>금융행위</c:v>
                </c:pt>
                <c:pt idx="3">
                  <c:v>금융태도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63</c:v>
                </c:pt>
                <c:pt idx="1">
                  <c:v>67</c:v>
                </c:pt>
                <c:pt idx="2">
                  <c:v>62</c:v>
                </c:pt>
                <c:pt idx="3">
                  <c:v>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EF-4837-9D73-F03AB13152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085407"/>
        <c:axId val="2121082047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121082047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21085407"/>
        <c:crosses val="max"/>
        <c:crossBetween val="between"/>
        <c:majorUnit val="5"/>
      </c:valAx>
      <c:catAx>
        <c:axId val="21210854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1082047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311E99-6FA2-48C6-8EDD-21D87F3C5FD2}" type="doc">
      <dgm:prSet loTypeId="urn:microsoft.com/office/officeart/2005/8/layout/hierarchy4" loCatId="hierarchy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6A9E5B4A-17AD-4CEE-9678-3AC79812FC08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돋움" panose="020B0600000101010101" pitchFamily="50" charset="-127"/>
              <a:ea typeface="돋움" panose="020B0600000101010101" pitchFamily="50" charset="-127"/>
            </a:rPr>
            <a:t>금융리터러시</a:t>
          </a:r>
          <a:endParaRPr lang="ko-KR" altLang="en-US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115A55CF-CC43-48B4-B251-1B397F309FCF}" type="parTrans" cxnId="{B1C1CCE0-7011-4B7E-A6CB-B82B26D078B9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D75184C-783E-461E-8FA5-7746B8A98B39}" type="sibTrans" cxnId="{B1C1CCE0-7011-4B7E-A6CB-B82B26D078B9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4A81A11-FE56-44A0-89B4-EF7404F85CF4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돋움" panose="020B0600000101010101" pitchFamily="50" charset="-127"/>
              <a:ea typeface="돋움" panose="020B0600000101010101" pitchFamily="50" charset="-127"/>
            </a:rPr>
            <a:t>금융</a:t>
          </a:r>
          <a:endParaRPr lang="ko-KR" altLang="en-US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ABB29B89-CFFB-4194-A895-0B7D38873CC8}" type="parTrans" cxnId="{34D2541F-3E16-4B29-A571-AD314CD1D201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88891C5-3F67-42ED-888E-06AFF633DACC}" type="sibTrans" cxnId="{34D2541F-3E16-4B29-A571-AD314CD1D201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0A20C0C-986B-410A-8E37-6776186F0971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돋움" panose="020B0600000101010101" pitchFamily="50" charset="-127"/>
              <a:ea typeface="돋움" panose="020B0600000101010101" pitchFamily="50" charset="-127"/>
            </a:rPr>
            <a:t>지식</a:t>
          </a:r>
          <a:endParaRPr lang="ko-KR" altLang="en-US" sz="1800" dirty="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A234053-714E-4F41-A331-16CDF8299101}" type="parTrans" cxnId="{D684B6B1-996E-4B2B-B19F-392B641D87B4}">
      <dgm:prSet custT="1"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0C917AF-3509-49E2-B0CE-72BD983E1CDB}" type="sibTrans" cxnId="{D684B6B1-996E-4B2B-B19F-392B641D87B4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6E069991-C608-4CA6-8018-4EB3A112221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전략</a:t>
          </a:r>
        </a:p>
      </dgm:t>
    </dgm:pt>
    <dgm:pt modelId="{822D1D23-07EC-4FAC-89E3-49209DFF0FB1}" type="parTrans" cxnId="{1158F87B-97A2-4EBD-80A0-C24CB83C279B}">
      <dgm:prSet/>
      <dgm:spPr/>
      <dgm:t>
        <a:bodyPr/>
        <a:lstStyle/>
        <a:p>
          <a:pPr latinLnBrk="1"/>
          <a:endParaRPr lang="ko-KR" altLang="en-US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31ED6E1A-C18E-45E5-BC72-F91AADAF939B}" type="sibTrans" cxnId="{1158F87B-97A2-4EBD-80A0-C24CB83C279B}">
      <dgm:prSet/>
      <dgm:spPr/>
      <dgm:t>
        <a:bodyPr/>
        <a:lstStyle/>
        <a:p>
          <a:pPr latinLnBrk="1"/>
          <a:endParaRPr lang="ko-KR" altLang="en-US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C9552AC5-4E2D-4E80-85A6-B93F271961DE}" type="pres">
      <dgm:prSet presAssocID="{6C311E99-6FA2-48C6-8EDD-21D87F3C5FD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6286E40-426C-4F11-AE0F-010C1FA53C37}" type="pres">
      <dgm:prSet presAssocID="{6A9E5B4A-17AD-4CEE-9678-3AC79812FC08}" presName="vertOne" presStyleCnt="0"/>
      <dgm:spPr/>
    </dgm:pt>
    <dgm:pt modelId="{A93376A3-7126-47D3-A09A-547CB5688B27}" type="pres">
      <dgm:prSet presAssocID="{6A9E5B4A-17AD-4CEE-9678-3AC79812FC08}" presName="txOne" presStyleLbl="node0" presStyleIdx="0" presStyleCnt="1">
        <dgm:presLayoutVars>
          <dgm:chPref val="3"/>
        </dgm:presLayoutVars>
      </dgm:prSet>
      <dgm:spPr/>
    </dgm:pt>
    <dgm:pt modelId="{7D7668F0-1634-488F-B875-86DDFBCA0E14}" type="pres">
      <dgm:prSet presAssocID="{6A9E5B4A-17AD-4CEE-9678-3AC79812FC08}" presName="parTransOne" presStyleCnt="0"/>
      <dgm:spPr/>
    </dgm:pt>
    <dgm:pt modelId="{CC5131D3-1A5D-4A28-A9D1-5E1B642076BE}" type="pres">
      <dgm:prSet presAssocID="{6A9E5B4A-17AD-4CEE-9678-3AC79812FC08}" presName="horzOne" presStyleCnt="0"/>
      <dgm:spPr/>
    </dgm:pt>
    <dgm:pt modelId="{E758F157-0E20-4A68-B04D-C3CE6C0E9F5F}" type="pres">
      <dgm:prSet presAssocID="{74A81A11-FE56-44A0-89B4-EF7404F85CF4}" presName="vertTwo" presStyleCnt="0"/>
      <dgm:spPr/>
    </dgm:pt>
    <dgm:pt modelId="{DA9A9A00-BBB2-4F7B-857A-F9A61C81ACD0}" type="pres">
      <dgm:prSet presAssocID="{74A81A11-FE56-44A0-89B4-EF7404F85CF4}" presName="txTwo" presStyleLbl="node2" presStyleIdx="0" presStyleCnt="3">
        <dgm:presLayoutVars>
          <dgm:chPref val="3"/>
        </dgm:presLayoutVars>
      </dgm:prSet>
      <dgm:spPr/>
    </dgm:pt>
    <dgm:pt modelId="{51D9D756-AEFE-497D-A4CD-BF2C33D4564C}" type="pres">
      <dgm:prSet presAssocID="{74A81A11-FE56-44A0-89B4-EF7404F85CF4}" presName="horzTwo" presStyleCnt="0"/>
      <dgm:spPr/>
    </dgm:pt>
    <dgm:pt modelId="{99E36AEF-20D3-4E19-9C2D-B60EBE3C709D}" type="pres">
      <dgm:prSet presAssocID="{488891C5-3F67-42ED-888E-06AFF633DACC}" presName="sibSpaceTwo" presStyleCnt="0"/>
      <dgm:spPr/>
    </dgm:pt>
    <dgm:pt modelId="{9B66181B-FDC5-4123-8388-6843D511ABBB}" type="pres">
      <dgm:prSet presAssocID="{40A20C0C-986B-410A-8E37-6776186F0971}" presName="vertTwo" presStyleCnt="0"/>
      <dgm:spPr/>
    </dgm:pt>
    <dgm:pt modelId="{02592885-0105-4827-B6FD-AA03BC88AEEE}" type="pres">
      <dgm:prSet presAssocID="{40A20C0C-986B-410A-8E37-6776186F0971}" presName="txTwo" presStyleLbl="node2" presStyleIdx="1" presStyleCnt="3">
        <dgm:presLayoutVars>
          <dgm:chPref val="3"/>
        </dgm:presLayoutVars>
      </dgm:prSet>
      <dgm:spPr/>
    </dgm:pt>
    <dgm:pt modelId="{D3C7A490-5D90-43AC-8859-5A9915DE2536}" type="pres">
      <dgm:prSet presAssocID="{40A20C0C-986B-410A-8E37-6776186F0971}" presName="horzTwo" presStyleCnt="0"/>
      <dgm:spPr/>
    </dgm:pt>
    <dgm:pt modelId="{088449BF-B741-4185-AD21-69C419AA89C1}" type="pres">
      <dgm:prSet presAssocID="{00C917AF-3509-49E2-B0CE-72BD983E1CDB}" presName="sibSpaceTwo" presStyleCnt="0"/>
      <dgm:spPr/>
    </dgm:pt>
    <dgm:pt modelId="{5AF89170-7753-4904-B7A5-54B1D1141F56}" type="pres">
      <dgm:prSet presAssocID="{6E069991-C608-4CA6-8018-4EB3A1122216}" presName="vertTwo" presStyleCnt="0"/>
      <dgm:spPr/>
    </dgm:pt>
    <dgm:pt modelId="{1646DB5C-7AF2-4D6F-8D67-6980A8FC4F88}" type="pres">
      <dgm:prSet presAssocID="{6E069991-C608-4CA6-8018-4EB3A1122216}" presName="txTwo" presStyleLbl="node2" presStyleIdx="2" presStyleCnt="3">
        <dgm:presLayoutVars>
          <dgm:chPref val="3"/>
        </dgm:presLayoutVars>
      </dgm:prSet>
      <dgm:spPr/>
    </dgm:pt>
    <dgm:pt modelId="{E047890A-0C11-468A-8F6F-55AA525EC392}" type="pres">
      <dgm:prSet presAssocID="{6E069991-C608-4CA6-8018-4EB3A1122216}" presName="horzTwo" presStyleCnt="0"/>
      <dgm:spPr/>
    </dgm:pt>
  </dgm:ptLst>
  <dgm:cxnLst>
    <dgm:cxn modelId="{34D2541F-3E16-4B29-A571-AD314CD1D201}" srcId="{6A9E5B4A-17AD-4CEE-9678-3AC79812FC08}" destId="{74A81A11-FE56-44A0-89B4-EF7404F85CF4}" srcOrd="0" destOrd="0" parTransId="{ABB29B89-CFFB-4194-A895-0B7D38873CC8}" sibTransId="{488891C5-3F67-42ED-888E-06AFF633DACC}"/>
    <dgm:cxn modelId="{CF94D52B-822D-4C55-BB33-027955EAA22A}" type="presOf" srcId="{6A9E5B4A-17AD-4CEE-9678-3AC79812FC08}" destId="{A93376A3-7126-47D3-A09A-547CB5688B27}" srcOrd="0" destOrd="0" presId="urn:microsoft.com/office/officeart/2005/8/layout/hierarchy4"/>
    <dgm:cxn modelId="{1158F87B-97A2-4EBD-80A0-C24CB83C279B}" srcId="{6A9E5B4A-17AD-4CEE-9678-3AC79812FC08}" destId="{6E069991-C608-4CA6-8018-4EB3A1122216}" srcOrd="2" destOrd="0" parTransId="{822D1D23-07EC-4FAC-89E3-49209DFF0FB1}" sibTransId="{31ED6E1A-C18E-45E5-BC72-F91AADAF939B}"/>
    <dgm:cxn modelId="{F28D187E-B165-45CA-B784-A92D299FA5C8}" type="presOf" srcId="{6E069991-C608-4CA6-8018-4EB3A1122216}" destId="{1646DB5C-7AF2-4D6F-8D67-6980A8FC4F88}" srcOrd="0" destOrd="0" presId="urn:microsoft.com/office/officeart/2005/8/layout/hierarchy4"/>
    <dgm:cxn modelId="{1F18A287-8CCD-4EDF-BCAC-6CB767D7B912}" type="presOf" srcId="{6C311E99-6FA2-48C6-8EDD-21D87F3C5FD2}" destId="{C9552AC5-4E2D-4E80-85A6-B93F271961DE}" srcOrd="0" destOrd="0" presId="urn:microsoft.com/office/officeart/2005/8/layout/hierarchy4"/>
    <dgm:cxn modelId="{D684B6B1-996E-4B2B-B19F-392B641D87B4}" srcId="{6A9E5B4A-17AD-4CEE-9678-3AC79812FC08}" destId="{40A20C0C-986B-410A-8E37-6776186F0971}" srcOrd="1" destOrd="0" parTransId="{4A234053-714E-4F41-A331-16CDF8299101}" sibTransId="{00C917AF-3509-49E2-B0CE-72BD983E1CDB}"/>
    <dgm:cxn modelId="{68AF1FB6-4634-4893-A5FA-56AC4BA81E3B}" type="presOf" srcId="{40A20C0C-986B-410A-8E37-6776186F0971}" destId="{02592885-0105-4827-B6FD-AA03BC88AEEE}" srcOrd="0" destOrd="0" presId="urn:microsoft.com/office/officeart/2005/8/layout/hierarchy4"/>
    <dgm:cxn modelId="{AC021AD2-45BE-4655-9820-40371A433573}" type="presOf" srcId="{74A81A11-FE56-44A0-89B4-EF7404F85CF4}" destId="{DA9A9A00-BBB2-4F7B-857A-F9A61C81ACD0}" srcOrd="0" destOrd="0" presId="urn:microsoft.com/office/officeart/2005/8/layout/hierarchy4"/>
    <dgm:cxn modelId="{B1C1CCE0-7011-4B7E-A6CB-B82B26D078B9}" srcId="{6C311E99-6FA2-48C6-8EDD-21D87F3C5FD2}" destId="{6A9E5B4A-17AD-4CEE-9678-3AC79812FC08}" srcOrd="0" destOrd="0" parTransId="{115A55CF-CC43-48B4-B251-1B397F309FCF}" sibTransId="{9D75184C-783E-461E-8FA5-7746B8A98B39}"/>
    <dgm:cxn modelId="{DFFAEDFE-3181-4FCC-95A4-C560712DBED2}" type="presParOf" srcId="{C9552AC5-4E2D-4E80-85A6-B93F271961DE}" destId="{C6286E40-426C-4F11-AE0F-010C1FA53C37}" srcOrd="0" destOrd="0" presId="urn:microsoft.com/office/officeart/2005/8/layout/hierarchy4"/>
    <dgm:cxn modelId="{C9A9D97E-45D8-46A0-B0C9-3C2FE1D55D4B}" type="presParOf" srcId="{C6286E40-426C-4F11-AE0F-010C1FA53C37}" destId="{A93376A3-7126-47D3-A09A-547CB5688B27}" srcOrd="0" destOrd="0" presId="urn:microsoft.com/office/officeart/2005/8/layout/hierarchy4"/>
    <dgm:cxn modelId="{B2D462BC-606F-4EF6-900D-5EDCB02442A0}" type="presParOf" srcId="{C6286E40-426C-4F11-AE0F-010C1FA53C37}" destId="{7D7668F0-1634-488F-B875-86DDFBCA0E14}" srcOrd="1" destOrd="0" presId="urn:microsoft.com/office/officeart/2005/8/layout/hierarchy4"/>
    <dgm:cxn modelId="{9AB2A19C-924C-43FA-8E07-8B0618E73E55}" type="presParOf" srcId="{C6286E40-426C-4F11-AE0F-010C1FA53C37}" destId="{CC5131D3-1A5D-4A28-A9D1-5E1B642076BE}" srcOrd="2" destOrd="0" presId="urn:microsoft.com/office/officeart/2005/8/layout/hierarchy4"/>
    <dgm:cxn modelId="{94CD84E1-0094-47C4-9DB8-A0720CC03412}" type="presParOf" srcId="{CC5131D3-1A5D-4A28-A9D1-5E1B642076BE}" destId="{E758F157-0E20-4A68-B04D-C3CE6C0E9F5F}" srcOrd="0" destOrd="0" presId="urn:microsoft.com/office/officeart/2005/8/layout/hierarchy4"/>
    <dgm:cxn modelId="{24F5A690-A44E-443C-A883-0D7DF6E46875}" type="presParOf" srcId="{E758F157-0E20-4A68-B04D-C3CE6C0E9F5F}" destId="{DA9A9A00-BBB2-4F7B-857A-F9A61C81ACD0}" srcOrd="0" destOrd="0" presId="urn:microsoft.com/office/officeart/2005/8/layout/hierarchy4"/>
    <dgm:cxn modelId="{83054D53-1B8F-4E7E-9B3C-FB4EBA45644C}" type="presParOf" srcId="{E758F157-0E20-4A68-B04D-C3CE6C0E9F5F}" destId="{51D9D756-AEFE-497D-A4CD-BF2C33D4564C}" srcOrd="1" destOrd="0" presId="urn:microsoft.com/office/officeart/2005/8/layout/hierarchy4"/>
    <dgm:cxn modelId="{64414EA4-AC68-4F42-BEA3-BFB33C6DF12A}" type="presParOf" srcId="{CC5131D3-1A5D-4A28-A9D1-5E1B642076BE}" destId="{99E36AEF-20D3-4E19-9C2D-B60EBE3C709D}" srcOrd="1" destOrd="0" presId="urn:microsoft.com/office/officeart/2005/8/layout/hierarchy4"/>
    <dgm:cxn modelId="{38179213-4950-422D-9C30-F31C59AC3754}" type="presParOf" srcId="{CC5131D3-1A5D-4A28-A9D1-5E1B642076BE}" destId="{9B66181B-FDC5-4123-8388-6843D511ABBB}" srcOrd="2" destOrd="0" presId="urn:microsoft.com/office/officeart/2005/8/layout/hierarchy4"/>
    <dgm:cxn modelId="{8C467519-2668-47D4-81E4-08BB832C179E}" type="presParOf" srcId="{9B66181B-FDC5-4123-8388-6843D511ABBB}" destId="{02592885-0105-4827-B6FD-AA03BC88AEEE}" srcOrd="0" destOrd="0" presId="urn:microsoft.com/office/officeart/2005/8/layout/hierarchy4"/>
    <dgm:cxn modelId="{C2267452-1E12-429F-9439-EDA89CF1BDDB}" type="presParOf" srcId="{9B66181B-FDC5-4123-8388-6843D511ABBB}" destId="{D3C7A490-5D90-43AC-8859-5A9915DE2536}" srcOrd="1" destOrd="0" presId="urn:microsoft.com/office/officeart/2005/8/layout/hierarchy4"/>
    <dgm:cxn modelId="{DA37A54B-C6DC-489A-B94E-2A2DC0384868}" type="presParOf" srcId="{CC5131D3-1A5D-4A28-A9D1-5E1B642076BE}" destId="{088449BF-B741-4185-AD21-69C419AA89C1}" srcOrd="3" destOrd="0" presId="urn:microsoft.com/office/officeart/2005/8/layout/hierarchy4"/>
    <dgm:cxn modelId="{66382819-88DD-4D12-BDB2-7CD322E4D636}" type="presParOf" srcId="{CC5131D3-1A5D-4A28-A9D1-5E1B642076BE}" destId="{5AF89170-7753-4904-B7A5-54B1D1141F56}" srcOrd="4" destOrd="0" presId="urn:microsoft.com/office/officeart/2005/8/layout/hierarchy4"/>
    <dgm:cxn modelId="{A46ECF35-B813-4D6C-8FA0-BB251179BBB4}" type="presParOf" srcId="{5AF89170-7753-4904-B7A5-54B1D1141F56}" destId="{1646DB5C-7AF2-4D6F-8D67-6980A8FC4F88}" srcOrd="0" destOrd="0" presId="urn:microsoft.com/office/officeart/2005/8/layout/hierarchy4"/>
    <dgm:cxn modelId="{F41B4C8A-16E3-41B9-A383-87EFDD7BFF46}" type="presParOf" srcId="{5AF89170-7753-4904-B7A5-54B1D1141F56}" destId="{E047890A-0C11-468A-8F6F-55AA525EC39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DB0A31-54D6-4F56-8377-EE96A01D0600}" type="doc">
      <dgm:prSet loTypeId="urn:microsoft.com/office/officeart/2005/8/layout/hProcess9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42D8A0D2-7D92-4749-A71B-C8ED510DC3BF}">
      <dgm:prSet phldrT="[텍스트]"/>
      <dgm:spPr/>
      <dgm:t>
        <a:bodyPr/>
        <a:lstStyle/>
        <a:p>
          <a:pPr latinLnBrk="1"/>
          <a:r>
            <a:rPr lang="ko-KR" altLang="en-US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미래설계</a:t>
          </a:r>
          <a:endParaRPr lang="en-US" altLang="ko-KR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71AE7BC-DB5B-4966-9947-224ED0067883}" type="parTrans" cxnId="{1F20C346-3C44-462E-A30C-9BBC4A90AD7A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132A0F8-630A-484E-8BB9-04A982A7AEC9}" type="sibTrans" cxnId="{1F20C346-3C44-462E-A30C-9BBC4A90AD7A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9CE8C15-41C8-4F10-A987-D5885A7BA6D2}">
      <dgm:prSet phldrT="[텍스트]"/>
      <dgm:spPr/>
      <dgm:t>
        <a:bodyPr/>
        <a:lstStyle/>
        <a:p>
          <a:pPr latinLnBrk="1"/>
          <a:r>
            <a:rPr lang="ko-KR" altLang="en-US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재정안정</a:t>
          </a:r>
          <a:endParaRPr lang="en-US" altLang="ko-KR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2191E3E-9EDF-4527-BCB5-F42E6B21626C}" type="parTrans" cxnId="{051E5AB6-2510-43DB-9B1A-ABEE063220DE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8EB6AAA3-D5BF-4B17-944C-961DA8617BC3}" type="sibTrans" cxnId="{051E5AB6-2510-43DB-9B1A-ABEE063220DE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4DDC451-23F5-48D0-8B52-04C6CEFFC112}">
      <dgm:prSet/>
      <dgm:spPr/>
      <dgm:t>
        <a:bodyPr/>
        <a:lstStyle/>
        <a:p>
          <a:pPr latinLnBrk="1"/>
          <a:r>
            <a:rPr lang="ko-KR" altLang="en-US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개인행복</a:t>
          </a:r>
        </a:p>
      </dgm:t>
    </dgm:pt>
    <dgm:pt modelId="{79189900-D467-49CB-940D-FA7CB22109AE}" type="parTrans" cxnId="{992B5E21-9300-48EE-A744-01257BF6CE2E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A076211C-D8DE-4260-81FF-1DCEC0D85EE7}" type="sibTrans" cxnId="{992B5E21-9300-48EE-A744-01257BF6CE2E}">
      <dgm:prSet/>
      <dgm:spPr/>
      <dgm:t>
        <a:bodyPr/>
        <a:lstStyle/>
        <a:p>
          <a:pPr latinLnBrk="1"/>
          <a:endParaRPr lang="ko-KR" altLang="en-US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08685799-7BD1-4111-BA6F-F7E511A516A5}" type="pres">
      <dgm:prSet presAssocID="{30DB0A31-54D6-4F56-8377-EE96A01D0600}" presName="CompostProcess" presStyleCnt="0">
        <dgm:presLayoutVars>
          <dgm:dir/>
          <dgm:resizeHandles val="exact"/>
        </dgm:presLayoutVars>
      </dgm:prSet>
      <dgm:spPr/>
    </dgm:pt>
    <dgm:pt modelId="{FC0E87D7-F288-4796-82B3-A472403F3AE6}" type="pres">
      <dgm:prSet presAssocID="{30DB0A31-54D6-4F56-8377-EE96A01D0600}" presName="arrow" presStyleLbl="bgShp" presStyleIdx="0" presStyleCnt="1"/>
      <dgm:spPr/>
    </dgm:pt>
    <dgm:pt modelId="{C4025C33-33F0-41A4-851B-7A4CB063BDEE}" type="pres">
      <dgm:prSet presAssocID="{30DB0A31-54D6-4F56-8377-EE96A01D0600}" presName="linearProcess" presStyleCnt="0"/>
      <dgm:spPr/>
    </dgm:pt>
    <dgm:pt modelId="{E8A6E4D7-6AE0-4201-84FE-4046D40B5C5E}" type="pres">
      <dgm:prSet presAssocID="{42D8A0D2-7D92-4749-A71B-C8ED510DC3BF}" presName="textNode" presStyleLbl="node1" presStyleIdx="0" presStyleCnt="3">
        <dgm:presLayoutVars>
          <dgm:bulletEnabled val="1"/>
        </dgm:presLayoutVars>
      </dgm:prSet>
      <dgm:spPr/>
    </dgm:pt>
    <dgm:pt modelId="{417A4C2F-9001-4E4A-894C-A982240A73C9}" type="pres">
      <dgm:prSet presAssocID="{2132A0F8-630A-484E-8BB9-04A982A7AEC9}" presName="sibTrans" presStyleCnt="0"/>
      <dgm:spPr/>
    </dgm:pt>
    <dgm:pt modelId="{4E82D826-C034-4EDB-826F-E40A3082F4D7}" type="pres">
      <dgm:prSet presAssocID="{49CE8C15-41C8-4F10-A987-D5885A7BA6D2}" presName="textNode" presStyleLbl="node1" presStyleIdx="1" presStyleCnt="3">
        <dgm:presLayoutVars>
          <dgm:bulletEnabled val="1"/>
        </dgm:presLayoutVars>
      </dgm:prSet>
      <dgm:spPr/>
    </dgm:pt>
    <dgm:pt modelId="{A94AF9FE-D50C-4B4B-ABB3-AD6060BEA100}" type="pres">
      <dgm:prSet presAssocID="{8EB6AAA3-D5BF-4B17-944C-961DA8617BC3}" presName="sibTrans" presStyleCnt="0"/>
      <dgm:spPr/>
    </dgm:pt>
    <dgm:pt modelId="{081FD0FD-B1B7-45E3-A74A-9F168BD8C4E9}" type="pres">
      <dgm:prSet presAssocID="{74DDC451-23F5-48D0-8B52-04C6CEFFC112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992B5E21-9300-48EE-A744-01257BF6CE2E}" srcId="{30DB0A31-54D6-4F56-8377-EE96A01D0600}" destId="{74DDC451-23F5-48D0-8B52-04C6CEFFC112}" srcOrd="2" destOrd="0" parTransId="{79189900-D467-49CB-940D-FA7CB22109AE}" sibTransId="{A076211C-D8DE-4260-81FF-1DCEC0D85EE7}"/>
    <dgm:cxn modelId="{1F20C346-3C44-462E-A30C-9BBC4A90AD7A}" srcId="{30DB0A31-54D6-4F56-8377-EE96A01D0600}" destId="{42D8A0D2-7D92-4749-A71B-C8ED510DC3BF}" srcOrd="0" destOrd="0" parTransId="{D71AE7BC-DB5B-4966-9947-224ED0067883}" sibTransId="{2132A0F8-630A-484E-8BB9-04A982A7AEC9}"/>
    <dgm:cxn modelId="{B96B364A-67EC-49A0-B768-9AB3D8FDCC22}" type="presOf" srcId="{42D8A0D2-7D92-4749-A71B-C8ED510DC3BF}" destId="{E8A6E4D7-6AE0-4201-84FE-4046D40B5C5E}" srcOrd="0" destOrd="0" presId="urn:microsoft.com/office/officeart/2005/8/layout/hProcess9"/>
    <dgm:cxn modelId="{14BB564B-2840-4789-90D2-7354A6F711E0}" type="presOf" srcId="{49CE8C15-41C8-4F10-A987-D5885A7BA6D2}" destId="{4E82D826-C034-4EDB-826F-E40A3082F4D7}" srcOrd="0" destOrd="0" presId="urn:microsoft.com/office/officeart/2005/8/layout/hProcess9"/>
    <dgm:cxn modelId="{DC9CAB6B-413A-489B-9B11-A100E3188222}" type="presOf" srcId="{74DDC451-23F5-48D0-8B52-04C6CEFFC112}" destId="{081FD0FD-B1B7-45E3-A74A-9F168BD8C4E9}" srcOrd="0" destOrd="0" presId="urn:microsoft.com/office/officeart/2005/8/layout/hProcess9"/>
    <dgm:cxn modelId="{D24B2B90-AFB5-47EA-9301-C68B4C8FBA6F}" type="presOf" srcId="{30DB0A31-54D6-4F56-8377-EE96A01D0600}" destId="{08685799-7BD1-4111-BA6F-F7E511A516A5}" srcOrd="0" destOrd="0" presId="urn:microsoft.com/office/officeart/2005/8/layout/hProcess9"/>
    <dgm:cxn modelId="{051E5AB6-2510-43DB-9B1A-ABEE063220DE}" srcId="{30DB0A31-54D6-4F56-8377-EE96A01D0600}" destId="{49CE8C15-41C8-4F10-A987-D5885A7BA6D2}" srcOrd="1" destOrd="0" parTransId="{22191E3E-9EDF-4527-BCB5-F42E6B21626C}" sibTransId="{8EB6AAA3-D5BF-4B17-944C-961DA8617BC3}"/>
    <dgm:cxn modelId="{E361C659-9A57-4559-89C0-918E612EE88C}" type="presParOf" srcId="{08685799-7BD1-4111-BA6F-F7E511A516A5}" destId="{FC0E87D7-F288-4796-82B3-A472403F3AE6}" srcOrd="0" destOrd="0" presId="urn:microsoft.com/office/officeart/2005/8/layout/hProcess9"/>
    <dgm:cxn modelId="{8055C213-1FF2-4514-8020-F1BDF6566667}" type="presParOf" srcId="{08685799-7BD1-4111-BA6F-F7E511A516A5}" destId="{C4025C33-33F0-41A4-851B-7A4CB063BDEE}" srcOrd="1" destOrd="0" presId="urn:microsoft.com/office/officeart/2005/8/layout/hProcess9"/>
    <dgm:cxn modelId="{DA92FF51-0347-4A63-9759-6293C26A468B}" type="presParOf" srcId="{C4025C33-33F0-41A4-851B-7A4CB063BDEE}" destId="{E8A6E4D7-6AE0-4201-84FE-4046D40B5C5E}" srcOrd="0" destOrd="0" presId="urn:microsoft.com/office/officeart/2005/8/layout/hProcess9"/>
    <dgm:cxn modelId="{731CF38E-B9D6-4004-A34E-80668DF99CA3}" type="presParOf" srcId="{C4025C33-33F0-41A4-851B-7A4CB063BDEE}" destId="{417A4C2F-9001-4E4A-894C-A982240A73C9}" srcOrd="1" destOrd="0" presId="urn:microsoft.com/office/officeart/2005/8/layout/hProcess9"/>
    <dgm:cxn modelId="{D1F0A26B-6772-410D-A229-A5B6F0D5C38C}" type="presParOf" srcId="{C4025C33-33F0-41A4-851B-7A4CB063BDEE}" destId="{4E82D826-C034-4EDB-826F-E40A3082F4D7}" srcOrd="2" destOrd="0" presId="urn:microsoft.com/office/officeart/2005/8/layout/hProcess9"/>
    <dgm:cxn modelId="{CC85746D-8323-4D30-AAD7-F15D0A9E8157}" type="presParOf" srcId="{C4025C33-33F0-41A4-851B-7A4CB063BDEE}" destId="{A94AF9FE-D50C-4B4B-ABB3-AD6060BEA100}" srcOrd="3" destOrd="0" presId="urn:microsoft.com/office/officeart/2005/8/layout/hProcess9"/>
    <dgm:cxn modelId="{30E752F2-D7B7-481D-9991-5FD180C921A5}" type="presParOf" srcId="{C4025C33-33F0-41A4-851B-7A4CB063BDEE}" destId="{081FD0FD-B1B7-45E3-A74A-9F168BD8C4E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3376A3-7126-47D3-A09A-547CB5688B27}">
      <dsp:nvSpPr>
        <dsp:cNvPr id="0" name=""/>
        <dsp:cNvSpPr/>
      </dsp:nvSpPr>
      <dsp:spPr>
        <a:xfrm>
          <a:off x="641" y="16"/>
          <a:ext cx="1783541" cy="10174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latin typeface="돋움" panose="020B0600000101010101" pitchFamily="50" charset="-127"/>
              <a:ea typeface="돋움" panose="020B0600000101010101" pitchFamily="50" charset="-127"/>
            </a:rPr>
            <a:t>금융리터러시</a:t>
          </a:r>
          <a:endParaRPr lang="ko-KR" altLang="en-US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30440" y="29815"/>
        <a:ext cx="1723943" cy="957818"/>
      </dsp:txXfrm>
    </dsp:sp>
    <dsp:sp modelId="{DA9A9A00-BBB2-4F7B-857A-F9A61C81ACD0}">
      <dsp:nvSpPr>
        <dsp:cNvPr id="0" name=""/>
        <dsp:cNvSpPr/>
      </dsp:nvSpPr>
      <dsp:spPr>
        <a:xfrm>
          <a:off x="641" y="1066235"/>
          <a:ext cx="562986" cy="10174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돋움" panose="020B0600000101010101" pitchFamily="50" charset="-127"/>
              <a:ea typeface="돋움" panose="020B0600000101010101" pitchFamily="50" charset="-127"/>
            </a:rPr>
            <a:t>금융</a:t>
          </a:r>
          <a:endParaRPr lang="ko-KR" altLang="en-US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7130" y="1082724"/>
        <a:ext cx="530008" cy="984438"/>
      </dsp:txXfrm>
    </dsp:sp>
    <dsp:sp modelId="{02592885-0105-4827-B6FD-AA03BC88AEEE}">
      <dsp:nvSpPr>
        <dsp:cNvPr id="0" name=""/>
        <dsp:cNvSpPr/>
      </dsp:nvSpPr>
      <dsp:spPr>
        <a:xfrm>
          <a:off x="610918" y="1066235"/>
          <a:ext cx="562986" cy="10174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돋움" panose="020B0600000101010101" pitchFamily="50" charset="-127"/>
              <a:ea typeface="돋움" panose="020B0600000101010101" pitchFamily="50" charset="-127"/>
            </a:rPr>
            <a:t>지식</a:t>
          </a:r>
          <a:endParaRPr lang="ko-KR" altLang="en-US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627407" y="1082724"/>
        <a:ext cx="530008" cy="984438"/>
      </dsp:txXfrm>
    </dsp:sp>
    <dsp:sp modelId="{1646DB5C-7AF2-4D6F-8D67-6980A8FC4F88}">
      <dsp:nvSpPr>
        <dsp:cNvPr id="0" name=""/>
        <dsp:cNvSpPr/>
      </dsp:nvSpPr>
      <dsp:spPr>
        <a:xfrm>
          <a:off x="1221196" y="1066235"/>
          <a:ext cx="562986" cy="10174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전략</a:t>
          </a:r>
        </a:p>
      </dsp:txBody>
      <dsp:txXfrm>
        <a:off x="1237685" y="1082724"/>
        <a:ext cx="530008" cy="9844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0E87D7-F288-4796-82B3-A472403F3AE6}">
      <dsp:nvSpPr>
        <dsp:cNvPr id="0" name=""/>
        <dsp:cNvSpPr/>
      </dsp:nvSpPr>
      <dsp:spPr>
        <a:xfrm>
          <a:off x="262988" y="0"/>
          <a:ext cx="2980533" cy="127774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A6E4D7-6AE0-4201-84FE-4046D40B5C5E}">
      <dsp:nvSpPr>
        <dsp:cNvPr id="0" name=""/>
        <dsp:cNvSpPr/>
      </dsp:nvSpPr>
      <dsp:spPr>
        <a:xfrm>
          <a:off x="3766" y="383324"/>
          <a:ext cx="1128657" cy="5110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미래설계</a:t>
          </a:r>
          <a:endParaRPr lang="en-US" altLang="ko-KR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8716" y="408274"/>
        <a:ext cx="1078757" cy="461199"/>
      </dsp:txXfrm>
    </dsp:sp>
    <dsp:sp modelId="{4E82D826-C034-4EDB-826F-E40A3082F4D7}">
      <dsp:nvSpPr>
        <dsp:cNvPr id="0" name=""/>
        <dsp:cNvSpPr/>
      </dsp:nvSpPr>
      <dsp:spPr>
        <a:xfrm>
          <a:off x="1188926" y="383324"/>
          <a:ext cx="1128657" cy="51109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재정안정</a:t>
          </a:r>
          <a:endParaRPr lang="en-US" altLang="ko-KR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213876" y="408274"/>
        <a:ext cx="1078757" cy="461199"/>
      </dsp:txXfrm>
    </dsp:sp>
    <dsp:sp modelId="{081FD0FD-B1B7-45E3-A74A-9F168BD8C4E9}">
      <dsp:nvSpPr>
        <dsp:cNvPr id="0" name=""/>
        <dsp:cNvSpPr/>
      </dsp:nvSpPr>
      <dsp:spPr>
        <a:xfrm>
          <a:off x="2374085" y="383324"/>
          <a:ext cx="1128657" cy="51109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개인행복</a:t>
          </a:r>
        </a:p>
      </dsp:txBody>
      <dsp:txXfrm>
        <a:off x="2399035" y="408274"/>
        <a:ext cx="1078757" cy="461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88C4C3-CFC4-4933-B17F-ED3A7E6A9766}" type="datetimeFigureOut">
              <a:rPr lang="ko-KR" altLang="en-US" smtClean="0"/>
              <a:t>2026-03-26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7AD4F-D008-457C-930D-1A432BCCA4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8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1963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137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87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554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3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78889" y="6356352"/>
            <a:ext cx="916029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화살표: 갈매기형 수장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 flipV="1">
            <a:off x="0" y="614750"/>
            <a:ext cx="9906000" cy="365125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57440" y="0"/>
            <a:ext cx="8637479" cy="979875"/>
          </a:xfrm>
          <a:prstGeom prst="parallelogram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1" cy="979875"/>
          </a:xfrm>
          <a:noFill/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6A26C73-95A7-D633-55E5-0ADF7C5012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CEAAF4"/>
              </a:clrFrom>
              <a:clrTo>
                <a:srgbClr val="CEA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88" y="6291079"/>
            <a:ext cx="714909" cy="49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7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6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49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7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452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21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64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7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12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순서도: 수동 입력 1">
            <a:extLst>
              <a:ext uri="{FF2B5EF4-FFF2-40B4-BE49-F238E27FC236}">
                <a16:creationId xmlns:a16="http://schemas.microsoft.com/office/drawing/2014/main" id="{EA8D9B3C-F9E4-486D-8895-FA1EEC93049E}"/>
              </a:ext>
            </a:extLst>
          </p:cNvPr>
          <p:cNvSpPr/>
          <p:nvPr/>
        </p:nvSpPr>
        <p:spPr>
          <a:xfrm>
            <a:off x="4863402" y="0"/>
            <a:ext cx="5042598" cy="6858000"/>
          </a:xfrm>
          <a:prstGeom prst="flowChartManualInput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847726" y="2719099"/>
            <a:ext cx="8067674" cy="1419802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Financial Literacy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0831EC6-7704-BB14-627B-25FD248B988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EAAF4"/>
              </a:clrFrom>
              <a:clrTo>
                <a:srgbClr val="CEA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8" y="95383"/>
            <a:ext cx="1428750" cy="990600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CD8CB263-B39C-4E53-A318-B7972C7D2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23021" y="5733766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05C2D080-FFA1-44DC-A092-8FB12A19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20754" y="1970230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7C5147F5-72DA-4451-BE9A-B1C055464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96218" y="262221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139FDD82-D299-44DA-3A08-098CB1CDE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DE58E77A-0941-73BA-6FDC-AB11B62A6258}"/>
              </a:ext>
            </a:extLst>
          </p:cNvPr>
          <p:cNvSpPr/>
          <p:nvPr/>
        </p:nvSpPr>
        <p:spPr>
          <a:xfrm>
            <a:off x="901556" y="2099116"/>
            <a:ext cx="5604020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순서도: 화면 표시 5">
            <a:extLst>
              <a:ext uri="{FF2B5EF4-FFF2-40B4-BE49-F238E27FC236}">
                <a16:creationId xmlns:a16="http://schemas.microsoft.com/office/drawing/2014/main" id="{818B8095-76B0-72D3-4EA7-803E29EF2F5C}"/>
              </a:ext>
            </a:extLst>
          </p:cNvPr>
          <p:cNvSpPr/>
          <p:nvPr/>
        </p:nvSpPr>
        <p:spPr>
          <a:xfrm>
            <a:off x="571211" y="1450109"/>
            <a:ext cx="1137793" cy="886690"/>
          </a:xfrm>
          <a:prstGeom prst="flowChartDisplay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A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51D7F1-9502-B1D8-E0D4-2996D9F35204}"/>
              </a:ext>
            </a:extLst>
          </p:cNvPr>
          <p:cNvSpPr txBox="1"/>
          <p:nvPr/>
        </p:nvSpPr>
        <p:spPr>
          <a:xfrm>
            <a:off x="1787196" y="1585252"/>
            <a:ext cx="43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</a:rPr>
              <a:t>금융 리터러시란</a:t>
            </a:r>
            <a:r>
              <a:rPr lang="en-US" altLang="ko-KR" sz="240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96454E4-6AC9-F2C0-2700-3FCE9DBB1E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" t="34817" r="50000" b="37609"/>
          <a:stretch>
            <a:fillRect/>
          </a:stretch>
        </p:blipFill>
        <p:spPr>
          <a:xfrm>
            <a:off x="7362824" y="1589230"/>
            <a:ext cx="1838325" cy="1504951"/>
          </a:xfrm>
          <a:prstGeom prst="rect">
            <a:avLst/>
          </a:prstGeom>
        </p:spPr>
      </p:pic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F652DC81-A370-A220-0480-E79FDA33E727}"/>
              </a:ext>
            </a:extLst>
          </p:cNvPr>
          <p:cNvSpPr/>
          <p:nvPr/>
        </p:nvSpPr>
        <p:spPr>
          <a:xfrm>
            <a:off x="901556" y="3176522"/>
            <a:ext cx="5604020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순서도: 화면 표시 10">
            <a:extLst>
              <a:ext uri="{FF2B5EF4-FFF2-40B4-BE49-F238E27FC236}">
                <a16:creationId xmlns:a16="http://schemas.microsoft.com/office/drawing/2014/main" id="{284DF0CA-D7EC-24F7-393F-89D2ABCFC736}"/>
              </a:ext>
            </a:extLst>
          </p:cNvPr>
          <p:cNvSpPr/>
          <p:nvPr/>
        </p:nvSpPr>
        <p:spPr>
          <a:xfrm>
            <a:off x="571211" y="2527515"/>
            <a:ext cx="1137793" cy="886690"/>
          </a:xfrm>
          <a:prstGeom prst="flowChartDisplay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B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4F6BE5-A79D-056F-5118-BA396335C1BB}"/>
              </a:ext>
            </a:extLst>
          </p:cNvPr>
          <p:cNvSpPr txBox="1"/>
          <p:nvPr/>
        </p:nvSpPr>
        <p:spPr>
          <a:xfrm>
            <a:off x="1787195" y="2662658"/>
            <a:ext cx="43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</a:rPr>
              <a:t>금융 리터러시의 이해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342844D5-CD5E-2516-6265-C86D3EA52FEE}"/>
              </a:ext>
            </a:extLst>
          </p:cNvPr>
          <p:cNvSpPr/>
          <p:nvPr/>
        </p:nvSpPr>
        <p:spPr>
          <a:xfrm>
            <a:off x="901556" y="4273323"/>
            <a:ext cx="5604020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순서도: 화면 표시 13">
            <a:extLst>
              <a:ext uri="{FF2B5EF4-FFF2-40B4-BE49-F238E27FC236}">
                <a16:creationId xmlns:a16="http://schemas.microsoft.com/office/drawing/2014/main" id="{85B01577-B5D8-DCB3-1315-F327D8E5F42D}"/>
              </a:ext>
            </a:extLst>
          </p:cNvPr>
          <p:cNvSpPr/>
          <p:nvPr/>
        </p:nvSpPr>
        <p:spPr>
          <a:xfrm>
            <a:off x="571211" y="3624316"/>
            <a:ext cx="1137793" cy="886690"/>
          </a:xfrm>
          <a:prstGeom prst="flowChartDisplay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C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E41555-76DC-DAD0-203D-4261C052A640}"/>
              </a:ext>
            </a:extLst>
          </p:cNvPr>
          <p:cNvSpPr txBox="1"/>
          <p:nvPr/>
        </p:nvSpPr>
        <p:spPr>
          <a:xfrm>
            <a:off x="1787196" y="3759459"/>
            <a:ext cx="43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>
                <a:latin typeface="굴림" panose="020B0600000101010101" pitchFamily="50" charset="-127"/>
                <a:ea typeface="굴림" panose="020B0600000101010101" pitchFamily="50" charset="-127"/>
              </a:rPr>
              <a:t>금융 리터러시의 국가순위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화살표: 갈매기형 수장 15">
            <a:extLst>
              <a:ext uri="{FF2B5EF4-FFF2-40B4-BE49-F238E27FC236}">
                <a16:creationId xmlns:a16="http://schemas.microsoft.com/office/drawing/2014/main" id="{044ACBF0-09DE-2968-FCD1-6D9F6D124562}"/>
              </a:ext>
            </a:extLst>
          </p:cNvPr>
          <p:cNvSpPr/>
          <p:nvPr/>
        </p:nvSpPr>
        <p:spPr>
          <a:xfrm>
            <a:off x="901556" y="5350728"/>
            <a:ext cx="5604020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순서도: 화면 표시 16">
            <a:extLst>
              <a:ext uri="{FF2B5EF4-FFF2-40B4-BE49-F238E27FC236}">
                <a16:creationId xmlns:a16="http://schemas.microsoft.com/office/drawing/2014/main" id="{1C85B1CE-A069-1CFD-74C4-F0E2405830D2}"/>
              </a:ext>
            </a:extLst>
          </p:cNvPr>
          <p:cNvSpPr/>
          <p:nvPr/>
        </p:nvSpPr>
        <p:spPr>
          <a:xfrm>
            <a:off x="571211" y="4701721"/>
            <a:ext cx="1137793" cy="886690"/>
          </a:xfrm>
          <a:prstGeom prst="flowChartDisplay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D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3BB9ED-1AA0-2B31-14B4-63946E54E0B0}"/>
              </a:ext>
            </a:extLst>
          </p:cNvPr>
          <p:cNvSpPr txBox="1"/>
          <p:nvPr/>
        </p:nvSpPr>
        <p:spPr>
          <a:xfrm>
            <a:off x="1787196" y="4836864"/>
            <a:ext cx="43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4" action="ppaction://hlinksldjump"/>
              </a:rPr>
              <a:t>금융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  <a:hlinkClick r:id="rId4" action="ppaction://hlinksldjump"/>
              </a:rPr>
              <a:t>리터러시의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4" action="ppaction://hlinksldjump"/>
              </a:rPr>
              <a:t> 중요성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1" name="Picture 3" descr="w1 복사본">
            <a:extLst>
              <a:ext uri="{FF2B5EF4-FFF2-40B4-BE49-F238E27FC236}">
                <a16:creationId xmlns:a16="http://schemas.microsoft.com/office/drawing/2014/main" id="{C6E80067-3D5B-4FD3-9994-5613496C3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94" y="4688548"/>
            <a:ext cx="601663" cy="584200"/>
          </a:xfrm>
          <a:prstGeom prst="rect">
            <a:avLst/>
          </a:prstGeom>
          <a:noFill/>
        </p:spPr>
      </p:pic>
      <p:pic>
        <p:nvPicPr>
          <p:cNvPr id="22" name="Picture 4" descr="w2 복사본">
            <a:extLst>
              <a:ext uri="{FF2B5EF4-FFF2-40B4-BE49-F238E27FC236}">
                <a16:creationId xmlns:a16="http://schemas.microsoft.com/office/drawing/2014/main" id="{971D5C2E-61C5-4032-B5F2-7F14B85CC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8298" y="3236549"/>
            <a:ext cx="587375" cy="569913"/>
          </a:xfrm>
          <a:prstGeom prst="rect">
            <a:avLst/>
          </a:prstGeom>
          <a:noFill/>
        </p:spPr>
      </p:pic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A1EDFF80-6AF0-4CEB-80A7-DA2B05CA3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1064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46770D2C-4779-A8AF-6A43-CC5C1EDDE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A. </a:t>
            </a:r>
            <a:r>
              <a:rPr lang="ko-KR" altLang="en-US"/>
              <a:t>금융 리터러시란</a:t>
            </a:r>
            <a:r>
              <a:rPr lang="en-US" altLang="ko-KR"/>
              <a:t>?</a:t>
            </a:r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DF67488B-8B80-B64E-3BFE-D976F3DFD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1444913"/>
            <a:ext cx="6985855" cy="2238375"/>
          </a:xfrm>
        </p:spPr>
        <p:txBody>
          <a:bodyPr>
            <a:noAutofit/>
          </a:bodyPr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Financial literacy </a:t>
            </a: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Financial literacy is the possession of skills, knowledge, and behaviors that allow an individual to make informed decisions regarding money</a:t>
            </a:r>
            <a:endParaRPr lang="ko-KR" altLang="en-US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FDB8A48B-EAD0-E5D0-3AAD-A384566B0238}"/>
              </a:ext>
            </a:extLst>
          </p:cNvPr>
          <p:cNvSpPr txBox="1">
            <a:spLocks/>
          </p:cNvSpPr>
          <p:nvPr/>
        </p:nvSpPr>
        <p:spPr>
          <a:xfrm>
            <a:off x="681038" y="3650295"/>
            <a:ext cx="8432818" cy="2664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정의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생애 전반에 걸쳐 자신의 재무적 자원을 효과적으로 관리하기 위해  필요한 지식과 기술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그리고 올바른 태도를 의미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돈을 벌고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쓰고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저축하고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투자하는 데 필요한 합리적이고 안정적인 재정 의사결정을 내릴 수 있는 능력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7" name="동영상">
            <a:hlinkClick r:id="" action="ppaction://media"/>
            <a:extLst>
              <a:ext uri="{FF2B5EF4-FFF2-40B4-BE49-F238E27FC236}">
                <a16:creationId xmlns:a16="http://schemas.microsoft.com/office/drawing/2014/main" id="{EFFC6E84-04E7-0184-26F6-F05ED250CF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6892" y="1890282"/>
            <a:ext cx="1787380" cy="1375459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C5532CB-9E87-4E55-889F-28958845A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04327191-A612-4B3C-9BB5-EE9EDF96F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54145" y="339975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627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A677F35B-47F7-5F1E-ECB9-3B80CDF30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B. </a:t>
            </a:r>
            <a:r>
              <a:rPr lang="ko-KR" altLang="en-US"/>
              <a:t>금융 리터러시의 이해</a:t>
            </a:r>
          </a:p>
        </p:txBody>
      </p:sp>
      <p:sp>
        <p:nvSpPr>
          <p:cNvPr id="5" name="사각형: 모서리가 접힌 도형 4">
            <a:extLst>
              <a:ext uri="{FF2B5EF4-FFF2-40B4-BE49-F238E27FC236}">
                <a16:creationId xmlns:a16="http://schemas.microsoft.com/office/drawing/2014/main" id="{D18F88F6-ED38-3D4A-FA60-E2A4915C82BF}"/>
              </a:ext>
            </a:extLst>
          </p:cNvPr>
          <p:cNvSpPr/>
          <p:nvPr/>
        </p:nvSpPr>
        <p:spPr>
          <a:xfrm flipH="1">
            <a:off x="542924" y="2529533"/>
            <a:ext cx="1045729" cy="1130400"/>
          </a:xfrm>
          <a:prstGeom prst="foldedCorner">
            <a:avLst>
              <a:gd name="adj" fmla="val 19172"/>
            </a:avLst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금융</a:t>
            </a:r>
            <a:br>
              <a:rPr lang="en-US" altLang="ko-KR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지식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팔각형 7">
            <a:extLst>
              <a:ext uri="{FF2B5EF4-FFF2-40B4-BE49-F238E27FC236}">
                <a16:creationId xmlns:a16="http://schemas.microsoft.com/office/drawing/2014/main" id="{34CCAE09-1B9B-A838-147F-8BD543C87D72}"/>
              </a:ext>
            </a:extLst>
          </p:cNvPr>
          <p:cNvSpPr/>
          <p:nvPr/>
        </p:nvSpPr>
        <p:spPr>
          <a:xfrm>
            <a:off x="1588653" y="1713426"/>
            <a:ext cx="3031200" cy="815819"/>
          </a:xfrm>
          <a:prstGeom prst="octagon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눈물 방울 8">
            <a:extLst>
              <a:ext uri="{FF2B5EF4-FFF2-40B4-BE49-F238E27FC236}">
                <a16:creationId xmlns:a16="http://schemas.microsoft.com/office/drawing/2014/main" id="{31BFCD52-B39D-3638-0E57-FF9E1A9C2B55}"/>
              </a:ext>
            </a:extLst>
          </p:cNvPr>
          <p:cNvSpPr/>
          <p:nvPr/>
        </p:nvSpPr>
        <p:spPr>
          <a:xfrm>
            <a:off x="1588653" y="1952624"/>
            <a:ext cx="3031200" cy="576621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주요내용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12" name="표 5">
            <a:extLst>
              <a:ext uri="{FF2B5EF4-FFF2-40B4-BE49-F238E27FC236}">
                <a16:creationId xmlns:a16="http://schemas.microsoft.com/office/drawing/2014/main" id="{C27E4005-F9AD-4F0B-C11A-1DC58B8244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2162485"/>
              </p:ext>
            </p:extLst>
          </p:nvPr>
        </p:nvGraphicFramePr>
        <p:xfrm>
          <a:off x="1588654" y="2529534"/>
          <a:ext cx="7636309" cy="33897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030971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302669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302669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예산 관리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이자율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b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</a:b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투자 개념 이해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실생활 적용도 </a:t>
                      </a:r>
                      <a:b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</a:b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중요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경제배움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e+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저축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투자 습관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채무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  <a:b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</a:b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지출 관리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실천적 행동 강조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한국은행 경제교육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미래 대비</a:t>
                      </a:r>
                      <a:r>
                        <a:rPr lang="en-US" altLang="ko-KR" sz="1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합리적 소비</a:t>
                      </a:r>
                      <a:r>
                        <a:rPr lang="en-US" altLang="ko-KR" sz="1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br>
                        <a:rPr lang="en-US" altLang="ko-KR" sz="1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</a:br>
                      <a:r>
                        <a:rPr lang="ko-KR" altLang="en-US" sz="1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위험 인식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태도가 금융복지에 영향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국세청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  <p:sp>
        <p:nvSpPr>
          <p:cNvPr id="16" name="팔각형 15">
            <a:extLst>
              <a:ext uri="{FF2B5EF4-FFF2-40B4-BE49-F238E27FC236}">
                <a16:creationId xmlns:a16="http://schemas.microsoft.com/office/drawing/2014/main" id="{65670245-A1DD-F038-6C1E-F2572D1D9D2E}"/>
              </a:ext>
            </a:extLst>
          </p:cNvPr>
          <p:cNvSpPr/>
          <p:nvPr/>
        </p:nvSpPr>
        <p:spPr>
          <a:xfrm>
            <a:off x="4616963" y="1713426"/>
            <a:ext cx="2304000" cy="815819"/>
          </a:xfrm>
          <a:prstGeom prst="octagon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눈물 방울 16">
            <a:extLst>
              <a:ext uri="{FF2B5EF4-FFF2-40B4-BE49-F238E27FC236}">
                <a16:creationId xmlns:a16="http://schemas.microsoft.com/office/drawing/2014/main" id="{0AC70216-82A9-9222-F645-92055A45BA02}"/>
              </a:ext>
            </a:extLst>
          </p:cNvPr>
          <p:cNvSpPr/>
          <p:nvPr/>
        </p:nvSpPr>
        <p:spPr>
          <a:xfrm>
            <a:off x="4616963" y="1952624"/>
            <a:ext cx="2304000" cy="576621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비고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팔각형 17">
            <a:extLst>
              <a:ext uri="{FF2B5EF4-FFF2-40B4-BE49-F238E27FC236}">
                <a16:creationId xmlns:a16="http://schemas.microsoft.com/office/drawing/2014/main" id="{709E8E56-2ABD-A866-ACC6-3305235EEEE6}"/>
              </a:ext>
            </a:extLst>
          </p:cNvPr>
          <p:cNvSpPr/>
          <p:nvPr/>
        </p:nvSpPr>
        <p:spPr>
          <a:xfrm>
            <a:off x="6920963" y="1713426"/>
            <a:ext cx="2304000" cy="815819"/>
          </a:xfrm>
          <a:prstGeom prst="octagon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9" name="눈물 방울 18">
            <a:extLst>
              <a:ext uri="{FF2B5EF4-FFF2-40B4-BE49-F238E27FC236}">
                <a16:creationId xmlns:a16="http://schemas.microsoft.com/office/drawing/2014/main" id="{B2FF8AD5-30A9-B108-3FC5-54A21C2AEE12}"/>
              </a:ext>
            </a:extLst>
          </p:cNvPr>
          <p:cNvSpPr/>
          <p:nvPr/>
        </p:nvSpPr>
        <p:spPr>
          <a:xfrm>
            <a:off x="6920963" y="1952624"/>
            <a:ext cx="2304000" cy="576621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교육사이트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2B30030-8209-41B5-A663-A0C8D967B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5462BB61-FB41-4D63-9766-42306C613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9930" y="6000080"/>
            <a:ext cx="569913" cy="569913"/>
          </a:xfrm>
          <a:prstGeom prst="rect">
            <a:avLst/>
          </a:prstGeom>
          <a:noFill/>
        </p:spPr>
      </p:pic>
      <p:pic>
        <p:nvPicPr>
          <p:cNvPr id="20" name="Picture 3" descr="w1 복사본">
            <a:extLst>
              <a:ext uri="{FF2B5EF4-FFF2-40B4-BE49-F238E27FC236}">
                <a16:creationId xmlns:a16="http://schemas.microsoft.com/office/drawing/2014/main" id="{DA6379CC-91B0-4837-983D-15DAEA85C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6905" y="1283565"/>
            <a:ext cx="601663" cy="584200"/>
          </a:xfrm>
          <a:prstGeom prst="rect">
            <a:avLst/>
          </a:prstGeom>
          <a:noFill/>
        </p:spPr>
      </p:pic>
      <p:pic>
        <p:nvPicPr>
          <p:cNvPr id="21" name="Picture 4" descr="w2 복사본">
            <a:extLst>
              <a:ext uri="{FF2B5EF4-FFF2-40B4-BE49-F238E27FC236}">
                <a16:creationId xmlns:a16="http://schemas.microsoft.com/office/drawing/2014/main" id="{79198C4B-7600-44E4-99BC-BB3B37C98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061" y="1867765"/>
            <a:ext cx="587375" cy="569913"/>
          </a:xfrm>
          <a:prstGeom prst="rect">
            <a:avLst/>
          </a:prstGeom>
          <a:noFill/>
        </p:spPr>
      </p:pic>
      <p:sp>
        <p:nvSpPr>
          <p:cNvPr id="22" name="사각형: 모서리가 접힌 도형 21">
            <a:extLst>
              <a:ext uri="{FF2B5EF4-FFF2-40B4-BE49-F238E27FC236}">
                <a16:creationId xmlns:a16="http://schemas.microsoft.com/office/drawing/2014/main" id="{C51CC852-7047-461B-9FA0-BD47499BD92A}"/>
              </a:ext>
            </a:extLst>
          </p:cNvPr>
          <p:cNvSpPr/>
          <p:nvPr/>
        </p:nvSpPr>
        <p:spPr>
          <a:xfrm flipH="1">
            <a:off x="535481" y="3659933"/>
            <a:ext cx="1045729" cy="1130400"/>
          </a:xfrm>
          <a:prstGeom prst="foldedCorner">
            <a:avLst>
              <a:gd name="adj" fmla="val 19172"/>
            </a:avLst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금융</a:t>
            </a:r>
            <a:b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행동</a:t>
            </a:r>
          </a:p>
        </p:txBody>
      </p:sp>
      <p:sp>
        <p:nvSpPr>
          <p:cNvPr id="23" name="사각형: 모서리가 접힌 도형 22">
            <a:extLst>
              <a:ext uri="{FF2B5EF4-FFF2-40B4-BE49-F238E27FC236}">
                <a16:creationId xmlns:a16="http://schemas.microsoft.com/office/drawing/2014/main" id="{F240007C-F765-4201-AB21-3472DC84A170}"/>
              </a:ext>
            </a:extLst>
          </p:cNvPr>
          <p:cNvSpPr/>
          <p:nvPr/>
        </p:nvSpPr>
        <p:spPr>
          <a:xfrm flipH="1">
            <a:off x="542924" y="4788148"/>
            <a:ext cx="1045729" cy="1130400"/>
          </a:xfrm>
          <a:prstGeom prst="foldedCorner">
            <a:avLst>
              <a:gd name="adj" fmla="val 19172"/>
            </a:avLst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금융</a:t>
            </a:r>
            <a:b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태도</a:t>
            </a:r>
          </a:p>
        </p:txBody>
      </p:sp>
    </p:spTree>
    <p:extLst>
      <p:ext uri="{BB962C8B-B14F-4D97-AF65-F5344CB8AC3E}">
        <p14:creationId xmlns:p14="http://schemas.microsoft.com/office/powerpoint/2010/main" val="3765292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A1B4BAF6-E79E-A435-5090-631A2116E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C. </a:t>
            </a:r>
            <a:r>
              <a:rPr lang="ko-KR" altLang="en-US"/>
              <a:t>금융 리터러시의 국가순위</a:t>
            </a:r>
          </a:p>
        </p:txBody>
      </p:sp>
      <p:graphicFrame>
        <p:nvGraphicFramePr>
          <p:cNvPr id="5" name="내용 개체 틀 11">
            <a:extLst>
              <a:ext uri="{FF2B5EF4-FFF2-40B4-BE49-F238E27FC236}">
                <a16:creationId xmlns:a16="http://schemas.microsoft.com/office/drawing/2014/main" id="{8E06124C-C9E3-E3FB-7849-C8E8D593F1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18826"/>
              </p:ext>
            </p:extLst>
          </p:nvPr>
        </p:nvGraphicFramePr>
        <p:xfrm>
          <a:off x="681037" y="1388962"/>
          <a:ext cx="8543925" cy="4664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순서도: 화면 표시 5">
            <a:extLst>
              <a:ext uri="{FF2B5EF4-FFF2-40B4-BE49-F238E27FC236}">
                <a16:creationId xmlns:a16="http://schemas.microsoft.com/office/drawing/2014/main" id="{3214B4AE-C906-478A-1A7E-277FDF45B2F0}"/>
              </a:ext>
            </a:extLst>
          </p:cNvPr>
          <p:cNvSpPr/>
          <p:nvPr/>
        </p:nvSpPr>
        <p:spPr>
          <a:xfrm>
            <a:off x="6085323" y="2062549"/>
            <a:ext cx="2484581" cy="406400"/>
          </a:xfrm>
          <a:prstGeom prst="flowChartDisplay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OECD </a:t>
            </a:r>
            <a:r>
              <a:rPr lang="ko-KR" altLang="en-US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국가 중 </a:t>
            </a:r>
            <a:r>
              <a:rPr lang="en-US" altLang="ko-KR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5</a:t>
            </a:r>
            <a:r>
              <a:rPr lang="ko-KR" altLang="en-US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위 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09921E2-0FCB-4E4A-BC96-0FB64B7A6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1430A4FB-2804-4186-BD6F-F51A8D029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0535" y="197364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43290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한쪽 모서리 5">
            <a:extLst>
              <a:ext uri="{FF2B5EF4-FFF2-40B4-BE49-F238E27FC236}">
                <a16:creationId xmlns:a16="http://schemas.microsoft.com/office/drawing/2014/main" id="{7B0B78DA-A2C2-811F-3779-63D5DDBC9A72}"/>
              </a:ext>
            </a:extLst>
          </p:cNvPr>
          <p:cNvSpPr/>
          <p:nvPr/>
        </p:nvSpPr>
        <p:spPr>
          <a:xfrm>
            <a:off x="361950" y="1160861"/>
            <a:ext cx="4320000" cy="4775200"/>
          </a:xfrm>
          <a:prstGeom prst="snip2SameRect">
            <a:avLst>
              <a:gd name="adj1" fmla="val 9932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화살표: 갈매기형 수장 10">
            <a:extLst>
              <a:ext uri="{FF2B5EF4-FFF2-40B4-BE49-F238E27FC236}">
                <a16:creationId xmlns:a16="http://schemas.microsoft.com/office/drawing/2014/main" id="{570B939D-773D-FC5F-F573-BD766EC38671}"/>
              </a:ext>
            </a:extLst>
          </p:cNvPr>
          <p:cNvSpPr/>
          <p:nvPr/>
        </p:nvSpPr>
        <p:spPr>
          <a:xfrm>
            <a:off x="2797067" y="2821953"/>
            <a:ext cx="1321971" cy="546528"/>
          </a:xfrm>
          <a:prstGeom prst="homePlate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자산관리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사각형: 잘린 대각선 방향 모서리 13">
            <a:extLst>
              <a:ext uri="{FF2B5EF4-FFF2-40B4-BE49-F238E27FC236}">
                <a16:creationId xmlns:a16="http://schemas.microsoft.com/office/drawing/2014/main" id="{59588425-552E-1AAA-D2EE-BA39203D03A6}"/>
              </a:ext>
            </a:extLst>
          </p:cNvPr>
          <p:cNvSpPr/>
          <p:nvPr/>
        </p:nvSpPr>
        <p:spPr>
          <a:xfrm>
            <a:off x="945169" y="2180967"/>
            <a:ext cx="1329518" cy="488259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경제활동</a:t>
            </a:r>
          </a:p>
        </p:txBody>
      </p:sp>
      <p:sp>
        <p:nvSpPr>
          <p:cNvPr id="15" name="구름 14">
            <a:extLst>
              <a:ext uri="{FF2B5EF4-FFF2-40B4-BE49-F238E27FC236}">
                <a16:creationId xmlns:a16="http://schemas.microsoft.com/office/drawing/2014/main" id="{2DCA3DF2-344E-0BFE-8911-A5FDC035D729}"/>
              </a:ext>
            </a:extLst>
          </p:cNvPr>
          <p:cNvSpPr/>
          <p:nvPr/>
        </p:nvSpPr>
        <p:spPr>
          <a:xfrm>
            <a:off x="930957" y="2751258"/>
            <a:ext cx="1357943" cy="626804"/>
          </a:xfrm>
          <a:prstGeom prst="snip2Same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현명한</a:t>
            </a:r>
            <a:endParaRPr lang="en-US" altLang="ko-KR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소비</a:t>
            </a: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16A35D1-0423-D972-1693-5F8CED033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D. </a:t>
            </a:r>
            <a:r>
              <a:rPr lang="ko-KR" altLang="en-US" dirty="0"/>
              <a:t>금융 </a:t>
            </a:r>
            <a:r>
              <a:rPr lang="ko-KR" altLang="en-US" dirty="0" err="1"/>
              <a:t>리터러시의</a:t>
            </a:r>
            <a:r>
              <a:rPr lang="ko-KR" altLang="en-US" dirty="0"/>
              <a:t> 중요성</a:t>
            </a:r>
          </a:p>
        </p:txBody>
      </p:sp>
      <p:sp>
        <p:nvSpPr>
          <p:cNvPr id="46" name="정육면체 45">
            <a:extLst>
              <a:ext uri="{FF2B5EF4-FFF2-40B4-BE49-F238E27FC236}">
                <a16:creationId xmlns:a16="http://schemas.microsoft.com/office/drawing/2014/main" id="{E7B27D3C-6BA6-ADB6-D0BD-B594C89C91CB}"/>
              </a:ext>
            </a:extLst>
          </p:cNvPr>
          <p:cNvSpPr/>
          <p:nvPr/>
        </p:nvSpPr>
        <p:spPr>
          <a:xfrm>
            <a:off x="826943" y="1456854"/>
            <a:ext cx="1565970" cy="578770"/>
          </a:xfrm>
          <a:prstGeom prst="cube">
            <a:avLst>
              <a:gd name="adj" fmla="val 25001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금융이해력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7" name="정육면체 46">
            <a:extLst>
              <a:ext uri="{FF2B5EF4-FFF2-40B4-BE49-F238E27FC236}">
                <a16:creationId xmlns:a16="http://schemas.microsoft.com/office/drawing/2014/main" id="{3F83490C-DDA3-6848-D771-8F6BDF4A53CB}"/>
              </a:ext>
            </a:extLst>
          </p:cNvPr>
          <p:cNvSpPr/>
          <p:nvPr/>
        </p:nvSpPr>
        <p:spPr>
          <a:xfrm flipH="1">
            <a:off x="2675067" y="1456854"/>
            <a:ext cx="1565970" cy="578770"/>
          </a:xfrm>
          <a:prstGeom prst="cube">
            <a:avLst>
              <a:gd name="adj" fmla="val 25001"/>
            </a:avLst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중요성</a:t>
            </a:r>
          </a:p>
        </p:txBody>
      </p:sp>
      <p:sp>
        <p:nvSpPr>
          <p:cNvPr id="19" name="사각형: 둥근 한쪽 모서리 18">
            <a:extLst>
              <a:ext uri="{FF2B5EF4-FFF2-40B4-BE49-F238E27FC236}">
                <a16:creationId xmlns:a16="http://schemas.microsoft.com/office/drawing/2014/main" id="{E10EC7AD-22C4-FF55-FED1-C1FF3802D9CE}"/>
              </a:ext>
            </a:extLst>
          </p:cNvPr>
          <p:cNvSpPr/>
          <p:nvPr/>
        </p:nvSpPr>
        <p:spPr>
          <a:xfrm flipV="1">
            <a:off x="5224197" y="1160861"/>
            <a:ext cx="4320000" cy="4775200"/>
          </a:xfrm>
          <a:prstGeom prst="snip2SameRect">
            <a:avLst>
              <a:gd name="adj1" fmla="val 9451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구름 31">
            <a:extLst>
              <a:ext uri="{FF2B5EF4-FFF2-40B4-BE49-F238E27FC236}">
                <a16:creationId xmlns:a16="http://schemas.microsoft.com/office/drawing/2014/main" id="{E6F2872E-8B0D-19A3-024D-DA573CAC92BD}"/>
              </a:ext>
            </a:extLst>
          </p:cNvPr>
          <p:cNvSpPr/>
          <p:nvPr/>
        </p:nvSpPr>
        <p:spPr>
          <a:xfrm>
            <a:off x="7597350" y="3685880"/>
            <a:ext cx="1765053" cy="735599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투자 지식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37" name="다이어그램 36">
            <a:extLst>
              <a:ext uri="{FF2B5EF4-FFF2-40B4-BE49-F238E27FC236}">
                <a16:creationId xmlns:a16="http://schemas.microsoft.com/office/drawing/2014/main" id="{3358C957-D8B8-859A-04BD-5445A057C2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5342664"/>
              </p:ext>
            </p:extLst>
          </p:nvPr>
        </p:nvGraphicFramePr>
        <p:xfrm>
          <a:off x="5561104" y="3616466"/>
          <a:ext cx="1784824" cy="208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" name="AutoShape 1921">
            <a:extLst>
              <a:ext uri="{FF2B5EF4-FFF2-40B4-BE49-F238E27FC236}">
                <a16:creationId xmlns:a16="http://schemas.microsoft.com/office/drawing/2014/main" id="{DC611DE5-980F-44CA-EB37-C59D8BCDE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9320" y="1348927"/>
            <a:ext cx="1863338" cy="540000"/>
          </a:xfrm>
          <a:prstGeom prst="horizontalScroll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재정적 계획</a:t>
            </a:r>
            <a:endParaRPr lang="en-US" altLang="ko-KR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9" name="AutoShape 1921">
            <a:extLst>
              <a:ext uri="{FF2B5EF4-FFF2-40B4-BE49-F238E27FC236}">
                <a16:creationId xmlns:a16="http://schemas.microsoft.com/office/drawing/2014/main" id="{9161C798-D516-60DB-A4E1-E86FEF8BEA1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557780" y="1348927"/>
            <a:ext cx="1656937" cy="540000"/>
          </a:xfrm>
          <a:prstGeom prst="flowChartOnlineStorage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>
                <a:latin typeface="돋움" panose="020B0600000101010101" pitchFamily="50" charset="-127"/>
                <a:ea typeface="돋움" panose="020B0600000101010101" pitchFamily="50" charset="-127"/>
              </a:rPr>
              <a:t>금융 관리</a:t>
            </a:r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41" name="다이어그램 40">
            <a:extLst>
              <a:ext uri="{FF2B5EF4-FFF2-40B4-BE49-F238E27FC236}">
                <a16:creationId xmlns:a16="http://schemas.microsoft.com/office/drawing/2014/main" id="{1707CC69-C803-F80E-5BE1-2101BAA818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6553151"/>
              </p:ext>
            </p:extLst>
          </p:nvPr>
        </p:nvGraphicFramePr>
        <p:xfrm>
          <a:off x="5630942" y="2188130"/>
          <a:ext cx="3506510" cy="1277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2" name="사다리꼴 41">
            <a:extLst>
              <a:ext uri="{FF2B5EF4-FFF2-40B4-BE49-F238E27FC236}">
                <a16:creationId xmlns:a16="http://schemas.microsoft.com/office/drawing/2014/main" id="{734807D3-77E8-4BE1-389E-951C0E31A0A5}"/>
              </a:ext>
            </a:extLst>
          </p:cNvPr>
          <p:cNvSpPr/>
          <p:nvPr/>
        </p:nvSpPr>
        <p:spPr>
          <a:xfrm>
            <a:off x="7722181" y="4641481"/>
            <a:ext cx="1515391" cy="867592"/>
          </a:xfrm>
          <a:prstGeom prst="trapezoid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복지</a:t>
            </a:r>
          </a:p>
        </p:txBody>
      </p:sp>
      <p:sp>
        <p:nvSpPr>
          <p:cNvPr id="49" name="오른쪽 화살표 10">
            <a:extLst>
              <a:ext uri="{FF2B5EF4-FFF2-40B4-BE49-F238E27FC236}">
                <a16:creationId xmlns:a16="http://schemas.microsoft.com/office/drawing/2014/main" id="{B0B44BAB-F0DD-D487-2E96-DBFF44B1F12B}"/>
              </a:ext>
            </a:extLst>
          </p:cNvPr>
          <p:cNvSpPr/>
          <p:nvPr/>
        </p:nvSpPr>
        <p:spPr>
          <a:xfrm flipV="1">
            <a:off x="2512953" y="2176600"/>
            <a:ext cx="1890198" cy="496992"/>
          </a:xfrm>
          <a:prstGeom prst="pentagon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0" name="TextBox 24">
            <a:extLst>
              <a:ext uri="{FF2B5EF4-FFF2-40B4-BE49-F238E27FC236}">
                <a16:creationId xmlns:a16="http://schemas.microsoft.com/office/drawing/2014/main" id="{38ABC278-28F7-860E-3FB9-7B035E89D99E}"/>
              </a:ext>
            </a:extLst>
          </p:cNvPr>
          <p:cNvSpPr txBox="1"/>
          <p:nvPr/>
        </p:nvSpPr>
        <p:spPr>
          <a:xfrm>
            <a:off x="2761366" y="2240430"/>
            <a:ext cx="13933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노후대비</a:t>
            </a: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A58B7BFE-380A-F372-BD07-AC52726FC804}"/>
              </a:ext>
            </a:extLst>
          </p:cNvPr>
          <p:cNvSpPr/>
          <p:nvPr/>
        </p:nvSpPr>
        <p:spPr>
          <a:xfrm>
            <a:off x="617789" y="3689941"/>
            <a:ext cx="3808322" cy="208967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5" name="한쪽 모서리는 잘리고 다른 쪽 모서리는 둥근 사각형 70">
            <a:extLst>
              <a:ext uri="{FF2B5EF4-FFF2-40B4-BE49-F238E27FC236}">
                <a16:creationId xmlns:a16="http://schemas.microsoft.com/office/drawing/2014/main" id="{1C5DDA57-C8C4-0D53-65C2-F005244707C7}"/>
              </a:ext>
            </a:extLst>
          </p:cNvPr>
          <p:cNvSpPr/>
          <p:nvPr/>
        </p:nvSpPr>
        <p:spPr>
          <a:xfrm>
            <a:off x="1015749" y="4201720"/>
            <a:ext cx="1492732" cy="651511"/>
          </a:xfrm>
          <a:prstGeom prst="wave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예산세우기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5" name="한쪽 모서리는 잘리고 다른 쪽 모서리는 둥근 사각형 70">
            <a:extLst>
              <a:ext uri="{FF2B5EF4-FFF2-40B4-BE49-F238E27FC236}">
                <a16:creationId xmlns:a16="http://schemas.microsoft.com/office/drawing/2014/main" id="{BB6E3DFF-BCB0-6484-01CC-5B737D894726}"/>
              </a:ext>
            </a:extLst>
          </p:cNvPr>
          <p:cNvSpPr/>
          <p:nvPr/>
        </p:nvSpPr>
        <p:spPr>
          <a:xfrm flipH="1">
            <a:off x="2508481" y="4189995"/>
            <a:ext cx="1492732" cy="651511"/>
          </a:xfrm>
          <a:prstGeom prst="wave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저축과투자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6" name="한쪽 모서리는 잘리고 다른 쪽 모서리는 둥근 사각형 70">
            <a:extLst>
              <a:ext uri="{FF2B5EF4-FFF2-40B4-BE49-F238E27FC236}">
                <a16:creationId xmlns:a16="http://schemas.microsoft.com/office/drawing/2014/main" id="{D8518453-F465-A25C-901D-6DDCB617AC8E}"/>
              </a:ext>
            </a:extLst>
          </p:cNvPr>
          <p:cNvSpPr/>
          <p:nvPr/>
        </p:nvSpPr>
        <p:spPr>
          <a:xfrm>
            <a:off x="1306693" y="3464096"/>
            <a:ext cx="2430515" cy="651511"/>
          </a:xfrm>
          <a:prstGeom prst="ribbon">
            <a:avLst>
              <a:gd name="adj1" fmla="val 25439"/>
              <a:gd name="adj2" fmla="val 73514"/>
            </a:avLst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금융교육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7" name="AutoShape 1919">
            <a:extLst>
              <a:ext uri="{FF2B5EF4-FFF2-40B4-BE49-F238E27FC236}">
                <a16:creationId xmlns:a16="http://schemas.microsoft.com/office/drawing/2014/main" id="{227399BA-8544-3C57-71B7-3C989C287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038" y="4910133"/>
            <a:ext cx="1224305" cy="658962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58670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>
                <a:latin typeface="돋움" panose="020B0600000101010101" pitchFamily="50" charset="-127"/>
                <a:ea typeface="돋움" panose="020B0600000101010101" pitchFamily="50" charset="-127"/>
              </a:rPr>
              <a:t>연금</a:t>
            </a:r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8" name="AutoShape 1885">
            <a:extLst>
              <a:ext uri="{FF2B5EF4-FFF2-40B4-BE49-F238E27FC236}">
                <a16:creationId xmlns:a16="http://schemas.microsoft.com/office/drawing/2014/main" id="{F4A4952D-401E-0487-143B-3D96108C66F6}"/>
              </a:ext>
            </a:extLst>
          </p:cNvPr>
          <p:cNvSpPr>
            <a:spLocks noChangeArrowheads="1"/>
          </p:cNvSpPr>
          <p:nvPr/>
        </p:nvSpPr>
        <p:spPr bwMode="auto">
          <a:xfrm rot="20954560">
            <a:off x="2661566" y="4901965"/>
            <a:ext cx="1435209" cy="756218"/>
          </a:xfrm>
          <a:prstGeom prst="star8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5779" tIns="47890" rIns="95779" bIns="4789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>
                <a:latin typeface="돋움" panose="020B0600000101010101" pitchFamily="50" charset="-127"/>
                <a:ea typeface="돋움" panose="020B0600000101010101" pitchFamily="50" charset="-127"/>
              </a:rPr>
              <a:t>세금</a:t>
            </a:r>
            <a:endParaRPr lang="ko-KR" altLang="en-US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cxnSp>
        <p:nvCxnSpPr>
          <p:cNvPr id="60" name="연결선: 구부러짐 59">
            <a:extLst>
              <a:ext uri="{FF2B5EF4-FFF2-40B4-BE49-F238E27FC236}">
                <a16:creationId xmlns:a16="http://schemas.microsoft.com/office/drawing/2014/main" id="{CD7C4694-E149-15DD-86A2-9ABF66F53A50}"/>
              </a:ext>
            </a:extLst>
          </p:cNvPr>
          <p:cNvCxnSpPr>
            <a:cxnSpLocks/>
            <a:stCxn id="14" idx="2"/>
            <a:endCxn id="15" idx="2"/>
          </p:cNvCxnSpPr>
          <p:nvPr/>
        </p:nvCxnSpPr>
        <p:spPr>
          <a:xfrm rot="10800000" flipV="1">
            <a:off x="930957" y="2425096"/>
            <a:ext cx="14212" cy="639563"/>
          </a:xfrm>
          <a:prstGeom prst="curvedConnector3">
            <a:avLst>
              <a:gd name="adj1" fmla="val 1708500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99714ED-9171-4E77-AE58-63B4FEE3D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33" name="AutoShape 2">
            <a:extLst>
              <a:ext uri="{FF2B5EF4-FFF2-40B4-BE49-F238E27FC236}">
                <a16:creationId xmlns:a16="http://schemas.microsoft.com/office/drawing/2014/main" id="{81135CC9-978A-4755-850E-5880D03291B3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862303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4" name="Picture 3" descr="w1 복사본">
            <a:extLst>
              <a:ext uri="{FF2B5EF4-FFF2-40B4-BE49-F238E27FC236}">
                <a16:creationId xmlns:a16="http://schemas.microsoft.com/office/drawing/2014/main" id="{9F5FBA1C-420F-47FC-A4C6-006BFF363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7592" y="6271594"/>
            <a:ext cx="601663" cy="584200"/>
          </a:xfrm>
          <a:prstGeom prst="rect">
            <a:avLst/>
          </a:prstGeom>
          <a:noFill/>
        </p:spPr>
      </p:pic>
      <p:pic>
        <p:nvPicPr>
          <p:cNvPr id="36" name="Picture 4" descr="w2 복사본">
            <a:extLst>
              <a:ext uri="{FF2B5EF4-FFF2-40B4-BE49-F238E27FC236}">
                <a16:creationId xmlns:a16="http://schemas.microsoft.com/office/drawing/2014/main" id="{65DAA50D-8E56-432B-80AA-ABEEEAC1A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254176"/>
            <a:ext cx="587375" cy="569913"/>
          </a:xfrm>
          <a:prstGeom prst="rect">
            <a:avLst/>
          </a:prstGeom>
          <a:noFill/>
        </p:spPr>
      </p:pic>
      <p:sp>
        <p:nvSpPr>
          <p:cNvPr id="40" name="AutoShape 2">
            <a:extLst>
              <a:ext uri="{FF2B5EF4-FFF2-40B4-BE49-F238E27FC236}">
                <a16:creationId xmlns:a16="http://schemas.microsoft.com/office/drawing/2014/main" id="{9CBD11E9-E2EE-4674-B84B-E9E04FEECFBE}"/>
              </a:ext>
            </a:extLst>
          </p:cNvPr>
          <p:cNvSpPr>
            <a:spLocks/>
          </p:cNvSpPr>
          <p:nvPr/>
        </p:nvSpPr>
        <p:spPr bwMode="auto">
          <a:xfrm rot="16200000">
            <a:off x="7232183" y="3878946"/>
            <a:ext cx="278818" cy="4532377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59935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785</TotalTime>
  <Words>197</Words>
  <Application>Microsoft Office PowerPoint</Application>
  <PresentationFormat>A4 용지(210x297mm)</PresentationFormat>
  <Paragraphs>66</Paragraphs>
  <Slides>6</Slides>
  <Notes>2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A. 금융 리터러시란?</vt:lpstr>
      <vt:lpstr>B. 금융 리터러시의 이해</vt:lpstr>
      <vt:lpstr>C. 금융 리터러시의 국가순위</vt:lpstr>
      <vt:lpstr>D. 금융 리터러시의 중요성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Jiyoung Park</dc:creator>
  <cp:lastModifiedBy>25-08534 / 박윤비</cp:lastModifiedBy>
  <cp:revision>38</cp:revision>
  <dcterms:created xsi:type="dcterms:W3CDTF">2025-07-14T23:34:08Z</dcterms:created>
  <dcterms:modified xsi:type="dcterms:W3CDTF">2026-03-26T13:50:42Z</dcterms:modified>
</cp:coreProperties>
</file>