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7" r:id="rId2"/>
    <p:sldId id="266" r:id="rId3"/>
    <p:sldId id="259" r:id="rId4"/>
    <p:sldId id="260" r:id="rId5"/>
    <p:sldId id="261" r:id="rId6"/>
    <p:sldId id="262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94" autoAdjust="0"/>
    <p:restoredTop sz="94660"/>
  </p:normalViewPr>
  <p:slideViewPr>
    <p:cSldViewPr snapToGrid="0">
      <p:cViewPr>
        <p:scale>
          <a:sx n="100" d="100"/>
          <a:sy n="100" d="100"/>
        </p:scale>
        <p:origin x="394" y="-4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K 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한류 콘텐츠 산업 추세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3388337481293689"/>
          <c:y val="0.14943552866492527"/>
          <c:w val="0.69615252942880468"/>
          <c:h val="0.601898892890370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수출액(억 달러)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2017년</c:v>
                </c:pt>
                <c:pt idx="1">
                  <c:v>2018년</c:v>
                </c:pt>
                <c:pt idx="2">
                  <c:v>2019년</c:v>
                </c:pt>
                <c:pt idx="3">
                  <c:v>2020년</c:v>
                </c:pt>
                <c:pt idx="4">
                  <c:v>2021년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88.1</c:v>
                </c:pt>
                <c:pt idx="1">
                  <c:v>96.2</c:v>
                </c:pt>
                <c:pt idx="2">
                  <c:v>102.5</c:v>
                </c:pt>
                <c:pt idx="3">
                  <c:v>119.2</c:v>
                </c:pt>
                <c:pt idx="4">
                  <c:v>124.5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매출액(조 원)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E5-4A13-840D-5B3697BA1C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2017년</c:v>
                </c:pt>
                <c:pt idx="1">
                  <c:v>2018년</c:v>
                </c:pt>
                <c:pt idx="2">
                  <c:v>2019년</c:v>
                </c:pt>
                <c:pt idx="3">
                  <c:v>2020년</c:v>
                </c:pt>
                <c:pt idx="4">
                  <c:v>2021년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113.2</c:v>
                </c:pt>
                <c:pt idx="1">
                  <c:v>119.6</c:v>
                </c:pt>
                <c:pt idx="2">
                  <c:v>126.7</c:v>
                </c:pt>
                <c:pt idx="3">
                  <c:v>128.30000000000001</c:v>
                </c:pt>
                <c:pt idx="4">
                  <c:v>137.5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085407"/>
        <c:axId val="2121082047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121082047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21085407"/>
        <c:crosses val="max"/>
        <c:crossBetween val="between"/>
        <c:majorUnit val="30"/>
      </c:valAx>
      <c:catAx>
        <c:axId val="21210854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1082047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7250E5-68A9-4219-8314-4E5DD40BFFA2}" type="doc">
      <dgm:prSet loTypeId="urn:microsoft.com/office/officeart/2005/8/layout/gear1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AB138ED-7135-4690-A0BE-B0F55B753738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K-POP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6DA4BC5-4AEE-45D7-81E8-479164B41704}" type="parTrans" cxnId="{00DDB698-A91E-46B8-B324-FB55D51405A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6F4D6FF-77D0-42B6-B49A-48D806F1EDB4}" type="sibTrans" cxnId="{00DDB698-A91E-46B8-B324-FB55D51405A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5015528-9114-4485-8106-F7B708E7912C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아랍</a:t>
          </a:r>
        </a:p>
      </dgm:t>
    </dgm:pt>
    <dgm:pt modelId="{CA5642F5-C67F-4E46-8986-5E36379A10FC}" type="parTrans" cxnId="{53976550-7A0F-40CE-B6CB-EB0A0A75EB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0D9AD00-54CE-4235-9CF9-9112B2D65F93}" type="sibTrans" cxnId="{53976550-7A0F-40CE-B6CB-EB0A0A75EB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AA910E7-94F4-4268-9880-B5C06821D961}">
      <dgm:prSet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라틴</a:t>
          </a:r>
        </a:p>
      </dgm:t>
    </dgm:pt>
    <dgm:pt modelId="{A51F31EB-61E4-4849-8F31-9404D86820EF}" type="parTrans" cxnId="{219A7E09-F6D4-4909-ABDA-E431AFB4C50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FC32138-2FBD-49A8-9C7C-38E1C4C2D42E}" type="sibTrans" cxnId="{219A7E09-F6D4-4909-ABDA-E431AFB4C50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F47367B-5D0C-4D9C-B3D0-81323A20CC67}" type="pres">
      <dgm:prSet presAssocID="{F47250E5-68A9-4219-8314-4E5DD40BFFA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27BC4C9-4C7B-4733-9CF1-B826F305AD7C}" type="pres">
      <dgm:prSet presAssocID="{CAB138ED-7135-4690-A0BE-B0F55B753738}" presName="gear1" presStyleLbl="node1" presStyleIdx="0" presStyleCnt="3">
        <dgm:presLayoutVars>
          <dgm:chMax val="1"/>
          <dgm:bulletEnabled val="1"/>
        </dgm:presLayoutVars>
      </dgm:prSet>
      <dgm:spPr/>
    </dgm:pt>
    <dgm:pt modelId="{9FF443DB-59EB-48B6-9733-19A34B995D6D}" type="pres">
      <dgm:prSet presAssocID="{CAB138ED-7135-4690-A0BE-B0F55B753738}" presName="gear1srcNode" presStyleLbl="node1" presStyleIdx="0" presStyleCnt="3"/>
      <dgm:spPr/>
    </dgm:pt>
    <dgm:pt modelId="{8A9C56DE-1CD1-40B9-9F0D-BD179AA1CE8F}" type="pres">
      <dgm:prSet presAssocID="{CAB138ED-7135-4690-A0BE-B0F55B753738}" presName="gear1dstNode" presStyleLbl="node1" presStyleIdx="0" presStyleCnt="3"/>
      <dgm:spPr/>
    </dgm:pt>
    <dgm:pt modelId="{8E5D6AE9-75A0-4E2C-BA14-D21287D6A02B}" type="pres">
      <dgm:prSet presAssocID="{B5015528-9114-4485-8106-F7B708E7912C}" presName="gear2" presStyleLbl="node1" presStyleIdx="1" presStyleCnt="3">
        <dgm:presLayoutVars>
          <dgm:chMax val="1"/>
          <dgm:bulletEnabled val="1"/>
        </dgm:presLayoutVars>
      </dgm:prSet>
      <dgm:spPr/>
    </dgm:pt>
    <dgm:pt modelId="{6D8457F8-3BCE-40CB-8726-DCD7F229FEAE}" type="pres">
      <dgm:prSet presAssocID="{B5015528-9114-4485-8106-F7B708E7912C}" presName="gear2srcNode" presStyleLbl="node1" presStyleIdx="1" presStyleCnt="3"/>
      <dgm:spPr/>
    </dgm:pt>
    <dgm:pt modelId="{A2003A6A-98AB-4F39-B6D0-3D2D79352585}" type="pres">
      <dgm:prSet presAssocID="{B5015528-9114-4485-8106-F7B708E7912C}" presName="gear2dstNode" presStyleLbl="node1" presStyleIdx="1" presStyleCnt="3"/>
      <dgm:spPr/>
    </dgm:pt>
    <dgm:pt modelId="{C2ED0C6E-4C19-4368-ADFD-218ABA73ED18}" type="pres">
      <dgm:prSet presAssocID="{6AA910E7-94F4-4268-9880-B5C06821D961}" presName="gear3" presStyleLbl="node1" presStyleIdx="2" presStyleCnt="3"/>
      <dgm:spPr/>
    </dgm:pt>
    <dgm:pt modelId="{34D4A198-EB71-4E63-AC1E-1D4D9E3B4F58}" type="pres">
      <dgm:prSet presAssocID="{6AA910E7-94F4-4268-9880-B5C06821D961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408B532F-9658-4775-831E-10737BF4A1E0}" type="pres">
      <dgm:prSet presAssocID="{6AA910E7-94F4-4268-9880-B5C06821D961}" presName="gear3srcNode" presStyleLbl="node1" presStyleIdx="2" presStyleCnt="3"/>
      <dgm:spPr/>
    </dgm:pt>
    <dgm:pt modelId="{BA785141-4055-47C4-97AD-8980B146E7A6}" type="pres">
      <dgm:prSet presAssocID="{6AA910E7-94F4-4268-9880-B5C06821D961}" presName="gear3dstNode" presStyleLbl="node1" presStyleIdx="2" presStyleCnt="3"/>
      <dgm:spPr/>
    </dgm:pt>
    <dgm:pt modelId="{99FC977E-5672-47AD-AE18-CC22A11916F5}" type="pres">
      <dgm:prSet presAssocID="{06F4D6FF-77D0-42B6-B49A-48D806F1EDB4}" presName="connector1" presStyleLbl="sibTrans2D1" presStyleIdx="0" presStyleCnt="3"/>
      <dgm:spPr/>
    </dgm:pt>
    <dgm:pt modelId="{9C54169C-60F6-479C-A312-F230468A1368}" type="pres">
      <dgm:prSet presAssocID="{B0D9AD00-54CE-4235-9CF9-9112B2D65F93}" presName="connector2" presStyleLbl="sibTrans2D1" presStyleIdx="1" presStyleCnt="3"/>
      <dgm:spPr/>
    </dgm:pt>
    <dgm:pt modelId="{F8AB5469-B15F-459C-848F-CEDC4AD4E0BE}" type="pres">
      <dgm:prSet presAssocID="{8FC32138-2FBD-49A8-9C7C-38E1C4C2D42E}" presName="connector3" presStyleLbl="sibTrans2D1" presStyleIdx="2" presStyleCnt="3"/>
      <dgm:spPr/>
    </dgm:pt>
  </dgm:ptLst>
  <dgm:cxnLst>
    <dgm:cxn modelId="{219A7E09-F6D4-4909-ABDA-E431AFB4C50D}" srcId="{F47250E5-68A9-4219-8314-4E5DD40BFFA2}" destId="{6AA910E7-94F4-4268-9880-B5C06821D961}" srcOrd="2" destOrd="0" parTransId="{A51F31EB-61E4-4849-8F31-9404D86820EF}" sibTransId="{8FC32138-2FBD-49A8-9C7C-38E1C4C2D42E}"/>
    <dgm:cxn modelId="{77D90B0E-45BC-41BA-BBE4-2C9EA3AFDC2A}" type="presOf" srcId="{8FC32138-2FBD-49A8-9C7C-38E1C4C2D42E}" destId="{F8AB5469-B15F-459C-848F-CEDC4AD4E0BE}" srcOrd="0" destOrd="0" presId="urn:microsoft.com/office/officeart/2005/8/layout/gear1"/>
    <dgm:cxn modelId="{98391928-9101-4C08-9D91-3E3C3198C798}" type="presOf" srcId="{CAB138ED-7135-4690-A0BE-B0F55B753738}" destId="{9FF443DB-59EB-48B6-9733-19A34B995D6D}" srcOrd="1" destOrd="0" presId="urn:microsoft.com/office/officeart/2005/8/layout/gear1"/>
    <dgm:cxn modelId="{93007B2C-C140-4150-B2D0-64B412593ED5}" type="presOf" srcId="{B5015528-9114-4485-8106-F7B708E7912C}" destId="{6D8457F8-3BCE-40CB-8726-DCD7F229FEAE}" srcOrd="1" destOrd="0" presId="urn:microsoft.com/office/officeart/2005/8/layout/gear1"/>
    <dgm:cxn modelId="{0743AD66-CB5A-438F-A0BA-1991CCD884EC}" type="presOf" srcId="{06F4D6FF-77D0-42B6-B49A-48D806F1EDB4}" destId="{99FC977E-5672-47AD-AE18-CC22A11916F5}" srcOrd="0" destOrd="0" presId="urn:microsoft.com/office/officeart/2005/8/layout/gear1"/>
    <dgm:cxn modelId="{2453096B-8CD2-42F8-9B7F-F9FA30E6F177}" type="presOf" srcId="{B0D9AD00-54CE-4235-9CF9-9112B2D65F93}" destId="{9C54169C-60F6-479C-A312-F230468A1368}" srcOrd="0" destOrd="0" presId="urn:microsoft.com/office/officeart/2005/8/layout/gear1"/>
    <dgm:cxn modelId="{C2C5D24D-EC49-4626-8148-6C3EB7BA0395}" type="presOf" srcId="{6AA910E7-94F4-4268-9880-B5C06821D961}" destId="{408B532F-9658-4775-831E-10737BF4A1E0}" srcOrd="2" destOrd="0" presId="urn:microsoft.com/office/officeart/2005/8/layout/gear1"/>
    <dgm:cxn modelId="{53976550-7A0F-40CE-B6CB-EB0A0A75EB3E}" srcId="{F47250E5-68A9-4219-8314-4E5DD40BFFA2}" destId="{B5015528-9114-4485-8106-F7B708E7912C}" srcOrd="1" destOrd="0" parTransId="{CA5642F5-C67F-4E46-8986-5E36379A10FC}" sibTransId="{B0D9AD00-54CE-4235-9CF9-9112B2D65F93}"/>
    <dgm:cxn modelId="{F30B0890-37AE-4ADA-A9CC-402CFA6220A6}" type="presOf" srcId="{F47250E5-68A9-4219-8314-4E5DD40BFFA2}" destId="{6F47367B-5D0C-4D9C-B3D0-81323A20CC67}" srcOrd="0" destOrd="0" presId="urn:microsoft.com/office/officeart/2005/8/layout/gear1"/>
    <dgm:cxn modelId="{00DDB698-A91E-46B8-B324-FB55D51405A0}" srcId="{F47250E5-68A9-4219-8314-4E5DD40BFFA2}" destId="{CAB138ED-7135-4690-A0BE-B0F55B753738}" srcOrd="0" destOrd="0" parTransId="{E6DA4BC5-4AEE-45D7-81E8-479164B41704}" sibTransId="{06F4D6FF-77D0-42B6-B49A-48D806F1EDB4}"/>
    <dgm:cxn modelId="{2AE49B9F-85DE-4D31-A409-192844A195BA}" type="presOf" srcId="{B5015528-9114-4485-8106-F7B708E7912C}" destId="{8E5D6AE9-75A0-4E2C-BA14-D21287D6A02B}" srcOrd="0" destOrd="0" presId="urn:microsoft.com/office/officeart/2005/8/layout/gear1"/>
    <dgm:cxn modelId="{E2C69FBC-7C78-450B-A352-C1D2315E1769}" type="presOf" srcId="{CAB138ED-7135-4690-A0BE-B0F55B753738}" destId="{8A9C56DE-1CD1-40B9-9F0D-BD179AA1CE8F}" srcOrd="2" destOrd="0" presId="urn:microsoft.com/office/officeart/2005/8/layout/gear1"/>
    <dgm:cxn modelId="{43C5B6BE-A8C4-4BC4-A058-9FF72C92FD7C}" type="presOf" srcId="{6AA910E7-94F4-4268-9880-B5C06821D961}" destId="{C2ED0C6E-4C19-4368-ADFD-218ABA73ED18}" srcOrd="0" destOrd="0" presId="urn:microsoft.com/office/officeart/2005/8/layout/gear1"/>
    <dgm:cxn modelId="{D94F04DB-1860-4DFE-B1F7-007324D20F0F}" type="presOf" srcId="{6AA910E7-94F4-4268-9880-B5C06821D961}" destId="{BA785141-4055-47C4-97AD-8980B146E7A6}" srcOrd="3" destOrd="0" presId="urn:microsoft.com/office/officeart/2005/8/layout/gear1"/>
    <dgm:cxn modelId="{4D3BFFDC-649B-4301-BB9C-F3014A8C15F6}" type="presOf" srcId="{6AA910E7-94F4-4268-9880-B5C06821D961}" destId="{34D4A198-EB71-4E63-AC1E-1D4D9E3B4F58}" srcOrd="1" destOrd="0" presId="urn:microsoft.com/office/officeart/2005/8/layout/gear1"/>
    <dgm:cxn modelId="{A83417E8-8D5E-44B3-AD4B-DEFE0F7D73B4}" type="presOf" srcId="{B5015528-9114-4485-8106-F7B708E7912C}" destId="{A2003A6A-98AB-4F39-B6D0-3D2D79352585}" srcOrd="2" destOrd="0" presId="urn:microsoft.com/office/officeart/2005/8/layout/gear1"/>
    <dgm:cxn modelId="{947738E9-8B80-4018-AEFF-C29B0183C148}" type="presOf" srcId="{CAB138ED-7135-4690-A0BE-B0F55B753738}" destId="{827BC4C9-4C7B-4733-9CF1-B826F305AD7C}" srcOrd="0" destOrd="0" presId="urn:microsoft.com/office/officeart/2005/8/layout/gear1"/>
    <dgm:cxn modelId="{9237700A-CBBD-4058-849E-0B1BCC109959}" type="presParOf" srcId="{6F47367B-5D0C-4D9C-B3D0-81323A20CC67}" destId="{827BC4C9-4C7B-4733-9CF1-B826F305AD7C}" srcOrd="0" destOrd="0" presId="urn:microsoft.com/office/officeart/2005/8/layout/gear1"/>
    <dgm:cxn modelId="{EE79933C-2C08-419A-A5AD-9AFE0B33B209}" type="presParOf" srcId="{6F47367B-5D0C-4D9C-B3D0-81323A20CC67}" destId="{9FF443DB-59EB-48B6-9733-19A34B995D6D}" srcOrd="1" destOrd="0" presId="urn:microsoft.com/office/officeart/2005/8/layout/gear1"/>
    <dgm:cxn modelId="{878EA8FA-5A45-46DE-8FD8-99230335939C}" type="presParOf" srcId="{6F47367B-5D0C-4D9C-B3D0-81323A20CC67}" destId="{8A9C56DE-1CD1-40B9-9F0D-BD179AA1CE8F}" srcOrd="2" destOrd="0" presId="urn:microsoft.com/office/officeart/2005/8/layout/gear1"/>
    <dgm:cxn modelId="{287378E0-6709-4D6D-ABE0-C0CAE6B3AE85}" type="presParOf" srcId="{6F47367B-5D0C-4D9C-B3D0-81323A20CC67}" destId="{8E5D6AE9-75A0-4E2C-BA14-D21287D6A02B}" srcOrd="3" destOrd="0" presId="urn:microsoft.com/office/officeart/2005/8/layout/gear1"/>
    <dgm:cxn modelId="{35AD126E-70AB-455E-A986-CEE473D728FA}" type="presParOf" srcId="{6F47367B-5D0C-4D9C-B3D0-81323A20CC67}" destId="{6D8457F8-3BCE-40CB-8726-DCD7F229FEAE}" srcOrd="4" destOrd="0" presId="urn:microsoft.com/office/officeart/2005/8/layout/gear1"/>
    <dgm:cxn modelId="{E52768D8-B8FD-44D7-BCAA-D8F35E3409E7}" type="presParOf" srcId="{6F47367B-5D0C-4D9C-B3D0-81323A20CC67}" destId="{A2003A6A-98AB-4F39-B6D0-3D2D79352585}" srcOrd="5" destOrd="0" presId="urn:microsoft.com/office/officeart/2005/8/layout/gear1"/>
    <dgm:cxn modelId="{96A789A6-36C4-40BD-B566-9E48D72BAED1}" type="presParOf" srcId="{6F47367B-5D0C-4D9C-B3D0-81323A20CC67}" destId="{C2ED0C6E-4C19-4368-ADFD-218ABA73ED18}" srcOrd="6" destOrd="0" presId="urn:microsoft.com/office/officeart/2005/8/layout/gear1"/>
    <dgm:cxn modelId="{C72654C7-E74F-49BA-96FE-597DE9E330B4}" type="presParOf" srcId="{6F47367B-5D0C-4D9C-B3D0-81323A20CC67}" destId="{34D4A198-EB71-4E63-AC1E-1D4D9E3B4F58}" srcOrd="7" destOrd="0" presId="urn:microsoft.com/office/officeart/2005/8/layout/gear1"/>
    <dgm:cxn modelId="{C3BB0531-17B1-44BB-90F8-DAE0FBAA6BAC}" type="presParOf" srcId="{6F47367B-5D0C-4D9C-B3D0-81323A20CC67}" destId="{408B532F-9658-4775-831E-10737BF4A1E0}" srcOrd="8" destOrd="0" presId="urn:microsoft.com/office/officeart/2005/8/layout/gear1"/>
    <dgm:cxn modelId="{2795024D-73D3-4DEC-8FFC-D5375C0C827F}" type="presParOf" srcId="{6F47367B-5D0C-4D9C-B3D0-81323A20CC67}" destId="{BA785141-4055-47C4-97AD-8980B146E7A6}" srcOrd="9" destOrd="0" presId="urn:microsoft.com/office/officeart/2005/8/layout/gear1"/>
    <dgm:cxn modelId="{D562CACC-9AB7-4460-AF3A-F135016C5E42}" type="presParOf" srcId="{6F47367B-5D0C-4D9C-B3D0-81323A20CC67}" destId="{99FC977E-5672-47AD-AE18-CC22A11916F5}" srcOrd="10" destOrd="0" presId="urn:microsoft.com/office/officeart/2005/8/layout/gear1"/>
    <dgm:cxn modelId="{B334C519-A390-4167-A9EB-B8393259ECD7}" type="presParOf" srcId="{6F47367B-5D0C-4D9C-B3D0-81323A20CC67}" destId="{9C54169C-60F6-479C-A312-F230468A1368}" srcOrd="11" destOrd="0" presId="urn:microsoft.com/office/officeart/2005/8/layout/gear1"/>
    <dgm:cxn modelId="{FC3614BC-1062-4752-97C0-12D3C8C405F7}" type="presParOf" srcId="{6F47367B-5D0C-4D9C-B3D0-81323A20CC67}" destId="{F8AB5469-B15F-459C-848F-CEDC4AD4E0B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FEB251-E572-4BCF-AD70-5FFD23D1C648}" type="doc">
      <dgm:prSet loTypeId="urn:microsoft.com/office/officeart/2005/8/layout/vProcess5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3078F81A-5B7F-4827-9D91-1D4E7FF5DEF7}">
      <dgm:prSet phldrT="[텍스트]" custT="1"/>
      <dgm:spPr/>
      <dgm:t>
        <a:bodyPr/>
        <a:lstStyle/>
        <a:p>
          <a:pPr algn="l" latinLnBrk="1"/>
          <a:r>
            <a:rPr lang="ko-KR" altLang="en-US" sz="180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블랙핑크</a:t>
          </a:r>
          <a:endParaRPr lang="ko-KR" altLang="en-US" sz="1800" dirty="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368FD96-B61D-4D9D-9FB9-C5B570DF676C}" type="parTrans" cxnId="{28819DD3-E65D-4EBE-B16E-E0365AE67755}">
      <dgm:prSet/>
      <dgm:spPr/>
      <dgm:t>
        <a:bodyPr/>
        <a:lstStyle/>
        <a:p>
          <a:pPr latinLnBrk="1"/>
          <a:endParaRPr lang="ko-KR" altLang="en-US" sz="180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B3F1B34-215D-4614-84DD-70CEBA0630FE}" type="sibTrans" cxnId="{28819DD3-E65D-4EBE-B16E-E0365AE67755}">
      <dgm:prSet custT="1"/>
      <dgm:spPr/>
      <dgm:t>
        <a:bodyPr/>
        <a:lstStyle/>
        <a:p>
          <a:pPr latinLnBrk="1"/>
          <a:endParaRPr lang="ko-KR" altLang="en-US" sz="1800" dirty="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7458BBF-3C88-4CC9-829F-395003CC5D1D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rPr>
            <a:t>BTS</a:t>
          </a:r>
          <a:endParaRPr lang="ko-KR" altLang="en-US" sz="1800" dirty="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C5C2DCA-BB4D-4CE3-8921-829EA5C5B59A}" type="parTrans" cxnId="{8149AD5A-A10A-4A02-B5DB-C55D67276A19}">
      <dgm:prSet/>
      <dgm:spPr/>
      <dgm:t>
        <a:bodyPr/>
        <a:lstStyle/>
        <a:p>
          <a:pPr latinLnBrk="1"/>
          <a:endParaRPr lang="ko-KR" altLang="en-US" sz="180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3421044-CAAC-4FB3-A932-A6A8969E9987}" type="sibTrans" cxnId="{8149AD5A-A10A-4A02-B5DB-C55D67276A19}">
      <dgm:prSet/>
      <dgm:spPr/>
      <dgm:t>
        <a:bodyPr/>
        <a:lstStyle/>
        <a:p>
          <a:pPr latinLnBrk="1"/>
          <a:endParaRPr lang="ko-KR" altLang="en-US" sz="1800" dirty="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6B0E91E-C4D3-4155-89D6-A712CEE054A7}" type="pres">
      <dgm:prSet presAssocID="{03FEB251-E572-4BCF-AD70-5FFD23D1C648}" presName="outerComposite" presStyleCnt="0">
        <dgm:presLayoutVars>
          <dgm:chMax val="5"/>
          <dgm:dir/>
          <dgm:resizeHandles val="exact"/>
        </dgm:presLayoutVars>
      </dgm:prSet>
      <dgm:spPr/>
    </dgm:pt>
    <dgm:pt modelId="{B261A385-0DD4-4E83-85D8-5FF5EDF387EA}" type="pres">
      <dgm:prSet presAssocID="{03FEB251-E572-4BCF-AD70-5FFD23D1C648}" presName="dummyMaxCanvas" presStyleCnt="0">
        <dgm:presLayoutVars/>
      </dgm:prSet>
      <dgm:spPr/>
    </dgm:pt>
    <dgm:pt modelId="{5D44FF2E-12BF-44CC-A58A-B5C98DB70412}" type="pres">
      <dgm:prSet presAssocID="{03FEB251-E572-4BCF-AD70-5FFD23D1C648}" presName="TwoNodes_1" presStyleLbl="node1" presStyleIdx="0" presStyleCnt="2" custLinFactNeighborX="-2826" custLinFactNeighborY="-1255">
        <dgm:presLayoutVars>
          <dgm:bulletEnabled val="1"/>
        </dgm:presLayoutVars>
      </dgm:prSet>
      <dgm:spPr/>
    </dgm:pt>
    <dgm:pt modelId="{74BCE919-8B39-4083-873E-46258A20A4A7}" type="pres">
      <dgm:prSet presAssocID="{03FEB251-E572-4BCF-AD70-5FFD23D1C648}" presName="TwoNodes_2" presStyleLbl="node1" presStyleIdx="1" presStyleCnt="2">
        <dgm:presLayoutVars>
          <dgm:bulletEnabled val="1"/>
        </dgm:presLayoutVars>
      </dgm:prSet>
      <dgm:spPr/>
    </dgm:pt>
    <dgm:pt modelId="{209B70C4-0CB1-4151-8834-74136BD7D862}" type="pres">
      <dgm:prSet presAssocID="{03FEB251-E572-4BCF-AD70-5FFD23D1C648}" presName="TwoConn_1-2" presStyleLbl="fgAccFollowNode1" presStyleIdx="0" presStyleCnt="1">
        <dgm:presLayoutVars>
          <dgm:bulletEnabled val="1"/>
        </dgm:presLayoutVars>
      </dgm:prSet>
      <dgm:spPr/>
    </dgm:pt>
    <dgm:pt modelId="{92AEFCDB-FFEA-4AFD-9D8A-621E458A4FB2}" type="pres">
      <dgm:prSet presAssocID="{03FEB251-E572-4BCF-AD70-5FFD23D1C648}" presName="TwoNodes_1_text" presStyleLbl="node1" presStyleIdx="1" presStyleCnt="2">
        <dgm:presLayoutVars>
          <dgm:bulletEnabled val="1"/>
        </dgm:presLayoutVars>
      </dgm:prSet>
      <dgm:spPr/>
    </dgm:pt>
    <dgm:pt modelId="{869D4A39-3D13-4184-8D04-33B43861DA92}" type="pres">
      <dgm:prSet presAssocID="{03FEB251-E572-4BCF-AD70-5FFD23D1C648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24103F20-B377-4DA3-8F45-51C316A11AC4}" type="presOf" srcId="{8B3F1B34-215D-4614-84DD-70CEBA0630FE}" destId="{209B70C4-0CB1-4151-8834-74136BD7D862}" srcOrd="0" destOrd="0" presId="urn:microsoft.com/office/officeart/2005/8/layout/vProcess5"/>
    <dgm:cxn modelId="{08601E3E-8255-4E7A-9435-36C6C12C8C7E}" type="presOf" srcId="{3078F81A-5B7F-4827-9D91-1D4E7FF5DEF7}" destId="{5D44FF2E-12BF-44CC-A58A-B5C98DB70412}" srcOrd="0" destOrd="0" presId="urn:microsoft.com/office/officeart/2005/8/layout/vProcess5"/>
    <dgm:cxn modelId="{F257EF6A-A356-4B54-A24B-E463410F2F72}" type="presOf" srcId="{C7458BBF-3C88-4CC9-829F-395003CC5D1D}" destId="{869D4A39-3D13-4184-8D04-33B43861DA92}" srcOrd="1" destOrd="0" presId="urn:microsoft.com/office/officeart/2005/8/layout/vProcess5"/>
    <dgm:cxn modelId="{8149AD5A-A10A-4A02-B5DB-C55D67276A19}" srcId="{03FEB251-E572-4BCF-AD70-5FFD23D1C648}" destId="{C7458BBF-3C88-4CC9-829F-395003CC5D1D}" srcOrd="1" destOrd="0" parTransId="{DC5C2DCA-BB4D-4CE3-8921-829EA5C5B59A}" sibTransId="{F3421044-CAAC-4FB3-A932-A6A8969E9987}"/>
    <dgm:cxn modelId="{28819DD3-E65D-4EBE-B16E-E0365AE67755}" srcId="{03FEB251-E572-4BCF-AD70-5FFD23D1C648}" destId="{3078F81A-5B7F-4827-9D91-1D4E7FF5DEF7}" srcOrd="0" destOrd="0" parTransId="{5368FD96-B61D-4D9D-9FB9-C5B570DF676C}" sibTransId="{8B3F1B34-215D-4614-84DD-70CEBA0630FE}"/>
    <dgm:cxn modelId="{9AA5C2E4-0135-4C3B-AE98-84E21C56BC88}" type="presOf" srcId="{03FEB251-E572-4BCF-AD70-5FFD23D1C648}" destId="{86B0E91E-C4D3-4155-89D6-A712CEE054A7}" srcOrd="0" destOrd="0" presId="urn:microsoft.com/office/officeart/2005/8/layout/vProcess5"/>
    <dgm:cxn modelId="{975163EC-8D7C-495F-B1A4-8F0B51E7B4BA}" type="presOf" srcId="{C7458BBF-3C88-4CC9-829F-395003CC5D1D}" destId="{74BCE919-8B39-4083-873E-46258A20A4A7}" srcOrd="0" destOrd="0" presId="urn:microsoft.com/office/officeart/2005/8/layout/vProcess5"/>
    <dgm:cxn modelId="{FB071AFF-C7BF-469B-8C82-2F1E8600EABC}" type="presOf" srcId="{3078F81A-5B7F-4827-9D91-1D4E7FF5DEF7}" destId="{92AEFCDB-FFEA-4AFD-9D8A-621E458A4FB2}" srcOrd="1" destOrd="0" presId="urn:microsoft.com/office/officeart/2005/8/layout/vProcess5"/>
    <dgm:cxn modelId="{C93EAA0C-DFB2-4522-91AC-5AA88160BFF1}" type="presParOf" srcId="{86B0E91E-C4D3-4155-89D6-A712CEE054A7}" destId="{B261A385-0DD4-4E83-85D8-5FF5EDF387EA}" srcOrd="0" destOrd="0" presId="urn:microsoft.com/office/officeart/2005/8/layout/vProcess5"/>
    <dgm:cxn modelId="{EBA2F3EF-4D96-4FE8-B9A5-1F3F140B3E97}" type="presParOf" srcId="{86B0E91E-C4D3-4155-89D6-A712CEE054A7}" destId="{5D44FF2E-12BF-44CC-A58A-B5C98DB70412}" srcOrd="1" destOrd="0" presId="urn:microsoft.com/office/officeart/2005/8/layout/vProcess5"/>
    <dgm:cxn modelId="{F1BE0B4F-C752-4AC9-8CDC-A51E64788911}" type="presParOf" srcId="{86B0E91E-C4D3-4155-89D6-A712CEE054A7}" destId="{74BCE919-8B39-4083-873E-46258A20A4A7}" srcOrd="2" destOrd="0" presId="urn:microsoft.com/office/officeart/2005/8/layout/vProcess5"/>
    <dgm:cxn modelId="{6829C539-10CE-489D-BFEE-410D5AC02ABF}" type="presParOf" srcId="{86B0E91E-C4D3-4155-89D6-A712CEE054A7}" destId="{209B70C4-0CB1-4151-8834-74136BD7D862}" srcOrd="3" destOrd="0" presId="urn:microsoft.com/office/officeart/2005/8/layout/vProcess5"/>
    <dgm:cxn modelId="{99798D61-8182-41C6-AC14-CA0444BF3590}" type="presParOf" srcId="{86B0E91E-C4D3-4155-89D6-A712CEE054A7}" destId="{92AEFCDB-FFEA-4AFD-9D8A-621E458A4FB2}" srcOrd="4" destOrd="0" presId="urn:microsoft.com/office/officeart/2005/8/layout/vProcess5"/>
    <dgm:cxn modelId="{2E896007-00D8-4E05-858B-AEF6C1AADD6F}" type="presParOf" srcId="{86B0E91E-C4D3-4155-89D6-A712CEE054A7}" destId="{869D4A39-3D13-4184-8D04-33B43861DA92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7BC4C9-4C7B-4733-9CF1-B826F305AD7C}">
      <dsp:nvSpPr>
        <dsp:cNvPr id="0" name=""/>
        <dsp:cNvSpPr/>
      </dsp:nvSpPr>
      <dsp:spPr>
        <a:xfrm>
          <a:off x="1279999" y="995851"/>
          <a:ext cx="1217151" cy="1217151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K-POP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24700" y="1280963"/>
        <a:ext cx="727749" cy="625641"/>
      </dsp:txXfrm>
    </dsp:sp>
    <dsp:sp modelId="{8E5D6AE9-75A0-4E2C-BA14-D21287D6A02B}">
      <dsp:nvSpPr>
        <dsp:cNvPr id="0" name=""/>
        <dsp:cNvSpPr/>
      </dsp:nvSpPr>
      <dsp:spPr>
        <a:xfrm>
          <a:off x="571838" y="708160"/>
          <a:ext cx="885201" cy="885201"/>
        </a:xfrm>
        <a:prstGeom prst="gear6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아랍</a:t>
          </a:r>
        </a:p>
      </dsp:txBody>
      <dsp:txXfrm>
        <a:off x="794690" y="932359"/>
        <a:ext cx="439497" cy="436803"/>
      </dsp:txXfrm>
    </dsp:sp>
    <dsp:sp modelId="{C2ED0C6E-4C19-4368-ADFD-218ABA73ED18}">
      <dsp:nvSpPr>
        <dsp:cNvPr id="0" name=""/>
        <dsp:cNvSpPr/>
      </dsp:nvSpPr>
      <dsp:spPr>
        <a:xfrm rot="20700000">
          <a:off x="1067641" y="97462"/>
          <a:ext cx="867316" cy="867316"/>
        </a:xfrm>
        <a:prstGeom prst="gear6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라틴</a:t>
          </a:r>
        </a:p>
      </dsp:txBody>
      <dsp:txXfrm rot="-20700000">
        <a:off x="1257869" y="287690"/>
        <a:ext cx="486860" cy="486860"/>
      </dsp:txXfrm>
    </dsp:sp>
    <dsp:sp modelId="{99FC977E-5672-47AD-AE18-CC22A11916F5}">
      <dsp:nvSpPr>
        <dsp:cNvPr id="0" name=""/>
        <dsp:cNvSpPr/>
      </dsp:nvSpPr>
      <dsp:spPr>
        <a:xfrm>
          <a:off x="1166220" y="823368"/>
          <a:ext cx="1557954" cy="1557954"/>
        </a:xfrm>
        <a:prstGeom prst="circularArrow">
          <a:avLst>
            <a:gd name="adj1" fmla="val 4687"/>
            <a:gd name="adj2" fmla="val 299029"/>
            <a:gd name="adj3" fmla="val 2436794"/>
            <a:gd name="adj4" fmla="val 16044299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54169C-60F6-479C-A312-F230468A1368}">
      <dsp:nvSpPr>
        <dsp:cNvPr id="0" name=""/>
        <dsp:cNvSpPr/>
      </dsp:nvSpPr>
      <dsp:spPr>
        <a:xfrm>
          <a:off x="415071" y="520802"/>
          <a:ext cx="1131951" cy="113195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B5469-B15F-459C-848F-CEDC4AD4E0BE}">
      <dsp:nvSpPr>
        <dsp:cNvPr id="0" name=""/>
        <dsp:cNvSpPr/>
      </dsp:nvSpPr>
      <dsp:spPr>
        <a:xfrm>
          <a:off x="867022" y="-84009"/>
          <a:ext cx="1220471" cy="122047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44FF2E-12BF-44CC-A58A-B5C98DB70412}">
      <dsp:nvSpPr>
        <dsp:cNvPr id="0" name=""/>
        <dsp:cNvSpPr/>
      </dsp:nvSpPr>
      <dsp:spPr>
        <a:xfrm>
          <a:off x="0" y="0"/>
          <a:ext cx="1887436" cy="7472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블랙핑크</a:t>
          </a:r>
          <a:endParaRPr lang="ko-KR" altLang="en-US" sz="1800" kern="1200" dirty="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1887" y="21887"/>
        <a:ext cx="1115062" cy="703507"/>
      </dsp:txXfrm>
    </dsp:sp>
    <dsp:sp modelId="{74BCE919-8B39-4083-873E-46258A20A4A7}">
      <dsp:nvSpPr>
        <dsp:cNvPr id="0" name=""/>
        <dsp:cNvSpPr/>
      </dsp:nvSpPr>
      <dsp:spPr>
        <a:xfrm>
          <a:off x="333076" y="913343"/>
          <a:ext cx="1887436" cy="7472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rPr>
            <a:t>BTS</a:t>
          </a:r>
          <a:endParaRPr lang="ko-KR" altLang="en-US" sz="1800" kern="1200" dirty="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54963" y="935230"/>
        <a:ext cx="1024852" cy="703507"/>
      </dsp:txXfrm>
    </dsp:sp>
    <dsp:sp modelId="{209B70C4-0CB1-4151-8834-74136BD7D862}">
      <dsp:nvSpPr>
        <dsp:cNvPr id="0" name=""/>
        <dsp:cNvSpPr/>
      </dsp:nvSpPr>
      <dsp:spPr>
        <a:xfrm>
          <a:off x="1401703" y="587446"/>
          <a:ext cx="485732" cy="48573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 dirty="0">
            <a:solidFill>
              <a:schemeClr val="bg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10993" y="587446"/>
        <a:ext cx="267152" cy="3655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399BF-B874-4495-B8B4-05812A9D79DC}" type="datetimeFigureOut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C4B1A-F598-4D47-915E-666C220301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54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C4B1A-F598-4D47-915E-666C2203012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03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13BE-38B1-4965-B758-C689BC575034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7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3C45-CBDF-456A-8D82-71AF3D4D45A0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54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A706D-E0F7-4481-A6C6-09993BF8A5F1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3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FCFB4-4C12-4E46-A8BC-CCCC35F071A3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497841"/>
            <a:ext cx="9906000" cy="60632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8" y="1"/>
            <a:ext cx="8543924" cy="1104168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"/>
            <a:ext cx="9906002" cy="1104168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E6D7FF6-678E-72B6-C23F-DD8845DAB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4" y="6324486"/>
            <a:ext cx="1159627" cy="42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673AA-6930-4DBE-B5BC-2566E9CDBF7B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6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35FF-EDC6-4974-80ED-3B595A26DA8B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49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436FA-2AB8-41FC-A211-4E2FDFEAF668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72287-4D08-4A74-8CCA-E38611FB16BF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5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F87-D4C9-40F5-BB55-F0CAC936C2F6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1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C5A92-2180-4216-BD44-AC5C0A466581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E56D-D7FA-406F-99B5-2A0071B61179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B1E3C-600D-4C2D-995A-3E4CFF3B332E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12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다리꼴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-1" y="4200211"/>
            <a:ext cx="9906001" cy="2657789"/>
          </a:xfrm>
          <a:prstGeom prst="trapezoid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1759974"/>
            <a:ext cx="7111998" cy="1172571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0000" endA="300" endPos="50000" dist="60007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Gradation K</a:t>
            </a:r>
            <a:endParaRPr lang="ko-KR" altLang="en-US" b="1" dirty="0">
              <a:effectLst>
                <a:reflection blurRad="6350" stA="50000" endA="300" endPos="50000" dist="60007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4C028A4-8DA2-7E73-883B-714D879200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76" y="234835"/>
            <a:ext cx="1095374" cy="523009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17A5A5D7-577D-445D-BF75-99A39D12B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6621" y="4944905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EF28ACE8-F44C-47CE-BED7-79FE4FB41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8983" y="1024262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39179FE6-A709-48AD-8450-704E1A9AD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9085" y="211383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07435BA-9C18-FB06-CFAB-D02C20F3E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DD0A0-0C2C-E75B-AAEE-29474C6C5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ECC848EF-598B-E395-64DF-7A46C2F73FCE}"/>
              </a:ext>
            </a:extLst>
          </p:cNvPr>
          <p:cNvSpPr/>
          <p:nvPr/>
        </p:nvSpPr>
        <p:spPr>
          <a:xfrm flipH="1">
            <a:off x="4145768" y="2224673"/>
            <a:ext cx="445975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육각형 5">
            <a:extLst>
              <a:ext uri="{FF2B5EF4-FFF2-40B4-BE49-F238E27FC236}">
                <a16:creationId xmlns:a16="http://schemas.microsoft.com/office/drawing/2014/main" id="{F7032DEA-6722-CDF9-BC97-2441E391CEA5}"/>
              </a:ext>
            </a:extLst>
          </p:cNvPr>
          <p:cNvSpPr/>
          <p:nvPr/>
        </p:nvSpPr>
        <p:spPr>
          <a:xfrm>
            <a:off x="3701127" y="1550439"/>
            <a:ext cx="1137794" cy="886690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973DFE4F-EA22-E0B6-06CE-FD5C2FB41F1D}"/>
              </a:ext>
            </a:extLst>
          </p:cNvPr>
          <p:cNvSpPr/>
          <p:nvPr/>
        </p:nvSpPr>
        <p:spPr>
          <a:xfrm flipH="1">
            <a:off x="4145768" y="3443871"/>
            <a:ext cx="445975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육각형 7">
            <a:extLst>
              <a:ext uri="{FF2B5EF4-FFF2-40B4-BE49-F238E27FC236}">
                <a16:creationId xmlns:a16="http://schemas.microsoft.com/office/drawing/2014/main" id="{C1A51362-BE78-B2E5-F192-A8B6FB01B600}"/>
              </a:ext>
            </a:extLst>
          </p:cNvPr>
          <p:cNvSpPr/>
          <p:nvPr/>
        </p:nvSpPr>
        <p:spPr>
          <a:xfrm>
            <a:off x="3701127" y="2769637"/>
            <a:ext cx="1137794" cy="886690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D2C01D78-C414-7A2F-3639-49DBFA8AE78E}"/>
              </a:ext>
            </a:extLst>
          </p:cNvPr>
          <p:cNvSpPr/>
          <p:nvPr/>
        </p:nvSpPr>
        <p:spPr>
          <a:xfrm flipH="1">
            <a:off x="4145768" y="4662486"/>
            <a:ext cx="445975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육각형 9">
            <a:extLst>
              <a:ext uri="{FF2B5EF4-FFF2-40B4-BE49-F238E27FC236}">
                <a16:creationId xmlns:a16="http://schemas.microsoft.com/office/drawing/2014/main" id="{546AB6F9-845F-F389-9F10-30BDB085FFAB}"/>
              </a:ext>
            </a:extLst>
          </p:cNvPr>
          <p:cNvSpPr/>
          <p:nvPr/>
        </p:nvSpPr>
        <p:spPr>
          <a:xfrm>
            <a:off x="3701127" y="3988252"/>
            <a:ext cx="1137794" cy="886690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05252F7A-0B37-15E7-0583-806A2975ED4B}"/>
              </a:ext>
            </a:extLst>
          </p:cNvPr>
          <p:cNvSpPr/>
          <p:nvPr/>
        </p:nvSpPr>
        <p:spPr>
          <a:xfrm flipH="1">
            <a:off x="4145768" y="5876194"/>
            <a:ext cx="445975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육각형 11">
            <a:extLst>
              <a:ext uri="{FF2B5EF4-FFF2-40B4-BE49-F238E27FC236}">
                <a16:creationId xmlns:a16="http://schemas.microsoft.com/office/drawing/2014/main" id="{737C92BD-380C-8F3A-B772-435884D54C30}"/>
              </a:ext>
            </a:extLst>
          </p:cNvPr>
          <p:cNvSpPr/>
          <p:nvPr/>
        </p:nvSpPr>
        <p:spPr>
          <a:xfrm>
            <a:off x="3701127" y="5201960"/>
            <a:ext cx="1137794" cy="886690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526A43-C048-9BEA-6C54-656BBA409A89}"/>
              </a:ext>
            </a:extLst>
          </p:cNvPr>
          <p:cNvSpPr txBox="1"/>
          <p:nvPr/>
        </p:nvSpPr>
        <p:spPr>
          <a:xfrm>
            <a:off x="4905864" y="1804938"/>
            <a:ext cx="3054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err="1">
                <a:latin typeface="궁서" panose="02030600000101010101" pitchFamily="18" charset="-127"/>
                <a:ea typeface="궁서" panose="02030600000101010101" pitchFamily="18" charset="-127"/>
              </a:rPr>
              <a:t>그라데이션</a:t>
            </a:r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 </a:t>
            </a:r>
            <a:r>
              <a:rPr lang="en-US" altLang="ko-KR" sz="2400" dirty="0">
                <a:latin typeface="궁서" panose="02030600000101010101" pitchFamily="18" charset="-127"/>
                <a:ea typeface="궁서" panose="02030600000101010101" pitchFamily="18" charset="-127"/>
              </a:rPr>
              <a:t>K</a:t>
            </a:r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의 정의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21B733B-9764-37F6-6A54-2EBF2E7C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6" t="1483" r="4091" b="69663"/>
          <a:stretch>
            <a:fillRect/>
          </a:stretch>
        </p:blipFill>
        <p:spPr>
          <a:xfrm>
            <a:off x="1060270" y="1434549"/>
            <a:ext cx="1771650" cy="15748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45F097-14E4-91C5-D42C-A0C5BBB891D8}"/>
              </a:ext>
            </a:extLst>
          </p:cNvPr>
          <p:cNvSpPr txBox="1"/>
          <p:nvPr/>
        </p:nvSpPr>
        <p:spPr>
          <a:xfrm>
            <a:off x="4905864" y="3023196"/>
            <a:ext cx="3063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>
                <a:latin typeface="궁서" panose="02030600000101010101" pitchFamily="18" charset="-127"/>
                <a:ea typeface="궁서" panose="02030600000101010101" pitchFamily="18" charset="-127"/>
              </a:rPr>
              <a:t>그라데이션 </a:t>
            </a:r>
            <a:r>
              <a:rPr lang="en-US" altLang="ko-KR" sz="2400">
                <a:latin typeface="궁서" panose="02030600000101010101" pitchFamily="18" charset="-127"/>
                <a:ea typeface="궁서" panose="02030600000101010101" pitchFamily="18" charset="-127"/>
              </a:rPr>
              <a:t>K</a:t>
            </a:r>
            <a:r>
              <a:rPr lang="ko-KR" altLang="en-US" sz="2400">
                <a:latin typeface="궁서" panose="02030600000101010101" pitchFamily="18" charset="-127"/>
                <a:ea typeface="궁서" panose="02030600000101010101" pitchFamily="18" charset="-127"/>
              </a:rPr>
              <a:t>의 특징</a:t>
            </a:r>
            <a:endParaRPr lang="ko-KR" altLang="en-US" sz="2400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D4F810-85AB-CA2E-F0ED-27AC7A4E2A02}"/>
              </a:ext>
            </a:extLst>
          </p:cNvPr>
          <p:cNvSpPr txBox="1"/>
          <p:nvPr/>
        </p:nvSpPr>
        <p:spPr>
          <a:xfrm>
            <a:off x="4905864" y="4245755"/>
            <a:ext cx="2858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>
                <a:latin typeface="궁서" panose="02030600000101010101" pitchFamily="18" charset="-127"/>
                <a:ea typeface="궁서" panose="02030600000101010101" pitchFamily="18" charset="-127"/>
                <a:hlinkClick r:id="rId3" action="ppaction://hlinksldjump"/>
              </a:rPr>
              <a:t>K </a:t>
            </a:r>
            <a:r>
              <a:rPr lang="ko-KR" altLang="en-US" sz="2400">
                <a:latin typeface="궁서" panose="02030600000101010101" pitchFamily="18" charset="-127"/>
                <a:ea typeface="궁서" panose="02030600000101010101" pitchFamily="18" charset="-127"/>
                <a:hlinkClick r:id="rId3" action="ppaction://hlinksldjump"/>
              </a:rPr>
              <a:t>한류 콘텐츠 산업</a:t>
            </a:r>
            <a:endParaRPr lang="ko-KR" altLang="en-US" sz="2400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4D72C9-7E85-70B4-77B5-977667DAE671}"/>
              </a:ext>
            </a:extLst>
          </p:cNvPr>
          <p:cNvSpPr txBox="1"/>
          <p:nvPr/>
        </p:nvSpPr>
        <p:spPr>
          <a:xfrm>
            <a:off x="4905864" y="5465272"/>
            <a:ext cx="2755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>
                <a:latin typeface="궁서" panose="02030600000101010101" pitchFamily="18" charset="-127"/>
                <a:ea typeface="궁서" panose="02030600000101010101" pitchFamily="18" charset="-127"/>
              </a:rPr>
              <a:t>그라데이션 </a:t>
            </a:r>
            <a:r>
              <a:rPr lang="en-US" altLang="ko-KR" sz="2400">
                <a:latin typeface="궁서" panose="02030600000101010101" pitchFamily="18" charset="-127"/>
                <a:ea typeface="궁서" panose="02030600000101010101" pitchFamily="18" charset="-127"/>
              </a:rPr>
              <a:t>K </a:t>
            </a:r>
            <a:r>
              <a:rPr lang="ko-KR" altLang="en-US" sz="2400">
                <a:latin typeface="궁서" panose="02030600000101010101" pitchFamily="18" charset="-127"/>
                <a:ea typeface="궁서" panose="02030600000101010101" pitchFamily="18" charset="-127"/>
              </a:rPr>
              <a:t>사례</a:t>
            </a:r>
            <a:endParaRPr lang="ko-KR" altLang="en-US" sz="2400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18" name="Picture 3" descr="w1 복사본">
            <a:extLst>
              <a:ext uri="{FF2B5EF4-FFF2-40B4-BE49-F238E27FC236}">
                <a16:creationId xmlns:a16="http://schemas.microsoft.com/office/drawing/2014/main" id="{F5294477-D771-4F34-8F8D-9E6C68FFC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64339" y="4179428"/>
            <a:ext cx="601663" cy="584200"/>
          </a:xfrm>
          <a:prstGeom prst="rect">
            <a:avLst/>
          </a:prstGeom>
          <a:noFill/>
        </p:spPr>
      </p:pic>
      <p:pic>
        <p:nvPicPr>
          <p:cNvPr id="19" name="Picture 4" descr="w2 복사본">
            <a:extLst>
              <a:ext uri="{FF2B5EF4-FFF2-40B4-BE49-F238E27FC236}">
                <a16:creationId xmlns:a16="http://schemas.microsoft.com/office/drawing/2014/main" id="{DE52F359-752A-42CA-9741-20BE00687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2789" y="3086414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329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</a:t>
            </a:r>
            <a:r>
              <a:rPr lang="en-US" altLang="ko-KR"/>
              <a:t>. </a:t>
            </a:r>
            <a:r>
              <a:rPr lang="ko-KR" altLang="en-US"/>
              <a:t>그라데이션 </a:t>
            </a:r>
            <a:r>
              <a:rPr lang="en-US" altLang="ko-KR"/>
              <a:t>K</a:t>
            </a:r>
            <a:r>
              <a:rPr lang="ko-KR" altLang="en-US"/>
              <a:t>의 정의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1511588"/>
            <a:ext cx="8543926" cy="2238375"/>
          </a:xfrm>
        </p:spPr>
        <p:txBody>
          <a:bodyPr>
            <a:noAutofit/>
          </a:bodyPr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Gradation K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Gradation K symbolizes the gradual and harmonious blending    of Korean and global cultures, resulting in new hybrid values and  trends that reflect both local and international influence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681037" y="3758534"/>
            <a:ext cx="6522403" cy="25978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 err="1">
                <a:latin typeface="돋움" panose="020B0600000101010101" pitchFamily="50" charset="-127"/>
                <a:ea typeface="돋움" panose="020B0600000101010101" pitchFamily="50" charset="-127"/>
              </a:rPr>
              <a:t>그라데이션</a:t>
            </a: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K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한국 문화가 다양한 문화와 융합해 새로운 형태로 확산되는 현상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다문화 사회로의 전환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K-</a:t>
            </a:r>
            <a:r>
              <a:rPr lang="ko-KR" altLang="en-US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컬처의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 글로벌 영향력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세대 간 가치관 변화 등이 배경으로 작용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33772" y="4692738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5043EC1C-17EB-4D2F-8498-D1216EF3E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9960" y="400021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잘린 위쪽 모서리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74055" y="2487045"/>
            <a:ext cx="1348510" cy="1130400"/>
          </a:xfrm>
          <a:prstGeom prst="snip2Same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확대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사각형: 잘린 위쪽 모서리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474055" y="3617572"/>
            <a:ext cx="1348510" cy="1130400"/>
          </a:xfrm>
          <a:prstGeom prst="snip2Same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강화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사각형: 잘린 위쪽 모서리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474055" y="4747873"/>
            <a:ext cx="1348510" cy="1130400"/>
          </a:xfrm>
          <a:prstGeom prst="snip2Same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변화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812175" y="1635919"/>
            <a:ext cx="5774168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다이아몬드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812173" y="1635919"/>
            <a:ext cx="5774172" cy="864000"/>
          </a:xfrm>
          <a:prstGeom prst="diamond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특징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 err="1"/>
              <a:t>그라데이션</a:t>
            </a:r>
            <a:r>
              <a:rPr lang="ko-KR" altLang="en-US" dirty="0"/>
              <a:t> </a:t>
            </a:r>
            <a:r>
              <a:rPr lang="en-US" altLang="ko-KR" dirty="0"/>
              <a:t>K</a:t>
            </a:r>
            <a:r>
              <a:rPr lang="ko-KR" altLang="en-US" dirty="0"/>
              <a:t>의 특징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EB5B18D-44A3-515B-EAC7-3972D889652D}"/>
              </a:ext>
            </a:extLst>
          </p:cNvPr>
          <p:cNvSpPr/>
          <p:nvPr/>
        </p:nvSpPr>
        <p:spPr>
          <a:xfrm>
            <a:off x="7586345" y="1635919"/>
            <a:ext cx="1862138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다이아몬드 12">
            <a:extLst>
              <a:ext uri="{FF2B5EF4-FFF2-40B4-BE49-F238E27FC236}">
                <a16:creationId xmlns:a16="http://schemas.microsoft.com/office/drawing/2014/main" id="{42F4C944-FA29-70CD-E1F6-EAC12A78F98C}"/>
              </a:ext>
            </a:extLst>
          </p:cNvPr>
          <p:cNvSpPr/>
          <p:nvPr/>
        </p:nvSpPr>
        <p:spPr>
          <a:xfrm>
            <a:off x="7586343" y="1635919"/>
            <a:ext cx="1862139" cy="864000"/>
          </a:xfrm>
          <a:prstGeom prst="diamond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예시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2" name="Picture 28" descr="w3 복사본">
            <a:extLst>
              <a:ext uri="{FF2B5EF4-FFF2-40B4-BE49-F238E27FC236}">
                <a16:creationId xmlns:a16="http://schemas.microsoft.com/office/drawing/2014/main" id="{0FCB9B57-F34B-4C49-A1D9-B1D1A8CE6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9346" y="5969001"/>
            <a:ext cx="569913" cy="569913"/>
          </a:xfrm>
          <a:prstGeom prst="rect">
            <a:avLst/>
          </a:prstGeom>
          <a:noFill/>
        </p:spPr>
      </p:pic>
      <p:pic>
        <p:nvPicPr>
          <p:cNvPr id="14" name="Picture 3" descr="w1 복사본">
            <a:extLst>
              <a:ext uri="{FF2B5EF4-FFF2-40B4-BE49-F238E27FC236}">
                <a16:creationId xmlns:a16="http://schemas.microsoft.com/office/drawing/2014/main" id="{DDCC90A4-6365-4F2B-A3E8-CC8D6D4A6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928" y="1283565"/>
            <a:ext cx="601663" cy="584200"/>
          </a:xfrm>
          <a:prstGeom prst="rect">
            <a:avLst/>
          </a:prstGeom>
          <a:noFill/>
        </p:spPr>
      </p:pic>
      <p:pic>
        <p:nvPicPr>
          <p:cNvPr id="15" name="Picture 4" descr="w2 복사본">
            <a:extLst>
              <a:ext uri="{FF2B5EF4-FFF2-40B4-BE49-F238E27FC236}">
                <a16:creationId xmlns:a16="http://schemas.microsoft.com/office/drawing/2014/main" id="{A61552DD-5817-4F2F-8C14-F9A09CBC0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107" y="1826150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3186723"/>
              </p:ext>
            </p:extLst>
          </p:nvPr>
        </p:nvGraphicFramePr>
        <p:xfrm>
          <a:off x="1819794" y="2497206"/>
          <a:ext cx="7629006" cy="338974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565512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4222679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1840815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융합과 변화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한국 문화가 다른 문화와 상호작용을 </a:t>
                      </a:r>
                      <a:b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</a:b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통해 새로운 형태로 발전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K-</a:t>
                      </a:r>
                      <a:r>
                        <a:rPr lang="ko-KR" altLang="en-US" sz="180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팝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다양성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다양한 분야에서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그라데이션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K </a:t>
                      </a:r>
                      <a:b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</a:b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현상이 나타남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K-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드라마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글로벌화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세계 곳곳으로 확산되면서 </a:t>
                      </a:r>
                      <a:b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</a:b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현지 문화와 결합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K-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푸드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</a:t>
            </a:r>
            <a:r>
              <a:rPr lang="en-US" altLang="ko-KR"/>
              <a:t>. K </a:t>
            </a:r>
            <a:r>
              <a:rPr lang="ko-KR" altLang="en-US"/>
              <a:t>한류 콘텐츠 산업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25600"/>
              </p:ext>
            </p:extLst>
          </p:nvPr>
        </p:nvGraphicFramePr>
        <p:xfrm>
          <a:off x="569118" y="1495116"/>
          <a:ext cx="8767763" cy="447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화살표: 오각형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236711" y="2205427"/>
            <a:ext cx="1716289" cy="371475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지속적인 성장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343FAB2F-ACBF-450E-8AE7-DBB435263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5048" y="2099064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한쪽 모서리 4">
            <a:extLst>
              <a:ext uri="{FF2B5EF4-FFF2-40B4-BE49-F238E27FC236}">
                <a16:creationId xmlns:a16="http://schemas.microsoft.com/office/drawing/2014/main" id="{7488DE84-A9C0-3008-DDC6-55D47C68873E}"/>
              </a:ext>
            </a:extLst>
          </p:cNvPr>
          <p:cNvSpPr/>
          <p:nvPr/>
        </p:nvSpPr>
        <p:spPr>
          <a:xfrm flipH="1">
            <a:off x="5121565" y="1264066"/>
            <a:ext cx="4396507" cy="4775200"/>
          </a:xfrm>
          <a:prstGeom prst="round1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원통형 29">
            <a:extLst>
              <a:ext uri="{FF2B5EF4-FFF2-40B4-BE49-F238E27FC236}">
                <a16:creationId xmlns:a16="http://schemas.microsoft.com/office/drawing/2014/main" id="{49316E53-EE7B-FFE8-861A-167AE3AF0C78}"/>
              </a:ext>
            </a:extLst>
          </p:cNvPr>
          <p:cNvSpPr/>
          <p:nvPr/>
        </p:nvSpPr>
        <p:spPr>
          <a:xfrm>
            <a:off x="5235378" y="3024915"/>
            <a:ext cx="3993946" cy="2762059"/>
          </a:xfrm>
          <a:prstGeom prst="can">
            <a:avLst>
              <a:gd name="adj" fmla="val 9761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 err="1"/>
              <a:t>그라데이션</a:t>
            </a:r>
            <a:r>
              <a:rPr lang="ko-KR" altLang="en-US" dirty="0"/>
              <a:t> </a:t>
            </a:r>
            <a:r>
              <a:rPr lang="en-US" altLang="ko-KR" dirty="0"/>
              <a:t>K </a:t>
            </a:r>
            <a:r>
              <a:rPr lang="ko-KR" altLang="en-US" dirty="0"/>
              <a:t>사례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6" name="사각형: 둥근 한쪽 모서리 5">
            <a:extLst>
              <a:ext uri="{FF2B5EF4-FFF2-40B4-BE49-F238E27FC236}">
                <a16:creationId xmlns:a16="http://schemas.microsoft.com/office/drawing/2014/main" id="{36F7AD7C-AFD6-579E-C3C7-C210589F1D0D}"/>
              </a:ext>
            </a:extLst>
          </p:cNvPr>
          <p:cNvSpPr/>
          <p:nvPr/>
        </p:nvSpPr>
        <p:spPr>
          <a:xfrm flipV="1">
            <a:off x="392255" y="1264066"/>
            <a:ext cx="4396507" cy="4775200"/>
          </a:xfrm>
          <a:prstGeom prst="round1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latinLnBrk="1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C7878168-C988-23C9-FC53-F68BCD3D8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3719777"/>
              </p:ext>
            </p:extLst>
          </p:nvPr>
        </p:nvGraphicFramePr>
        <p:xfrm>
          <a:off x="135769" y="1473330"/>
          <a:ext cx="2781300" cy="2213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십자형 19">
            <a:extLst>
              <a:ext uri="{FF2B5EF4-FFF2-40B4-BE49-F238E27FC236}">
                <a16:creationId xmlns:a16="http://schemas.microsoft.com/office/drawing/2014/main" id="{F4CF2F5E-F128-DD6C-B1A2-33D0539BD541}"/>
              </a:ext>
            </a:extLst>
          </p:cNvPr>
          <p:cNvSpPr/>
          <p:nvPr/>
        </p:nvSpPr>
        <p:spPr>
          <a:xfrm flipH="1">
            <a:off x="2914638" y="2787679"/>
            <a:ext cx="1702074" cy="720000"/>
          </a:xfrm>
          <a:prstGeom prst="chevron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콜라보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직사각형 13">
            <a:extLst>
              <a:ext uri="{FF2B5EF4-FFF2-40B4-BE49-F238E27FC236}">
                <a16:creationId xmlns:a16="http://schemas.microsoft.com/office/drawing/2014/main" id="{8EF2F4F7-CFF3-A96B-A451-773F0957F50C}"/>
              </a:ext>
            </a:extLst>
          </p:cNvPr>
          <p:cNvSpPr/>
          <p:nvPr/>
        </p:nvSpPr>
        <p:spPr>
          <a:xfrm>
            <a:off x="2914638" y="1651005"/>
            <a:ext cx="1702074" cy="72000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멜로디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33" name="다이어그램 32">
            <a:extLst>
              <a:ext uri="{FF2B5EF4-FFF2-40B4-BE49-F238E27FC236}">
                <a16:creationId xmlns:a16="http://schemas.microsoft.com/office/drawing/2014/main" id="{5DA0D50C-FD6A-6CB9-8C04-FB0249A216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9522000"/>
              </p:ext>
            </p:extLst>
          </p:nvPr>
        </p:nvGraphicFramePr>
        <p:xfrm>
          <a:off x="2261145" y="4103007"/>
          <a:ext cx="2220513" cy="1660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사각형: 둥근 한쪽 모서리 35">
            <a:extLst>
              <a:ext uri="{FF2B5EF4-FFF2-40B4-BE49-F238E27FC236}">
                <a16:creationId xmlns:a16="http://schemas.microsoft.com/office/drawing/2014/main" id="{41E510BE-5175-7A06-7E8B-80417459ED19}"/>
              </a:ext>
            </a:extLst>
          </p:cNvPr>
          <p:cNvSpPr/>
          <p:nvPr/>
        </p:nvSpPr>
        <p:spPr>
          <a:xfrm>
            <a:off x="790978" y="4015018"/>
            <a:ext cx="1491454" cy="704103"/>
          </a:xfrm>
          <a:prstGeom prst="round1Rect">
            <a:avLst>
              <a:gd name="adj" fmla="val 31140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조화</a:t>
            </a:r>
          </a:p>
        </p:txBody>
      </p:sp>
      <p:sp>
        <p:nvSpPr>
          <p:cNvPr id="37" name="사각형: 둥근 한쪽 모서리 36">
            <a:extLst>
              <a:ext uri="{FF2B5EF4-FFF2-40B4-BE49-F238E27FC236}">
                <a16:creationId xmlns:a16="http://schemas.microsoft.com/office/drawing/2014/main" id="{53A8D270-1634-13ED-E6E9-4DDDE15887E7}"/>
              </a:ext>
            </a:extLst>
          </p:cNvPr>
          <p:cNvSpPr/>
          <p:nvPr/>
        </p:nvSpPr>
        <p:spPr>
          <a:xfrm flipH="1">
            <a:off x="790977" y="5001839"/>
            <a:ext cx="1491454" cy="704103"/>
          </a:xfrm>
          <a:prstGeom prst="round1Rect">
            <a:avLst>
              <a:gd name="adj" fmla="val 31140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변형</a:t>
            </a:r>
          </a:p>
        </p:txBody>
      </p:sp>
      <p:cxnSp>
        <p:nvCxnSpPr>
          <p:cNvPr id="42" name="연결선: 꺾임 41">
            <a:extLst>
              <a:ext uri="{FF2B5EF4-FFF2-40B4-BE49-F238E27FC236}">
                <a16:creationId xmlns:a16="http://schemas.microsoft.com/office/drawing/2014/main" id="{A8CCB577-85AF-14E0-004A-3EF42330FC5F}"/>
              </a:ext>
            </a:extLst>
          </p:cNvPr>
          <p:cNvCxnSpPr>
            <a:cxnSpLocks/>
            <a:stCxn id="37" idx="3"/>
            <a:endCxn id="36" idx="1"/>
          </p:cNvCxnSpPr>
          <p:nvPr/>
        </p:nvCxnSpPr>
        <p:spPr>
          <a:xfrm rot="10800000" flipH="1">
            <a:off x="790976" y="4367071"/>
            <a:ext cx="1" cy="986821"/>
          </a:xfrm>
          <a:prstGeom prst="bentConnector3">
            <a:avLst>
              <a:gd name="adj1" fmla="val -228600000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리본: 위로 구부러지고 기울어짐 12">
            <a:extLst>
              <a:ext uri="{FF2B5EF4-FFF2-40B4-BE49-F238E27FC236}">
                <a16:creationId xmlns:a16="http://schemas.microsoft.com/office/drawing/2014/main" id="{B07A0006-0191-8F27-A3E0-F8A854F7A400}"/>
              </a:ext>
            </a:extLst>
          </p:cNvPr>
          <p:cNvSpPr/>
          <p:nvPr/>
        </p:nvSpPr>
        <p:spPr>
          <a:xfrm>
            <a:off x="5559751" y="1342571"/>
            <a:ext cx="3345200" cy="393704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71813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융합컨텐츠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순서도: 화면 표시 26">
            <a:extLst>
              <a:ext uri="{FF2B5EF4-FFF2-40B4-BE49-F238E27FC236}">
                <a16:creationId xmlns:a16="http://schemas.microsoft.com/office/drawing/2014/main" id="{3ECD4402-9763-C3F1-41B7-E79B3F582ADC}"/>
              </a:ext>
            </a:extLst>
          </p:cNvPr>
          <p:cNvSpPr/>
          <p:nvPr/>
        </p:nvSpPr>
        <p:spPr>
          <a:xfrm>
            <a:off x="6402845" y="2547459"/>
            <a:ext cx="1757590" cy="406475"/>
          </a:xfrm>
          <a:prstGeom prst="flowChartOnlineStorage">
            <a:avLst/>
          </a:prstGeom>
          <a:solidFill>
            <a:schemeClr val="accent1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융합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평행 사변형 16">
            <a:extLst>
              <a:ext uri="{FF2B5EF4-FFF2-40B4-BE49-F238E27FC236}">
                <a16:creationId xmlns:a16="http://schemas.microsoft.com/office/drawing/2014/main" id="{7CCD3DDF-19D5-2057-AFD1-0F1C8E6042FC}"/>
              </a:ext>
            </a:extLst>
          </p:cNvPr>
          <p:cNvSpPr/>
          <p:nvPr/>
        </p:nvSpPr>
        <p:spPr>
          <a:xfrm flipH="1">
            <a:off x="5231016" y="1944642"/>
            <a:ext cx="2050624" cy="432048"/>
          </a:xfrm>
          <a:prstGeom prst="parallelogram">
            <a:avLst>
              <a:gd name="adj" fmla="val 162268"/>
            </a:avLst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음식</a:t>
            </a:r>
          </a:p>
        </p:txBody>
      </p:sp>
      <p:sp>
        <p:nvSpPr>
          <p:cNvPr id="18" name="평행 사변형 17">
            <a:extLst>
              <a:ext uri="{FF2B5EF4-FFF2-40B4-BE49-F238E27FC236}">
                <a16:creationId xmlns:a16="http://schemas.microsoft.com/office/drawing/2014/main" id="{A734EF27-5ABF-E53D-340A-335E9F5CA263}"/>
              </a:ext>
            </a:extLst>
          </p:cNvPr>
          <p:cNvSpPr/>
          <p:nvPr/>
        </p:nvSpPr>
        <p:spPr>
          <a:xfrm>
            <a:off x="7251513" y="1944642"/>
            <a:ext cx="1973450" cy="432048"/>
          </a:xfrm>
          <a:prstGeom prst="parallelogram">
            <a:avLst>
              <a:gd name="adj" fmla="val 162268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패션</a:t>
            </a:r>
          </a:p>
        </p:txBody>
      </p:sp>
      <p:sp>
        <p:nvSpPr>
          <p:cNvPr id="19" name="대각선 방향의 모서리가 둥근 사각형 10">
            <a:extLst>
              <a:ext uri="{FF2B5EF4-FFF2-40B4-BE49-F238E27FC236}">
                <a16:creationId xmlns:a16="http://schemas.microsoft.com/office/drawing/2014/main" id="{C24BE6B3-7863-ECF2-956D-42BC0AA3B170}"/>
              </a:ext>
            </a:extLst>
          </p:cNvPr>
          <p:cNvSpPr/>
          <p:nvPr/>
        </p:nvSpPr>
        <p:spPr>
          <a:xfrm flipH="1">
            <a:off x="5477219" y="3432697"/>
            <a:ext cx="1613524" cy="58683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불고기타코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0" name="대각선 방향의 모서리가 둥근 사각형 11">
            <a:extLst>
              <a:ext uri="{FF2B5EF4-FFF2-40B4-BE49-F238E27FC236}">
                <a16:creationId xmlns:a16="http://schemas.microsoft.com/office/drawing/2014/main" id="{D6D70055-D310-0E81-E33B-B600634A3A04}"/>
              </a:ext>
            </a:extLst>
          </p:cNvPr>
          <p:cNvSpPr/>
          <p:nvPr/>
        </p:nvSpPr>
        <p:spPr>
          <a:xfrm flipV="1">
            <a:off x="7442163" y="3490552"/>
            <a:ext cx="1477010" cy="447012"/>
          </a:xfrm>
          <a:prstGeom prst="flowChartMagneticTap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대각선 방향의 모서리가 둥근 사각형 11">
            <a:extLst>
              <a:ext uri="{FF2B5EF4-FFF2-40B4-BE49-F238E27FC236}">
                <a16:creationId xmlns:a16="http://schemas.microsoft.com/office/drawing/2014/main" id="{1322EA04-33BF-6126-2811-9E7459515B3B}"/>
              </a:ext>
            </a:extLst>
          </p:cNvPr>
          <p:cNvSpPr/>
          <p:nvPr/>
        </p:nvSpPr>
        <p:spPr>
          <a:xfrm>
            <a:off x="7442164" y="4215377"/>
            <a:ext cx="1477009" cy="586830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K-</a:t>
            </a:r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뷰티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순서도: 지연 22">
            <a:extLst>
              <a:ext uri="{FF2B5EF4-FFF2-40B4-BE49-F238E27FC236}">
                <a16:creationId xmlns:a16="http://schemas.microsoft.com/office/drawing/2014/main" id="{2A0093F4-C21F-DE91-79D0-343A069BFFD1}"/>
              </a:ext>
            </a:extLst>
          </p:cNvPr>
          <p:cNvSpPr/>
          <p:nvPr/>
        </p:nvSpPr>
        <p:spPr>
          <a:xfrm>
            <a:off x="5486033" y="4218429"/>
            <a:ext cx="1595897" cy="540000"/>
          </a:xfrm>
          <a:prstGeom prst="flowChartDelay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김치리조토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화살표: 오각형 23">
            <a:extLst>
              <a:ext uri="{FF2B5EF4-FFF2-40B4-BE49-F238E27FC236}">
                <a16:creationId xmlns:a16="http://schemas.microsoft.com/office/drawing/2014/main" id="{4636B7DB-5F1E-23DA-E56F-D135C8F09494}"/>
              </a:ext>
            </a:extLst>
          </p:cNvPr>
          <p:cNvSpPr/>
          <p:nvPr/>
        </p:nvSpPr>
        <p:spPr>
          <a:xfrm rot="20866506" flipH="1">
            <a:off x="5477219" y="5001234"/>
            <a:ext cx="1613524" cy="54000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비건김치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팔각형 24">
            <a:extLst>
              <a:ext uri="{FF2B5EF4-FFF2-40B4-BE49-F238E27FC236}">
                <a16:creationId xmlns:a16="http://schemas.microsoft.com/office/drawing/2014/main" id="{E5DDCF1D-2FF5-AFB1-1DB6-64252376779F}"/>
              </a:ext>
            </a:extLst>
          </p:cNvPr>
          <p:cNvSpPr/>
          <p:nvPr/>
        </p:nvSpPr>
        <p:spPr>
          <a:xfrm>
            <a:off x="7442164" y="5012883"/>
            <a:ext cx="1477009" cy="474246"/>
          </a:xfrm>
          <a:prstGeom prst="octagon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퍼스널컬러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2CCF9E-A672-FFCB-2125-F36B4019766C}"/>
              </a:ext>
            </a:extLst>
          </p:cNvPr>
          <p:cNvSpPr txBox="1"/>
          <p:nvPr/>
        </p:nvSpPr>
        <p:spPr>
          <a:xfrm>
            <a:off x="7626670" y="352939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한복패션</a:t>
            </a: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13859EDF-B93E-4BC6-A2A5-78FD9D87A3EC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872348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7" name="Picture 3" descr="w1 복사본">
            <a:extLst>
              <a:ext uri="{FF2B5EF4-FFF2-40B4-BE49-F238E27FC236}">
                <a16:creationId xmlns:a16="http://schemas.microsoft.com/office/drawing/2014/main" id="{CE8A7DA7-C347-42B1-99A3-7C963B107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7592" y="6281639"/>
            <a:ext cx="601663" cy="584200"/>
          </a:xfrm>
          <a:prstGeom prst="rect">
            <a:avLst/>
          </a:prstGeom>
          <a:noFill/>
        </p:spPr>
      </p:pic>
      <p:pic>
        <p:nvPicPr>
          <p:cNvPr id="29" name="Picture 4" descr="w2 복사본">
            <a:extLst>
              <a:ext uri="{FF2B5EF4-FFF2-40B4-BE49-F238E27FC236}">
                <a16:creationId xmlns:a16="http://schemas.microsoft.com/office/drawing/2014/main" id="{FA6D212F-8B3D-449D-99D9-C7A78E04A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264221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780D788C-45CB-42F8-98AB-79C3E067082A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821815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393</TotalTime>
  <Words>174</Words>
  <Application>Microsoft Office PowerPoint</Application>
  <PresentationFormat>A4 용지(210x297mm)</PresentationFormat>
  <Paragraphs>60</Paragraphs>
  <Slides>6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그라데이션 K의 정의</vt:lpstr>
      <vt:lpstr>2. 그라데이션 K의 특징</vt:lpstr>
      <vt:lpstr>3. K 한류 콘텐츠 산업</vt:lpstr>
      <vt:lpstr>4. 그라데이션 K 사례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Jiyoung Park</dc:creator>
  <cp:lastModifiedBy>25-08534 / 박윤비</cp:lastModifiedBy>
  <cp:revision>33</cp:revision>
  <dcterms:created xsi:type="dcterms:W3CDTF">2025-07-14T23:34:08Z</dcterms:created>
  <dcterms:modified xsi:type="dcterms:W3CDTF">2026-03-12T09:04:41Z</dcterms:modified>
</cp:coreProperties>
</file>