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3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430" y="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연도별 매출액 현황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억 원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>
        <c:manualLayout>
          <c:xMode val="edge"/>
          <c:yMode val="edge"/>
          <c:x val="0.24749163879598662"/>
          <c:y val="2.2955674084557769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7639539204756596"/>
          <c:y val="0.16753007925378355"/>
          <c:w val="0.75462155859280133"/>
          <c:h val="0.592846325092562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2024년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온라인</c:v>
                </c:pt>
                <c:pt idx="1">
                  <c:v>오프라인</c:v>
                </c:pt>
                <c:pt idx="2">
                  <c:v>모바일 앱</c:v>
                </c:pt>
                <c:pt idx="3">
                  <c:v>도매 유통</c:v>
                </c:pt>
                <c:pt idx="4">
                  <c:v>파트너십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150</c:v>
                </c:pt>
                <c:pt idx="1">
                  <c:v>110</c:v>
                </c:pt>
                <c:pt idx="2">
                  <c:v>100</c:v>
                </c:pt>
                <c:pt idx="3">
                  <c:v>50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2025년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27-4D10-A578-1615ACE9D4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온라인</c:v>
                </c:pt>
                <c:pt idx="1">
                  <c:v>오프라인</c:v>
                </c:pt>
                <c:pt idx="2">
                  <c:v>모바일 앱</c:v>
                </c:pt>
                <c:pt idx="3">
                  <c:v>도매 유통</c:v>
                </c:pt>
                <c:pt idx="4">
                  <c:v>파트너십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180</c:v>
                </c:pt>
                <c:pt idx="1">
                  <c:v>115</c:v>
                </c:pt>
                <c:pt idx="2">
                  <c:v>176</c:v>
                </c:pt>
                <c:pt idx="3">
                  <c:v>55</c:v>
                </c:pt>
                <c:pt idx="4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8159920"/>
        <c:axId val="2068174896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068174896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068159920"/>
        <c:crosses val="max"/>
        <c:crossBetween val="between"/>
        <c:majorUnit val="50"/>
      </c:valAx>
      <c:catAx>
        <c:axId val="2068159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817489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B08CF5-B0B6-4446-9EF6-C4FDA767A7A9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</dgm:pt>
    <dgm:pt modelId="{D8D04818-0D49-47F7-8C7B-A5D86D547117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제품</a:t>
          </a:r>
        </a:p>
      </dgm:t>
    </dgm:pt>
    <dgm:pt modelId="{D208B1B0-DF48-44AB-846D-77A47542E417}" type="parTrans" cxnId="{2048ADD6-6A24-4707-B4C0-8487F479D31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99BCA40-75F2-4596-8B1A-85E6ADED9E3F}" type="sibTrans" cxnId="{2048ADD6-6A24-4707-B4C0-8487F479D31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D93AF03-4F66-4A0F-809A-BD5C3CD2BF87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가격</a:t>
          </a:r>
        </a:p>
      </dgm:t>
    </dgm:pt>
    <dgm:pt modelId="{7043E72D-9ACE-4D8E-8885-E9FBAA9DDE89}" type="parTrans" cxnId="{E2C16429-4147-4A11-A064-6156818FAA8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4D9483B-163C-4CE4-837F-3A9D1A8F800E}" type="sibTrans" cxnId="{E2C16429-4147-4A11-A064-6156818FAA8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1CE5C9A-FC0E-435E-927E-9E24026E77A0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접근성</a:t>
          </a:r>
        </a:p>
      </dgm:t>
    </dgm:pt>
    <dgm:pt modelId="{BAC14D6C-C2E5-4A4D-9AA8-D32BC8DE80D5}" type="parTrans" cxnId="{1099EAB3-8C79-486B-83FC-F1DBE669A43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C5A5DCF-A3E9-4AEC-8A56-7780D7152632}" type="sibTrans" cxnId="{1099EAB3-8C79-486B-83FC-F1DBE669A43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ECBB62B-0B40-4B0B-9A64-2E1719A343B4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서비스</a:t>
          </a:r>
        </a:p>
      </dgm:t>
    </dgm:pt>
    <dgm:pt modelId="{7A646C00-645D-4B14-BF96-0C43E3D2DC58}" type="parTrans" cxnId="{A2A16C6A-D1BE-4806-85CA-30DB62B93C6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AE7F286-227E-4DE0-89D0-262607B0F230}" type="sibTrans" cxnId="{A2A16C6A-D1BE-4806-85CA-30DB62B93C60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AB7F85D-A5A2-4638-A962-F5CF679B2A7F}" type="pres">
      <dgm:prSet presAssocID="{C8B08CF5-B0B6-4446-9EF6-C4FDA767A7A9}" presName="linear" presStyleCnt="0">
        <dgm:presLayoutVars>
          <dgm:dir/>
          <dgm:animLvl val="lvl"/>
          <dgm:resizeHandles val="exact"/>
        </dgm:presLayoutVars>
      </dgm:prSet>
      <dgm:spPr/>
    </dgm:pt>
    <dgm:pt modelId="{B237BCE1-226B-48DC-8F1A-2D52EF8F0F52}" type="pres">
      <dgm:prSet presAssocID="{D8D04818-0D49-47F7-8C7B-A5D86D547117}" presName="parentLin" presStyleCnt="0"/>
      <dgm:spPr/>
    </dgm:pt>
    <dgm:pt modelId="{DA5E1878-1657-4A23-AE80-1238B75B3A3E}" type="pres">
      <dgm:prSet presAssocID="{D8D04818-0D49-47F7-8C7B-A5D86D547117}" presName="parentLeftMargin" presStyleLbl="node1" presStyleIdx="0" presStyleCnt="4"/>
      <dgm:spPr/>
    </dgm:pt>
    <dgm:pt modelId="{B3CA6B3B-0B9C-4CEE-9694-0F71075DF12B}" type="pres">
      <dgm:prSet presAssocID="{D8D04818-0D49-47F7-8C7B-A5D86D54711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D122E5B0-A8DC-4EDE-B240-F89A9CC470EA}" type="pres">
      <dgm:prSet presAssocID="{D8D04818-0D49-47F7-8C7B-A5D86D547117}" presName="negativeSpace" presStyleCnt="0"/>
      <dgm:spPr/>
    </dgm:pt>
    <dgm:pt modelId="{EE27EA32-D8F6-4D52-96BC-98985BD5B164}" type="pres">
      <dgm:prSet presAssocID="{D8D04818-0D49-47F7-8C7B-A5D86D547117}" presName="childText" presStyleLbl="conFgAcc1" presStyleIdx="0" presStyleCnt="4">
        <dgm:presLayoutVars>
          <dgm:bulletEnabled val="1"/>
        </dgm:presLayoutVars>
      </dgm:prSet>
      <dgm:spPr/>
    </dgm:pt>
    <dgm:pt modelId="{CF4BAB1F-F959-450B-B3F2-A2B13D695D5F}" type="pres">
      <dgm:prSet presAssocID="{599BCA40-75F2-4596-8B1A-85E6ADED9E3F}" presName="spaceBetweenRectangles" presStyleCnt="0"/>
      <dgm:spPr/>
    </dgm:pt>
    <dgm:pt modelId="{B7864B6C-24F8-411B-A08C-84749A5782BD}" type="pres">
      <dgm:prSet presAssocID="{0D93AF03-4F66-4A0F-809A-BD5C3CD2BF87}" presName="parentLin" presStyleCnt="0"/>
      <dgm:spPr/>
    </dgm:pt>
    <dgm:pt modelId="{E7FC20E1-A95C-4837-976F-07F0A16E460F}" type="pres">
      <dgm:prSet presAssocID="{0D93AF03-4F66-4A0F-809A-BD5C3CD2BF87}" presName="parentLeftMargin" presStyleLbl="node1" presStyleIdx="0" presStyleCnt="4"/>
      <dgm:spPr/>
    </dgm:pt>
    <dgm:pt modelId="{9CAF1FCD-AD49-49CE-A36D-5C6EAACE2C0B}" type="pres">
      <dgm:prSet presAssocID="{0D93AF03-4F66-4A0F-809A-BD5C3CD2BF8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2B61C26-16FF-4509-853C-FBE9D9F11F1F}" type="pres">
      <dgm:prSet presAssocID="{0D93AF03-4F66-4A0F-809A-BD5C3CD2BF87}" presName="negativeSpace" presStyleCnt="0"/>
      <dgm:spPr/>
    </dgm:pt>
    <dgm:pt modelId="{7A9A4A00-A60C-414B-ACBE-4E22F60E6E93}" type="pres">
      <dgm:prSet presAssocID="{0D93AF03-4F66-4A0F-809A-BD5C3CD2BF87}" presName="childText" presStyleLbl="conFgAcc1" presStyleIdx="1" presStyleCnt="4">
        <dgm:presLayoutVars>
          <dgm:bulletEnabled val="1"/>
        </dgm:presLayoutVars>
      </dgm:prSet>
      <dgm:spPr/>
    </dgm:pt>
    <dgm:pt modelId="{5AFF9EAE-63B4-4625-B471-A48798933998}" type="pres">
      <dgm:prSet presAssocID="{84D9483B-163C-4CE4-837F-3A9D1A8F800E}" presName="spaceBetweenRectangles" presStyleCnt="0"/>
      <dgm:spPr/>
    </dgm:pt>
    <dgm:pt modelId="{E86A327F-C26B-4ADE-AE7D-2EBCBFA91BFF}" type="pres">
      <dgm:prSet presAssocID="{21CE5C9A-FC0E-435E-927E-9E24026E77A0}" presName="parentLin" presStyleCnt="0"/>
      <dgm:spPr/>
    </dgm:pt>
    <dgm:pt modelId="{5E139CC6-29D7-4863-9884-29F0D26F118A}" type="pres">
      <dgm:prSet presAssocID="{21CE5C9A-FC0E-435E-927E-9E24026E77A0}" presName="parentLeftMargin" presStyleLbl="node1" presStyleIdx="1" presStyleCnt="4"/>
      <dgm:spPr/>
    </dgm:pt>
    <dgm:pt modelId="{CE5A3ABC-C2BD-4AAC-975F-1921B8EDA192}" type="pres">
      <dgm:prSet presAssocID="{21CE5C9A-FC0E-435E-927E-9E24026E77A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9BCA3656-B036-4E70-B833-A6CEAD0A3121}" type="pres">
      <dgm:prSet presAssocID="{21CE5C9A-FC0E-435E-927E-9E24026E77A0}" presName="negativeSpace" presStyleCnt="0"/>
      <dgm:spPr/>
    </dgm:pt>
    <dgm:pt modelId="{02E63DE9-552F-4C9A-95EC-DC60F6916B2F}" type="pres">
      <dgm:prSet presAssocID="{21CE5C9A-FC0E-435E-927E-9E24026E77A0}" presName="childText" presStyleLbl="conFgAcc1" presStyleIdx="2" presStyleCnt="4">
        <dgm:presLayoutVars>
          <dgm:bulletEnabled val="1"/>
        </dgm:presLayoutVars>
      </dgm:prSet>
      <dgm:spPr/>
    </dgm:pt>
    <dgm:pt modelId="{8105B2F8-A6EA-4B3A-A96B-7B3539A092AB}" type="pres">
      <dgm:prSet presAssocID="{6C5A5DCF-A3E9-4AEC-8A56-7780D7152632}" presName="spaceBetweenRectangles" presStyleCnt="0"/>
      <dgm:spPr/>
    </dgm:pt>
    <dgm:pt modelId="{F881DA1A-9067-4B0E-A5C2-F8108CDAD572}" type="pres">
      <dgm:prSet presAssocID="{7ECBB62B-0B40-4B0B-9A64-2E1719A343B4}" presName="parentLin" presStyleCnt="0"/>
      <dgm:spPr/>
    </dgm:pt>
    <dgm:pt modelId="{E83D2091-BBB7-44C0-9D70-9C2E056950A4}" type="pres">
      <dgm:prSet presAssocID="{7ECBB62B-0B40-4B0B-9A64-2E1719A343B4}" presName="parentLeftMargin" presStyleLbl="node1" presStyleIdx="2" presStyleCnt="4"/>
      <dgm:spPr/>
    </dgm:pt>
    <dgm:pt modelId="{A4B6EA3E-F690-489D-A32C-15CAA1103FEB}" type="pres">
      <dgm:prSet presAssocID="{7ECBB62B-0B40-4B0B-9A64-2E1719A343B4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FC007778-A753-4A3A-9465-11FEE5066AB9}" type="pres">
      <dgm:prSet presAssocID="{7ECBB62B-0B40-4B0B-9A64-2E1719A343B4}" presName="negativeSpace" presStyleCnt="0"/>
      <dgm:spPr/>
    </dgm:pt>
    <dgm:pt modelId="{F7483D36-2665-4043-BFA4-40781371B1F6}" type="pres">
      <dgm:prSet presAssocID="{7ECBB62B-0B40-4B0B-9A64-2E1719A343B4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9CF1415-8E0A-465E-9DD6-D518D48B0F91}" type="presOf" srcId="{D8D04818-0D49-47F7-8C7B-A5D86D547117}" destId="{DA5E1878-1657-4A23-AE80-1238B75B3A3E}" srcOrd="0" destOrd="0" presId="urn:microsoft.com/office/officeart/2005/8/layout/list1"/>
    <dgm:cxn modelId="{BBFA7627-EFBF-4136-9295-CF67F05B7501}" type="presOf" srcId="{0D93AF03-4F66-4A0F-809A-BD5C3CD2BF87}" destId="{9CAF1FCD-AD49-49CE-A36D-5C6EAACE2C0B}" srcOrd="1" destOrd="0" presId="urn:microsoft.com/office/officeart/2005/8/layout/list1"/>
    <dgm:cxn modelId="{E2C16429-4147-4A11-A064-6156818FAA80}" srcId="{C8B08CF5-B0B6-4446-9EF6-C4FDA767A7A9}" destId="{0D93AF03-4F66-4A0F-809A-BD5C3CD2BF87}" srcOrd="1" destOrd="0" parTransId="{7043E72D-9ACE-4D8E-8885-E9FBAA9DDE89}" sibTransId="{84D9483B-163C-4CE4-837F-3A9D1A8F800E}"/>
    <dgm:cxn modelId="{93C29A2B-78EB-4006-9123-74BF35DD8C97}" type="presOf" srcId="{7ECBB62B-0B40-4B0B-9A64-2E1719A343B4}" destId="{A4B6EA3E-F690-489D-A32C-15CAA1103FEB}" srcOrd="1" destOrd="0" presId="urn:microsoft.com/office/officeart/2005/8/layout/list1"/>
    <dgm:cxn modelId="{A2A16C6A-D1BE-4806-85CA-30DB62B93C60}" srcId="{C8B08CF5-B0B6-4446-9EF6-C4FDA767A7A9}" destId="{7ECBB62B-0B40-4B0B-9A64-2E1719A343B4}" srcOrd="3" destOrd="0" parTransId="{7A646C00-645D-4B14-BF96-0C43E3D2DC58}" sibTransId="{CAE7F286-227E-4DE0-89D0-262607B0F230}"/>
    <dgm:cxn modelId="{B6DE769D-33B5-4472-96D3-A5E6D9B386C0}" type="presOf" srcId="{21CE5C9A-FC0E-435E-927E-9E24026E77A0}" destId="{CE5A3ABC-C2BD-4AAC-975F-1921B8EDA192}" srcOrd="1" destOrd="0" presId="urn:microsoft.com/office/officeart/2005/8/layout/list1"/>
    <dgm:cxn modelId="{7D97CCA5-4054-44BA-A7D9-A000926F24A7}" type="presOf" srcId="{D8D04818-0D49-47F7-8C7B-A5D86D547117}" destId="{B3CA6B3B-0B9C-4CEE-9694-0F71075DF12B}" srcOrd="1" destOrd="0" presId="urn:microsoft.com/office/officeart/2005/8/layout/list1"/>
    <dgm:cxn modelId="{6A44E5AD-DE28-45C4-B26A-54DC8A871B01}" type="presOf" srcId="{C8B08CF5-B0B6-4446-9EF6-C4FDA767A7A9}" destId="{9AB7F85D-A5A2-4638-A962-F5CF679B2A7F}" srcOrd="0" destOrd="0" presId="urn:microsoft.com/office/officeart/2005/8/layout/list1"/>
    <dgm:cxn modelId="{C87AC4B0-3F19-4F27-B069-AF266313F70E}" type="presOf" srcId="{7ECBB62B-0B40-4B0B-9A64-2E1719A343B4}" destId="{E83D2091-BBB7-44C0-9D70-9C2E056950A4}" srcOrd="0" destOrd="0" presId="urn:microsoft.com/office/officeart/2005/8/layout/list1"/>
    <dgm:cxn modelId="{1099EAB3-8C79-486B-83FC-F1DBE669A43A}" srcId="{C8B08CF5-B0B6-4446-9EF6-C4FDA767A7A9}" destId="{21CE5C9A-FC0E-435E-927E-9E24026E77A0}" srcOrd="2" destOrd="0" parTransId="{BAC14D6C-C2E5-4A4D-9AA8-D32BC8DE80D5}" sibTransId="{6C5A5DCF-A3E9-4AEC-8A56-7780D7152632}"/>
    <dgm:cxn modelId="{84DD05C7-3F21-4439-8A49-AC4E0955CBF0}" type="presOf" srcId="{0D93AF03-4F66-4A0F-809A-BD5C3CD2BF87}" destId="{E7FC20E1-A95C-4837-976F-07F0A16E460F}" srcOrd="0" destOrd="0" presId="urn:microsoft.com/office/officeart/2005/8/layout/list1"/>
    <dgm:cxn modelId="{2048ADD6-6A24-4707-B4C0-8487F479D31E}" srcId="{C8B08CF5-B0B6-4446-9EF6-C4FDA767A7A9}" destId="{D8D04818-0D49-47F7-8C7B-A5D86D547117}" srcOrd="0" destOrd="0" parTransId="{D208B1B0-DF48-44AB-846D-77A47542E417}" sibTransId="{599BCA40-75F2-4596-8B1A-85E6ADED9E3F}"/>
    <dgm:cxn modelId="{BDEE09DB-82FD-4316-AE27-7FEC1D013FA3}" type="presOf" srcId="{21CE5C9A-FC0E-435E-927E-9E24026E77A0}" destId="{5E139CC6-29D7-4863-9884-29F0D26F118A}" srcOrd="0" destOrd="0" presId="urn:microsoft.com/office/officeart/2005/8/layout/list1"/>
    <dgm:cxn modelId="{A5E00416-D243-4A97-BD5A-C9C4B7150732}" type="presParOf" srcId="{9AB7F85D-A5A2-4638-A962-F5CF679B2A7F}" destId="{B237BCE1-226B-48DC-8F1A-2D52EF8F0F52}" srcOrd="0" destOrd="0" presId="urn:microsoft.com/office/officeart/2005/8/layout/list1"/>
    <dgm:cxn modelId="{F8DA7737-C736-4D6E-B034-84004A239F3E}" type="presParOf" srcId="{B237BCE1-226B-48DC-8F1A-2D52EF8F0F52}" destId="{DA5E1878-1657-4A23-AE80-1238B75B3A3E}" srcOrd="0" destOrd="0" presId="urn:microsoft.com/office/officeart/2005/8/layout/list1"/>
    <dgm:cxn modelId="{11B39036-F0A7-4DA1-87B3-9405B1DE199E}" type="presParOf" srcId="{B237BCE1-226B-48DC-8F1A-2D52EF8F0F52}" destId="{B3CA6B3B-0B9C-4CEE-9694-0F71075DF12B}" srcOrd="1" destOrd="0" presId="urn:microsoft.com/office/officeart/2005/8/layout/list1"/>
    <dgm:cxn modelId="{CC0300E4-D98B-413C-9ECA-927B7BB6BBFC}" type="presParOf" srcId="{9AB7F85D-A5A2-4638-A962-F5CF679B2A7F}" destId="{D122E5B0-A8DC-4EDE-B240-F89A9CC470EA}" srcOrd="1" destOrd="0" presId="urn:microsoft.com/office/officeart/2005/8/layout/list1"/>
    <dgm:cxn modelId="{8A4CCE8C-D3CE-4CEA-9FE6-9535F262DB05}" type="presParOf" srcId="{9AB7F85D-A5A2-4638-A962-F5CF679B2A7F}" destId="{EE27EA32-D8F6-4D52-96BC-98985BD5B164}" srcOrd="2" destOrd="0" presId="urn:microsoft.com/office/officeart/2005/8/layout/list1"/>
    <dgm:cxn modelId="{B7A21A7E-2A4A-4FD4-8959-3A1F5972DD86}" type="presParOf" srcId="{9AB7F85D-A5A2-4638-A962-F5CF679B2A7F}" destId="{CF4BAB1F-F959-450B-B3F2-A2B13D695D5F}" srcOrd="3" destOrd="0" presId="urn:microsoft.com/office/officeart/2005/8/layout/list1"/>
    <dgm:cxn modelId="{2E2F4503-CB42-427A-9AE6-5AC417933D73}" type="presParOf" srcId="{9AB7F85D-A5A2-4638-A962-F5CF679B2A7F}" destId="{B7864B6C-24F8-411B-A08C-84749A5782BD}" srcOrd="4" destOrd="0" presId="urn:microsoft.com/office/officeart/2005/8/layout/list1"/>
    <dgm:cxn modelId="{CBF1ECFD-429D-46D1-96D4-A68009A72F28}" type="presParOf" srcId="{B7864B6C-24F8-411B-A08C-84749A5782BD}" destId="{E7FC20E1-A95C-4837-976F-07F0A16E460F}" srcOrd="0" destOrd="0" presId="urn:microsoft.com/office/officeart/2005/8/layout/list1"/>
    <dgm:cxn modelId="{08F05427-3CEC-4E8C-8E30-818EC73A85C7}" type="presParOf" srcId="{B7864B6C-24F8-411B-A08C-84749A5782BD}" destId="{9CAF1FCD-AD49-49CE-A36D-5C6EAACE2C0B}" srcOrd="1" destOrd="0" presId="urn:microsoft.com/office/officeart/2005/8/layout/list1"/>
    <dgm:cxn modelId="{17517B20-1791-4EA9-8ADA-2520FFE7443B}" type="presParOf" srcId="{9AB7F85D-A5A2-4638-A962-F5CF679B2A7F}" destId="{D2B61C26-16FF-4509-853C-FBE9D9F11F1F}" srcOrd="5" destOrd="0" presId="urn:microsoft.com/office/officeart/2005/8/layout/list1"/>
    <dgm:cxn modelId="{67C3BFA8-827D-4604-954C-EA8CB5D6893C}" type="presParOf" srcId="{9AB7F85D-A5A2-4638-A962-F5CF679B2A7F}" destId="{7A9A4A00-A60C-414B-ACBE-4E22F60E6E93}" srcOrd="6" destOrd="0" presId="urn:microsoft.com/office/officeart/2005/8/layout/list1"/>
    <dgm:cxn modelId="{EE21D175-FD73-4C04-9F05-BC378D3BA517}" type="presParOf" srcId="{9AB7F85D-A5A2-4638-A962-F5CF679B2A7F}" destId="{5AFF9EAE-63B4-4625-B471-A48798933998}" srcOrd="7" destOrd="0" presId="urn:microsoft.com/office/officeart/2005/8/layout/list1"/>
    <dgm:cxn modelId="{2FB6EEBE-B851-4874-B77F-D54EABAAF853}" type="presParOf" srcId="{9AB7F85D-A5A2-4638-A962-F5CF679B2A7F}" destId="{E86A327F-C26B-4ADE-AE7D-2EBCBFA91BFF}" srcOrd="8" destOrd="0" presId="urn:microsoft.com/office/officeart/2005/8/layout/list1"/>
    <dgm:cxn modelId="{785FC2C3-62B0-441F-9759-DA60CC19612D}" type="presParOf" srcId="{E86A327F-C26B-4ADE-AE7D-2EBCBFA91BFF}" destId="{5E139CC6-29D7-4863-9884-29F0D26F118A}" srcOrd="0" destOrd="0" presId="urn:microsoft.com/office/officeart/2005/8/layout/list1"/>
    <dgm:cxn modelId="{06570506-1064-460E-B782-48BC4178B8FC}" type="presParOf" srcId="{E86A327F-C26B-4ADE-AE7D-2EBCBFA91BFF}" destId="{CE5A3ABC-C2BD-4AAC-975F-1921B8EDA192}" srcOrd="1" destOrd="0" presId="urn:microsoft.com/office/officeart/2005/8/layout/list1"/>
    <dgm:cxn modelId="{0D689CDD-BE46-4BA4-9514-FFF4CA142D51}" type="presParOf" srcId="{9AB7F85D-A5A2-4638-A962-F5CF679B2A7F}" destId="{9BCA3656-B036-4E70-B833-A6CEAD0A3121}" srcOrd="9" destOrd="0" presId="urn:microsoft.com/office/officeart/2005/8/layout/list1"/>
    <dgm:cxn modelId="{69DF38C9-5814-491F-814A-B843C7A036EB}" type="presParOf" srcId="{9AB7F85D-A5A2-4638-A962-F5CF679B2A7F}" destId="{02E63DE9-552F-4C9A-95EC-DC60F6916B2F}" srcOrd="10" destOrd="0" presId="urn:microsoft.com/office/officeart/2005/8/layout/list1"/>
    <dgm:cxn modelId="{33F9B62C-CAA5-410D-A549-886E5BB80A10}" type="presParOf" srcId="{9AB7F85D-A5A2-4638-A962-F5CF679B2A7F}" destId="{8105B2F8-A6EA-4B3A-A96B-7B3539A092AB}" srcOrd="11" destOrd="0" presId="urn:microsoft.com/office/officeart/2005/8/layout/list1"/>
    <dgm:cxn modelId="{BA72813B-591C-4244-AA42-818A8AB25348}" type="presParOf" srcId="{9AB7F85D-A5A2-4638-A962-F5CF679B2A7F}" destId="{F881DA1A-9067-4B0E-A5C2-F8108CDAD572}" srcOrd="12" destOrd="0" presId="urn:microsoft.com/office/officeart/2005/8/layout/list1"/>
    <dgm:cxn modelId="{ABEA21B5-6B69-462F-8472-8A3A198A9C85}" type="presParOf" srcId="{F881DA1A-9067-4B0E-A5C2-F8108CDAD572}" destId="{E83D2091-BBB7-44C0-9D70-9C2E056950A4}" srcOrd="0" destOrd="0" presId="urn:microsoft.com/office/officeart/2005/8/layout/list1"/>
    <dgm:cxn modelId="{F8A6A42B-3CD2-4035-AE4B-DCE80D12900E}" type="presParOf" srcId="{F881DA1A-9067-4B0E-A5C2-F8108CDAD572}" destId="{A4B6EA3E-F690-489D-A32C-15CAA1103FEB}" srcOrd="1" destOrd="0" presId="urn:microsoft.com/office/officeart/2005/8/layout/list1"/>
    <dgm:cxn modelId="{9A536490-9714-4D2E-964A-A555BB2B684F}" type="presParOf" srcId="{9AB7F85D-A5A2-4638-A962-F5CF679B2A7F}" destId="{FC007778-A753-4A3A-9465-11FEE5066AB9}" srcOrd="13" destOrd="0" presId="urn:microsoft.com/office/officeart/2005/8/layout/list1"/>
    <dgm:cxn modelId="{5C62B169-9C93-4337-B6EB-8DB590B08F6B}" type="presParOf" srcId="{9AB7F85D-A5A2-4638-A962-F5CF679B2A7F}" destId="{F7483D36-2665-4043-BFA4-40781371B1F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2D99C9-2E5B-4E38-B853-232AB7884640}" type="doc">
      <dgm:prSet loTypeId="urn:microsoft.com/office/officeart/2005/8/layout/hProcess9" loCatId="process" qsTypeId="urn:microsoft.com/office/officeart/2005/8/quickstyle/3d5" qsCatId="3D" csTypeId="urn:microsoft.com/office/officeart/2005/8/colors/colorful1" csCatId="colorful" phldr="1"/>
      <dgm:spPr/>
    </dgm:pt>
    <dgm:pt modelId="{8C011E27-DC74-4E81-880F-2CB848BA70B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비교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검토</a:t>
          </a:r>
        </a:p>
      </dgm:t>
    </dgm:pt>
    <dgm:pt modelId="{60879343-4F1E-42F1-8DE6-438D1BB66DD2}" type="parTrans" cxnId="{3B9DF570-DBEF-49B3-BCCA-47B44A82E496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9AE4B72-FA5F-49C4-B575-CAE6B044F724}" type="sibTrans" cxnId="{3B9DF570-DBEF-49B3-BCCA-47B44A82E496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6B99907-4035-4CF5-8CFC-EB5367CAA685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제품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구매</a:t>
          </a:r>
        </a:p>
      </dgm:t>
    </dgm:pt>
    <dgm:pt modelId="{BE7505A5-4A27-468B-B561-6337F9A5A7CD}" type="parTrans" cxnId="{DF0756E6-6313-4E0C-A1CB-40D9D804AE4F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CCD777B1-52E8-449E-9D2A-D682D6B5B29A}" type="sibTrans" cxnId="{DF0756E6-6313-4E0C-A1CB-40D9D804AE4F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32E73257-6EA3-4A77-9022-D438631A337D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정보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공유</a:t>
          </a:r>
        </a:p>
      </dgm:t>
    </dgm:pt>
    <dgm:pt modelId="{25595A91-783E-463E-8C8D-5DD65B975E24}" type="parTrans" cxnId="{BA06ECDE-FF7E-4ED6-90A9-61877080D61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0005004C-2822-46B9-BBA8-32530059368E}" type="sibTrans" cxnId="{BA06ECDE-FF7E-4ED6-90A9-61877080D610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16D09426-78B9-4A39-A4DE-332B6310BBD6}" type="pres">
      <dgm:prSet presAssocID="{812D99C9-2E5B-4E38-B853-232AB7884640}" presName="CompostProcess" presStyleCnt="0">
        <dgm:presLayoutVars>
          <dgm:dir/>
          <dgm:resizeHandles val="exact"/>
        </dgm:presLayoutVars>
      </dgm:prSet>
      <dgm:spPr/>
    </dgm:pt>
    <dgm:pt modelId="{37B7A76B-87D6-471D-AD81-99366468DDAF}" type="pres">
      <dgm:prSet presAssocID="{812D99C9-2E5B-4E38-B853-232AB7884640}" presName="arrow" presStyleLbl="bgShp" presStyleIdx="0" presStyleCnt="1"/>
      <dgm:spPr/>
    </dgm:pt>
    <dgm:pt modelId="{582D94C4-169F-474A-9952-2DD7D6B3143B}" type="pres">
      <dgm:prSet presAssocID="{812D99C9-2E5B-4E38-B853-232AB7884640}" presName="linearProcess" presStyleCnt="0"/>
      <dgm:spPr/>
    </dgm:pt>
    <dgm:pt modelId="{46645111-BC59-4C8A-8706-0D2265B8F16C}" type="pres">
      <dgm:prSet presAssocID="{8C011E27-DC74-4E81-880F-2CB848BA70BC}" presName="textNode" presStyleLbl="node1" presStyleIdx="0" presStyleCnt="3">
        <dgm:presLayoutVars>
          <dgm:bulletEnabled val="1"/>
        </dgm:presLayoutVars>
      </dgm:prSet>
      <dgm:spPr/>
    </dgm:pt>
    <dgm:pt modelId="{E0CF9987-CBC6-4483-B5F1-88AEA15C4E9C}" type="pres">
      <dgm:prSet presAssocID="{B9AE4B72-FA5F-49C4-B575-CAE6B044F724}" presName="sibTrans" presStyleCnt="0"/>
      <dgm:spPr/>
    </dgm:pt>
    <dgm:pt modelId="{45EB703F-8AB5-44FE-A322-E2B6AD0302B3}" type="pres">
      <dgm:prSet presAssocID="{D6B99907-4035-4CF5-8CFC-EB5367CAA685}" presName="textNode" presStyleLbl="node1" presStyleIdx="1" presStyleCnt="3">
        <dgm:presLayoutVars>
          <dgm:bulletEnabled val="1"/>
        </dgm:presLayoutVars>
      </dgm:prSet>
      <dgm:spPr/>
    </dgm:pt>
    <dgm:pt modelId="{27C429CD-D518-4A04-9CE4-CCA10A3AA4E7}" type="pres">
      <dgm:prSet presAssocID="{CCD777B1-52E8-449E-9D2A-D682D6B5B29A}" presName="sibTrans" presStyleCnt="0"/>
      <dgm:spPr/>
    </dgm:pt>
    <dgm:pt modelId="{9989AA92-1FF4-4BA3-B474-E5730F56E693}" type="pres">
      <dgm:prSet presAssocID="{32E73257-6EA3-4A77-9022-D438631A337D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BAB56D5F-9A9E-4F6A-AF14-F046D74E084E}" type="presOf" srcId="{812D99C9-2E5B-4E38-B853-232AB7884640}" destId="{16D09426-78B9-4A39-A4DE-332B6310BBD6}" srcOrd="0" destOrd="0" presId="urn:microsoft.com/office/officeart/2005/8/layout/hProcess9"/>
    <dgm:cxn modelId="{FCF69962-2180-4AF5-A076-33344CE8C74C}" type="presOf" srcId="{32E73257-6EA3-4A77-9022-D438631A337D}" destId="{9989AA92-1FF4-4BA3-B474-E5730F56E693}" srcOrd="0" destOrd="0" presId="urn:microsoft.com/office/officeart/2005/8/layout/hProcess9"/>
    <dgm:cxn modelId="{3B9DF570-DBEF-49B3-BCCA-47B44A82E496}" srcId="{812D99C9-2E5B-4E38-B853-232AB7884640}" destId="{8C011E27-DC74-4E81-880F-2CB848BA70BC}" srcOrd="0" destOrd="0" parTransId="{60879343-4F1E-42F1-8DE6-438D1BB66DD2}" sibTransId="{B9AE4B72-FA5F-49C4-B575-CAE6B044F724}"/>
    <dgm:cxn modelId="{124773C0-8056-45B5-BF3D-49FA4E66795B}" type="presOf" srcId="{8C011E27-DC74-4E81-880F-2CB848BA70BC}" destId="{46645111-BC59-4C8A-8706-0D2265B8F16C}" srcOrd="0" destOrd="0" presId="urn:microsoft.com/office/officeart/2005/8/layout/hProcess9"/>
    <dgm:cxn modelId="{BA06ECDE-FF7E-4ED6-90A9-61877080D610}" srcId="{812D99C9-2E5B-4E38-B853-232AB7884640}" destId="{32E73257-6EA3-4A77-9022-D438631A337D}" srcOrd="2" destOrd="0" parTransId="{25595A91-783E-463E-8C8D-5DD65B975E24}" sibTransId="{0005004C-2822-46B9-BBA8-32530059368E}"/>
    <dgm:cxn modelId="{DF0756E6-6313-4E0C-A1CB-40D9D804AE4F}" srcId="{812D99C9-2E5B-4E38-B853-232AB7884640}" destId="{D6B99907-4035-4CF5-8CFC-EB5367CAA685}" srcOrd="1" destOrd="0" parTransId="{BE7505A5-4A27-468B-B561-6337F9A5A7CD}" sibTransId="{CCD777B1-52E8-449E-9D2A-D682D6B5B29A}"/>
    <dgm:cxn modelId="{168E97FE-F3D4-4BFB-A710-072296B67BAF}" type="presOf" srcId="{D6B99907-4035-4CF5-8CFC-EB5367CAA685}" destId="{45EB703F-8AB5-44FE-A322-E2B6AD0302B3}" srcOrd="0" destOrd="0" presId="urn:microsoft.com/office/officeart/2005/8/layout/hProcess9"/>
    <dgm:cxn modelId="{1A02CE9B-4E80-45D6-9CDA-999DB862A31B}" type="presParOf" srcId="{16D09426-78B9-4A39-A4DE-332B6310BBD6}" destId="{37B7A76B-87D6-471D-AD81-99366468DDAF}" srcOrd="0" destOrd="0" presId="urn:microsoft.com/office/officeart/2005/8/layout/hProcess9"/>
    <dgm:cxn modelId="{088A5C3C-0B7E-4BCF-9F14-DE54670F54B7}" type="presParOf" srcId="{16D09426-78B9-4A39-A4DE-332B6310BBD6}" destId="{582D94C4-169F-474A-9952-2DD7D6B3143B}" srcOrd="1" destOrd="0" presId="urn:microsoft.com/office/officeart/2005/8/layout/hProcess9"/>
    <dgm:cxn modelId="{2F7322A2-4E74-44C7-A04D-503C552F07FE}" type="presParOf" srcId="{582D94C4-169F-474A-9952-2DD7D6B3143B}" destId="{46645111-BC59-4C8A-8706-0D2265B8F16C}" srcOrd="0" destOrd="0" presId="urn:microsoft.com/office/officeart/2005/8/layout/hProcess9"/>
    <dgm:cxn modelId="{D56ED811-9B79-4C85-913C-E827F107E951}" type="presParOf" srcId="{582D94C4-169F-474A-9952-2DD7D6B3143B}" destId="{E0CF9987-CBC6-4483-B5F1-88AEA15C4E9C}" srcOrd="1" destOrd="0" presId="urn:microsoft.com/office/officeart/2005/8/layout/hProcess9"/>
    <dgm:cxn modelId="{8EE2515D-C01C-4E0C-BA76-D1BB4BACF0A1}" type="presParOf" srcId="{582D94C4-169F-474A-9952-2DD7D6B3143B}" destId="{45EB703F-8AB5-44FE-A322-E2B6AD0302B3}" srcOrd="2" destOrd="0" presId="urn:microsoft.com/office/officeart/2005/8/layout/hProcess9"/>
    <dgm:cxn modelId="{5691A3C2-6138-4126-BE6E-7BFE6B71C6CC}" type="presParOf" srcId="{582D94C4-169F-474A-9952-2DD7D6B3143B}" destId="{27C429CD-D518-4A04-9CE4-CCA10A3AA4E7}" srcOrd="3" destOrd="0" presId="urn:microsoft.com/office/officeart/2005/8/layout/hProcess9"/>
    <dgm:cxn modelId="{9549CB21-702A-4395-8A38-45D24367070C}" type="presParOf" srcId="{582D94C4-169F-474A-9952-2DD7D6B3143B}" destId="{9989AA92-1FF4-4BA3-B474-E5730F56E69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27EA32-D8F6-4D52-96BC-98985BD5B164}">
      <dsp:nvSpPr>
        <dsp:cNvPr id="0" name=""/>
        <dsp:cNvSpPr/>
      </dsp:nvSpPr>
      <dsp:spPr>
        <a:xfrm>
          <a:off x="0" y="196901"/>
          <a:ext cx="2787393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CA6B3B-0B9C-4CEE-9694-0F71075DF12B}">
      <dsp:nvSpPr>
        <dsp:cNvPr id="0" name=""/>
        <dsp:cNvSpPr/>
      </dsp:nvSpPr>
      <dsp:spPr>
        <a:xfrm>
          <a:off x="139369" y="49301"/>
          <a:ext cx="1951175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제품</a:t>
          </a:r>
        </a:p>
      </dsp:txBody>
      <dsp:txXfrm>
        <a:off x="153779" y="63711"/>
        <a:ext cx="1922355" cy="266380"/>
      </dsp:txXfrm>
    </dsp:sp>
    <dsp:sp modelId="{7A9A4A00-A60C-414B-ACBE-4E22F60E6E93}">
      <dsp:nvSpPr>
        <dsp:cNvPr id="0" name=""/>
        <dsp:cNvSpPr/>
      </dsp:nvSpPr>
      <dsp:spPr>
        <a:xfrm>
          <a:off x="0" y="650501"/>
          <a:ext cx="2787393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AF1FCD-AD49-49CE-A36D-5C6EAACE2C0B}">
      <dsp:nvSpPr>
        <dsp:cNvPr id="0" name=""/>
        <dsp:cNvSpPr/>
      </dsp:nvSpPr>
      <dsp:spPr>
        <a:xfrm>
          <a:off x="139369" y="502901"/>
          <a:ext cx="1951175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가격</a:t>
          </a:r>
        </a:p>
      </dsp:txBody>
      <dsp:txXfrm>
        <a:off x="153779" y="517311"/>
        <a:ext cx="1922355" cy="266380"/>
      </dsp:txXfrm>
    </dsp:sp>
    <dsp:sp modelId="{02E63DE9-552F-4C9A-95EC-DC60F6916B2F}">
      <dsp:nvSpPr>
        <dsp:cNvPr id="0" name=""/>
        <dsp:cNvSpPr/>
      </dsp:nvSpPr>
      <dsp:spPr>
        <a:xfrm>
          <a:off x="0" y="1104101"/>
          <a:ext cx="2787393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5A3ABC-C2BD-4AAC-975F-1921B8EDA192}">
      <dsp:nvSpPr>
        <dsp:cNvPr id="0" name=""/>
        <dsp:cNvSpPr/>
      </dsp:nvSpPr>
      <dsp:spPr>
        <a:xfrm>
          <a:off x="139369" y="956501"/>
          <a:ext cx="1951175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접근성</a:t>
          </a:r>
        </a:p>
      </dsp:txBody>
      <dsp:txXfrm>
        <a:off x="153779" y="970911"/>
        <a:ext cx="1922355" cy="266380"/>
      </dsp:txXfrm>
    </dsp:sp>
    <dsp:sp modelId="{F7483D36-2665-4043-BFA4-40781371B1F6}">
      <dsp:nvSpPr>
        <dsp:cNvPr id="0" name=""/>
        <dsp:cNvSpPr/>
      </dsp:nvSpPr>
      <dsp:spPr>
        <a:xfrm>
          <a:off x="0" y="1557701"/>
          <a:ext cx="2787393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6EA3E-F690-489D-A32C-15CAA1103FEB}">
      <dsp:nvSpPr>
        <dsp:cNvPr id="0" name=""/>
        <dsp:cNvSpPr/>
      </dsp:nvSpPr>
      <dsp:spPr>
        <a:xfrm>
          <a:off x="139369" y="1410101"/>
          <a:ext cx="1951175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750" tIns="0" rIns="73750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서비스</a:t>
          </a:r>
        </a:p>
      </dsp:txBody>
      <dsp:txXfrm>
        <a:off x="153779" y="1424511"/>
        <a:ext cx="1922355" cy="266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B7A76B-87D6-471D-AD81-99366468DDAF}">
      <dsp:nvSpPr>
        <dsp:cNvPr id="0" name=""/>
        <dsp:cNvSpPr/>
      </dsp:nvSpPr>
      <dsp:spPr>
        <a:xfrm>
          <a:off x="209054" y="0"/>
          <a:ext cx="2369284" cy="154743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45111-BC59-4C8A-8706-0D2265B8F16C}">
      <dsp:nvSpPr>
        <dsp:cNvPr id="0" name=""/>
        <dsp:cNvSpPr/>
      </dsp:nvSpPr>
      <dsp:spPr>
        <a:xfrm>
          <a:off x="0" y="464230"/>
          <a:ext cx="836218" cy="6189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비교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검토</a:t>
          </a:r>
        </a:p>
      </dsp:txBody>
      <dsp:txXfrm>
        <a:off x="30216" y="494446"/>
        <a:ext cx="775786" cy="558542"/>
      </dsp:txXfrm>
    </dsp:sp>
    <dsp:sp modelId="{45EB703F-8AB5-44FE-A322-E2B6AD0302B3}">
      <dsp:nvSpPr>
        <dsp:cNvPr id="0" name=""/>
        <dsp:cNvSpPr/>
      </dsp:nvSpPr>
      <dsp:spPr>
        <a:xfrm>
          <a:off x="975587" y="464230"/>
          <a:ext cx="836218" cy="6189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제품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구매</a:t>
          </a:r>
        </a:p>
      </dsp:txBody>
      <dsp:txXfrm>
        <a:off x="1005803" y="494446"/>
        <a:ext cx="775786" cy="558542"/>
      </dsp:txXfrm>
    </dsp:sp>
    <dsp:sp modelId="{9989AA92-1FF4-4BA3-B474-E5730F56E693}">
      <dsp:nvSpPr>
        <dsp:cNvPr id="0" name=""/>
        <dsp:cNvSpPr/>
      </dsp:nvSpPr>
      <dsp:spPr>
        <a:xfrm>
          <a:off x="1951175" y="464230"/>
          <a:ext cx="836218" cy="61897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정보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공유</a:t>
          </a:r>
        </a:p>
      </dsp:txBody>
      <dsp:txXfrm>
        <a:off x="1981391" y="494446"/>
        <a:ext cx="775786" cy="5585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갈매기형 수장 14"/>
          <p:cNvSpPr/>
          <p:nvPr userDrawn="1"/>
        </p:nvSpPr>
        <p:spPr>
          <a:xfrm>
            <a:off x="0" y="593124"/>
            <a:ext cx="9906000" cy="568412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6294303"/>
            <a:ext cx="1322854" cy="489221"/>
          </a:xfrm>
          <a:prstGeom prst="rect">
            <a:avLst/>
          </a:prstGeom>
        </p:spPr>
      </p:pic>
      <p:sp>
        <p:nvSpPr>
          <p:cNvPr id="10" name="오각형 9"/>
          <p:cNvSpPr/>
          <p:nvPr userDrawn="1"/>
        </p:nvSpPr>
        <p:spPr>
          <a:xfrm>
            <a:off x="685800" y="1"/>
            <a:ext cx="8534400" cy="1161536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제목 13"/>
          <p:cNvSpPr>
            <a:spLocks noGrp="1"/>
          </p:cNvSpPr>
          <p:nvPr>
            <p:ph type="title"/>
          </p:nvPr>
        </p:nvSpPr>
        <p:spPr>
          <a:xfrm>
            <a:off x="0" y="-5575"/>
            <a:ext cx="9906001" cy="1161536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잘린 한쪽 모서리 2">
            <a:extLst>
              <a:ext uri="{FF2B5EF4-FFF2-40B4-BE49-F238E27FC236}">
                <a16:creationId xmlns:a16="http://schemas.microsoft.com/office/drawing/2014/main" id="{7A541B90-5D6E-456C-BDC4-F21836D74A07}"/>
              </a:ext>
            </a:extLst>
          </p:cNvPr>
          <p:cNvSpPr/>
          <p:nvPr/>
        </p:nvSpPr>
        <p:spPr>
          <a:xfrm>
            <a:off x="0" y="0"/>
            <a:ext cx="4405745" cy="6858000"/>
          </a:xfrm>
          <a:prstGeom prst="snip1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865" y="278076"/>
            <a:ext cx="1616646" cy="5978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730189" y="2809640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Distribution Channel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D068921E-7D9C-496A-A352-F1D2FDBEA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9357" y="5526639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4FA9F109-4739-4A52-9A29-171696081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92500" y="2065798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10B5E90-B3BF-41E3-9F88-259D6863D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5136" y="292055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364" y="65982"/>
            <a:ext cx="8543925" cy="1085913"/>
          </a:xfr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368644" y="1908151"/>
            <a:ext cx="2544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유통 채널의 개념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368644" y="3131545"/>
            <a:ext cx="432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유통 채널 유형 분석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368644" y="4332271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유통 채널별 매출액 현황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368644" y="5550473"/>
            <a:ext cx="2236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구매 선택 분석</a:t>
            </a:r>
          </a:p>
        </p:txBody>
      </p:sp>
      <p:sp>
        <p:nvSpPr>
          <p:cNvPr id="6" name="화살표: 위로 굽음 5">
            <a:extLst>
              <a:ext uri="{FF2B5EF4-FFF2-40B4-BE49-F238E27FC236}">
                <a16:creationId xmlns:a16="http://schemas.microsoft.com/office/drawing/2014/main" id="{EE653F0F-63CB-48FD-958C-0DE6E61583D2}"/>
              </a:ext>
            </a:extLst>
          </p:cNvPr>
          <p:cNvSpPr/>
          <p:nvPr/>
        </p:nvSpPr>
        <p:spPr>
          <a:xfrm>
            <a:off x="3308808" y="1865897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직각 삼각형 4">
            <a:extLst>
              <a:ext uri="{FF2B5EF4-FFF2-40B4-BE49-F238E27FC236}">
                <a16:creationId xmlns:a16="http://schemas.microsoft.com/office/drawing/2014/main" id="{BCA92EF9-1CE8-40D0-AA41-E78566634D4E}"/>
              </a:ext>
            </a:extLst>
          </p:cNvPr>
          <p:cNvSpPr/>
          <p:nvPr/>
        </p:nvSpPr>
        <p:spPr>
          <a:xfrm>
            <a:off x="3192263" y="1694477"/>
            <a:ext cx="1334896" cy="78836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9" name="화살표: 위로 굽음 28">
            <a:extLst>
              <a:ext uri="{FF2B5EF4-FFF2-40B4-BE49-F238E27FC236}">
                <a16:creationId xmlns:a16="http://schemas.microsoft.com/office/drawing/2014/main" id="{668B68B1-33D6-41BA-BE00-7A293F274406}"/>
              </a:ext>
            </a:extLst>
          </p:cNvPr>
          <p:cNvSpPr/>
          <p:nvPr/>
        </p:nvSpPr>
        <p:spPr>
          <a:xfrm>
            <a:off x="3308808" y="3125359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직각 삼각형 27">
            <a:extLst>
              <a:ext uri="{FF2B5EF4-FFF2-40B4-BE49-F238E27FC236}">
                <a16:creationId xmlns:a16="http://schemas.microsoft.com/office/drawing/2014/main" id="{F0EEF532-1879-43D3-8FB2-71044DAD36BC}"/>
              </a:ext>
            </a:extLst>
          </p:cNvPr>
          <p:cNvSpPr/>
          <p:nvPr/>
        </p:nvSpPr>
        <p:spPr>
          <a:xfrm>
            <a:off x="3192263" y="2953939"/>
            <a:ext cx="1334896" cy="78836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화살표: 위로 굽음 33">
            <a:extLst>
              <a:ext uri="{FF2B5EF4-FFF2-40B4-BE49-F238E27FC236}">
                <a16:creationId xmlns:a16="http://schemas.microsoft.com/office/drawing/2014/main" id="{79B11C3A-2917-4D4B-81C0-3EAD35E6B45D}"/>
              </a:ext>
            </a:extLst>
          </p:cNvPr>
          <p:cNvSpPr/>
          <p:nvPr/>
        </p:nvSpPr>
        <p:spPr>
          <a:xfrm>
            <a:off x="3308808" y="4380441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직각 삼각형 32">
            <a:extLst>
              <a:ext uri="{FF2B5EF4-FFF2-40B4-BE49-F238E27FC236}">
                <a16:creationId xmlns:a16="http://schemas.microsoft.com/office/drawing/2014/main" id="{8785938C-40AA-43B5-A444-ADB7BEFA072A}"/>
              </a:ext>
            </a:extLst>
          </p:cNvPr>
          <p:cNvSpPr/>
          <p:nvPr/>
        </p:nvSpPr>
        <p:spPr>
          <a:xfrm>
            <a:off x="3192263" y="4209021"/>
            <a:ext cx="1334896" cy="78836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6" name="화살표: 위로 굽음 35">
            <a:extLst>
              <a:ext uri="{FF2B5EF4-FFF2-40B4-BE49-F238E27FC236}">
                <a16:creationId xmlns:a16="http://schemas.microsoft.com/office/drawing/2014/main" id="{EA1F12C3-DF40-414B-8631-095EA7F4A98D}"/>
              </a:ext>
            </a:extLst>
          </p:cNvPr>
          <p:cNvSpPr/>
          <p:nvPr/>
        </p:nvSpPr>
        <p:spPr>
          <a:xfrm>
            <a:off x="3308808" y="5551106"/>
            <a:ext cx="5936481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직각 삼각형 34">
            <a:extLst>
              <a:ext uri="{FF2B5EF4-FFF2-40B4-BE49-F238E27FC236}">
                <a16:creationId xmlns:a16="http://schemas.microsoft.com/office/drawing/2014/main" id="{949BD62E-11D9-438F-AE31-39F3034724F6}"/>
              </a:ext>
            </a:extLst>
          </p:cNvPr>
          <p:cNvSpPr/>
          <p:nvPr/>
        </p:nvSpPr>
        <p:spPr>
          <a:xfrm>
            <a:off x="3192263" y="5379686"/>
            <a:ext cx="1334896" cy="788362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89F4AF-2C7B-495F-81D8-76F8A2E1D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2" t="35556" r="9551" b="36673"/>
          <a:stretch/>
        </p:blipFill>
        <p:spPr>
          <a:xfrm>
            <a:off x="856268" y="1652531"/>
            <a:ext cx="1300899" cy="1301408"/>
          </a:xfrm>
          <a:prstGeom prst="rect">
            <a:avLst/>
          </a:prstGeom>
        </p:spPr>
      </p:pic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ED688538-0A6C-4624-A171-AD371183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7038" y="3009010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831B67D-980A-43EB-B45C-E41DD773A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3029" y="3095050"/>
            <a:ext cx="587375" cy="569913"/>
          </a:xfrm>
          <a:prstGeom prst="rect">
            <a:avLst/>
          </a:prstGeom>
          <a:noFill/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0922369-5716-4B94-8870-264F7F316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유통 채널의 개념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9" y="1563275"/>
            <a:ext cx="7166366" cy="2238375"/>
          </a:xfrm>
        </p:spPr>
        <p:txBody>
          <a:bodyPr>
            <a:noAutofit/>
          </a:bodyPr>
          <a:lstStyle/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Distribution Channel</a:t>
            </a:r>
          </a:p>
          <a:p>
            <a:pPr marL="723900" lvl="1" indent="-368300" latinLnBrk="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It is the organization or activity necessary to transfer the ownership of goods from the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production point to the consumption point</a:t>
            </a:r>
            <a:endParaRPr lang="ko-KR" altLang="en-US" sz="2000" dirty="0">
              <a:solidFill>
                <a:prstClr val="black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444389" y="3709931"/>
            <a:ext cx="8616798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유통 채널의 개념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i="0" dirty="0">
                <a:solidFill>
                  <a:srgbClr val="262626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제품이나 서비스가 생산자로부터 소비자에게 전달되는 모든 경로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i="0" dirty="0">
                <a:solidFill>
                  <a:srgbClr val="262626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소비자에게 더 큰 가치를 제공하고 효율적인 거래를 가능하게 하는 기능 수행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3801" y="2185731"/>
            <a:ext cx="1787380" cy="1375459"/>
          </a:xfrm>
          <a:prstGeom prst="rect">
            <a:avLst/>
          </a:prstGeom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4609264-5B0B-46BE-AEB1-3EA68799D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4592" y="379628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유통 채널 유형 분석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3" name="팔각형 2">
            <a:extLst>
              <a:ext uri="{FF2B5EF4-FFF2-40B4-BE49-F238E27FC236}">
                <a16:creationId xmlns:a16="http://schemas.microsoft.com/office/drawing/2014/main" id="{E91A207A-9010-4091-86D1-098A94DE1BD1}"/>
              </a:ext>
            </a:extLst>
          </p:cNvPr>
          <p:cNvSpPr/>
          <p:nvPr/>
        </p:nvSpPr>
        <p:spPr>
          <a:xfrm>
            <a:off x="1767765" y="1593130"/>
            <a:ext cx="2521526" cy="936403"/>
          </a:xfrm>
          <a:prstGeom prst="octagon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각형: 잘린 한쪽 모서리 6">
            <a:extLst>
              <a:ext uri="{FF2B5EF4-FFF2-40B4-BE49-F238E27FC236}">
                <a16:creationId xmlns:a16="http://schemas.microsoft.com/office/drawing/2014/main" id="{D4AFB92E-9FBB-4CFB-93A8-C38ABAA1384C}"/>
              </a:ext>
            </a:extLst>
          </p:cNvPr>
          <p:cNvSpPr/>
          <p:nvPr/>
        </p:nvSpPr>
        <p:spPr>
          <a:xfrm>
            <a:off x="1767765" y="1857080"/>
            <a:ext cx="2521526" cy="672453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주요 특징</a:t>
            </a:r>
          </a:p>
        </p:txBody>
      </p:sp>
      <p:sp>
        <p:nvSpPr>
          <p:cNvPr id="27" name="팔각형 26">
            <a:extLst>
              <a:ext uri="{FF2B5EF4-FFF2-40B4-BE49-F238E27FC236}">
                <a16:creationId xmlns:a16="http://schemas.microsoft.com/office/drawing/2014/main" id="{0DC676AF-0127-459C-8AEC-AAD632BE7D42}"/>
              </a:ext>
            </a:extLst>
          </p:cNvPr>
          <p:cNvSpPr/>
          <p:nvPr/>
        </p:nvSpPr>
        <p:spPr>
          <a:xfrm>
            <a:off x="4289291" y="1593130"/>
            <a:ext cx="2557392" cy="936403"/>
          </a:xfrm>
          <a:prstGeom prst="octagon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사각형: 잘린 한쪽 모서리 27">
            <a:extLst>
              <a:ext uri="{FF2B5EF4-FFF2-40B4-BE49-F238E27FC236}">
                <a16:creationId xmlns:a16="http://schemas.microsoft.com/office/drawing/2014/main" id="{3F1D81F9-59F9-4E9E-9EA7-6FF8119E7B98}"/>
              </a:ext>
            </a:extLst>
          </p:cNvPr>
          <p:cNvSpPr/>
          <p:nvPr/>
        </p:nvSpPr>
        <p:spPr>
          <a:xfrm>
            <a:off x="4289291" y="1857080"/>
            <a:ext cx="2557392" cy="672453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장점</a:t>
            </a:r>
          </a:p>
        </p:txBody>
      </p:sp>
      <p:sp>
        <p:nvSpPr>
          <p:cNvPr id="29" name="팔각형 28">
            <a:extLst>
              <a:ext uri="{FF2B5EF4-FFF2-40B4-BE49-F238E27FC236}">
                <a16:creationId xmlns:a16="http://schemas.microsoft.com/office/drawing/2014/main" id="{985FDE6B-21AF-43E5-BE4A-A0618925925E}"/>
              </a:ext>
            </a:extLst>
          </p:cNvPr>
          <p:cNvSpPr/>
          <p:nvPr/>
        </p:nvSpPr>
        <p:spPr>
          <a:xfrm>
            <a:off x="6846684" y="1593130"/>
            <a:ext cx="2557392" cy="936403"/>
          </a:xfrm>
          <a:prstGeom prst="octagon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0" name="사각형: 잘린 한쪽 모서리 29">
            <a:extLst>
              <a:ext uri="{FF2B5EF4-FFF2-40B4-BE49-F238E27FC236}">
                <a16:creationId xmlns:a16="http://schemas.microsoft.com/office/drawing/2014/main" id="{605B4033-860D-4684-B736-69DBDAE601FE}"/>
              </a:ext>
            </a:extLst>
          </p:cNvPr>
          <p:cNvSpPr/>
          <p:nvPr/>
        </p:nvSpPr>
        <p:spPr>
          <a:xfrm>
            <a:off x="6846684" y="1857080"/>
            <a:ext cx="2557392" cy="672453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단점</a:t>
            </a:r>
          </a:p>
        </p:txBody>
      </p:sp>
      <p:sp>
        <p:nvSpPr>
          <p:cNvPr id="8" name="사각형: 둥근 대각선 방향 모서리 7">
            <a:extLst>
              <a:ext uri="{FF2B5EF4-FFF2-40B4-BE49-F238E27FC236}">
                <a16:creationId xmlns:a16="http://schemas.microsoft.com/office/drawing/2014/main" id="{1D62013F-BC11-48BA-99FE-3C9BF79B41D1}"/>
              </a:ext>
            </a:extLst>
          </p:cNvPr>
          <p:cNvSpPr/>
          <p:nvPr/>
        </p:nvSpPr>
        <p:spPr>
          <a:xfrm flipH="1">
            <a:off x="480219" y="2529532"/>
            <a:ext cx="1287545" cy="1767600"/>
          </a:xfrm>
          <a:prstGeom prst="round2Diag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오프라인</a:t>
            </a:r>
          </a:p>
        </p:txBody>
      </p:sp>
      <p:sp>
        <p:nvSpPr>
          <p:cNvPr id="31" name="사각형: 둥근 대각선 방향 모서리 30">
            <a:extLst>
              <a:ext uri="{FF2B5EF4-FFF2-40B4-BE49-F238E27FC236}">
                <a16:creationId xmlns:a16="http://schemas.microsoft.com/office/drawing/2014/main" id="{A1461296-5279-4CEE-AD8B-0C0DACAC738B}"/>
              </a:ext>
            </a:extLst>
          </p:cNvPr>
          <p:cNvSpPr/>
          <p:nvPr/>
        </p:nvSpPr>
        <p:spPr>
          <a:xfrm flipH="1">
            <a:off x="480219" y="4293550"/>
            <a:ext cx="1287545" cy="1767600"/>
          </a:xfrm>
          <a:prstGeom prst="round2Diag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온라인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DAA6A87-FDAE-4490-83FB-508ED56E2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917" y="6195513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E7B70C3B-EA18-43A7-903B-F766F4E1C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3041" y="1283565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0DCBC883-4A10-498D-A561-A490004FC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20" y="1922402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8910579"/>
              </p:ext>
            </p:extLst>
          </p:nvPr>
        </p:nvGraphicFramePr>
        <p:xfrm>
          <a:off x="1767767" y="2529534"/>
          <a:ext cx="7636308" cy="35316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4543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실제 물리적 공간을 통해 운영되며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고객이 직접 방문하여 구매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제품의 품질과 기능을 직접 확인하고 구매하여 만족도 높음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시간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공간 제약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 임대료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인건비 등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높은 매장 유지비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인터넷이나 모바일 앱 등 디지털 플랫폼을 기반으로 운영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넓은 고객층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24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시간 접근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비용 효율성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직접 경험 불가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반품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/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교환 절차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경쟁 심화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유통 채널별 매출액 현황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7734960"/>
              </p:ext>
            </p:extLst>
          </p:nvPr>
        </p:nvGraphicFramePr>
        <p:xfrm>
          <a:off x="681037" y="1480008"/>
          <a:ext cx="8543925" cy="4425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모서리가 둥근 사각형 설명선 4"/>
          <p:cNvSpPr/>
          <p:nvPr/>
        </p:nvSpPr>
        <p:spPr>
          <a:xfrm>
            <a:off x="6273478" y="2353230"/>
            <a:ext cx="1585732" cy="374595"/>
          </a:xfrm>
          <a:prstGeom prst="wedgeRoundRectCallout">
            <a:avLst>
              <a:gd name="adj1" fmla="val -65570"/>
              <a:gd name="adj2" fmla="val -26265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높은 성장세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7792DBB2-4C8B-4A2D-9145-F402D4B55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3935" y="2248427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대각선 방향의 모서리가 잘린 사각형 9">
            <a:extLst>
              <a:ext uri="{FF2B5EF4-FFF2-40B4-BE49-F238E27FC236}">
                <a16:creationId xmlns:a16="http://schemas.microsoft.com/office/drawing/2014/main" id="{924C8673-62A3-4B4C-BE92-CFE6C20D2F45}"/>
              </a:ext>
            </a:extLst>
          </p:cNvPr>
          <p:cNvSpPr/>
          <p:nvPr/>
        </p:nvSpPr>
        <p:spPr>
          <a:xfrm flipH="1">
            <a:off x="5018792" y="1340553"/>
            <a:ext cx="4590472" cy="4517874"/>
          </a:xfrm>
          <a:prstGeom prst="snipRoundRect">
            <a:avLst>
              <a:gd name="adj1" fmla="val 16667"/>
              <a:gd name="adj2" fmla="val 10198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구매 선택 분석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10" name="대각선 방향의 모서리가 잘린 사각형 9"/>
          <p:cNvSpPr/>
          <p:nvPr/>
        </p:nvSpPr>
        <p:spPr>
          <a:xfrm>
            <a:off x="222684" y="1340553"/>
            <a:ext cx="4590472" cy="4517874"/>
          </a:xfrm>
          <a:prstGeom prst="snipRoundRect">
            <a:avLst>
              <a:gd name="adj1" fmla="val 16667"/>
              <a:gd name="adj2" fmla="val 10198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빗면 12"/>
          <p:cNvSpPr/>
          <p:nvPr/>
        </p:nvSpPr>
        <p:spPr>
          <a:xfrm>
            <a:off x="1192711" y="1530121"/>
            <a:ext cx="2650418" cy="463943"/>
          </a:xfrm>
          <a:prstGeom prst="snip2Same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구매 프로세스</a:t>
            </a:r>
          </a:p>
        </p:txBody>
      </p:sp>
      <p:graphicFrame>
        <p:nvGraphicFramePr>
          <p:cNvPr id="14" name="다이어그램 13"/>
          <p:cNvGraphicFramePr/>
          <p:nvPr>
            <p:extLst>
              <p:ext uri="{D42A27DB-BD31-4B8C-83A1-F6EECF244321}">
                <p14:modId xmlns:p14="http://schemas.microsoft.com/office/powerpoint/2010/main" val="4186904092"/>
              </p:ext>
            </p:extLst>
          </p:nvPr>
        </p:nvGraphicFramePr>
        <p:xfrm>
          <a:off x="1863041" y="3769266"/>
          <a:ext cx="2787394" cy="1859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다이어그램 14"/>
          <p:cNvGraphicFramePr/>
          <p:nvPr>
            <p:extLst>
              <p:ext uri="{D42A27DB-BD31-4B8C-83A1-F6EECF244321}">
                <p14:modId xmlns:p14="http://schemas.microsoft.com/office/powerpoint/2010/main" val="1100052209"/>
              </p:ext>
            </p:extLst>
          </p:nvPr>
        </p:nvGraphicFramePr>
        <p:xfrm>
          <a:off x="1816337" y="2106160"/>
          <a:ext cx="2787394" cy="1547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순서도: 순차적 액세스 저장소 16"/>
          <p:cNvSpPr/>
          <p:nvPr/>
        </p:nvSpPr>
        <p:spPr>
          <a:xfrm>
            <a:off x="622750" y="2239736"/>
            <a:ext cx="947384" cy="540813"/>
          </a:xfrm>
          <a:prstGeom prst="flowChartMagneticTap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관심</a:t>
            </a:r>
          </a:p>
        </p:txBody>
      </p:sp>
      <p:sp>
        <p:nvSpPr>
          <p:cNvPr id="42" name="순서도: 순차적 액세스 저장소 41"/>
          <p:cNvSpPr/>
          <p:nvPr/>
        </p:nvSpPr>
        <p:spPr>
          <a:xfrm flipV="1">
            <a:off x="622750" y="2979205"/>
            <a:ext cx="947384" cy="540813"/>
          </a:xfrm>
          <a:prstGeom prst="flowChartMagneticTap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1219" y="3064946"/>
            <a:ext cx="93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검색</a:t>
            </a:r>
          </a:p>
        </p:txBody>
      </p:sp>
      <p:cxnSp>
        <p:nvCxnSpPr>
          <p:cNvPr id="23" name="꺾인 연결선 22"/>
          <p:cNvCxnSpPr>
            <a:cxnSpLocks/>
            <a:stCxn id="17" idx="1"/>
            <a:endCxn id="19" idx="1"/>
          </p:cNvCxnSpPr>
          <p:nvPr/>
        </p:nvCxnSpPr>
        <p:spPr>
          <a:xfrm rot="10800000" flipH="1" flipV="1">
            <a:off x="622749" y="2510142"/>
            <a:ext cx="8469" cy="739469"/>
          </a:xfrm>
          <a:prstGeom prst="bentConnector3">
            <a:avLst>
              <a:gd name="adj1" fmla="val -2699256"/>
            </a:avLst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슬라이드 번호 개체 틀 3">
            <a:extLst>
              <a:ext uri="{FF2B5EF4-FFF2-40B4-BE49-F238E27FC236}">
                <a16:creationId xmlns:a16="http://schemas.microsoft.com/office/drawing/2014/main" id="{AEFE5F88-74DE-4A11-89BF-22B8C36E0244}"/>
              </a:ext>
            </a:extLst>
          </p:cNvPr>
          <p:cNvSpPr txBox="1">
            <a:spLocks/>
          </p:cNvSpPr>
          <p:nvPr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28" name="AutoShape 2">
            <a:extLst>
              <a:ext uri="{FF2B5EF4-FFF2-40B4-BE49-F238E27FC236}">
                <a16:creationId xmlns:a16="http://schemas.microsoft.com/office/drawing/2014/main" id="{6357ABA0-6251-4F45-B5D8-8182CBBFBF7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751771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C5E479A8-C410-4CEB-8C28-745816980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0CF28F2E-35B7-4EA1-A86F-01C323DBE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4E2D540A-9B43-47AF-A3C5-0767223283DE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701238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오른쪽 화살표 10">
            <a:extLst>
              <a:ext uri="{FF2B5EF4-FFF2-40B4-BE49-F238E27FC236}">
                <a16:creationId xmlns:a16="http://schemas.microsoft.com/office/drawing/2014/main" id="{3CDDDFCF-B946-4B44-9C72-B91D9F5062F5}"/>
              </a:ext>
            </a:extLst>
          </p:cNvPr>
          <p:cNvSpPr/>
          <p:nvPr/>
        </p:nvSpPr>
        <p:spPr>
          <a:xfrm>
            <a:off x="653224" y="3774159"/>
            <a:ext cx="860720" cy="1849217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선택의 중요도</a:t>
            </a:r>
          </a:p>
        </p:txBody>
      </p:sp>
      <p:sp>
        <p:nvSpPr>
          <p:cNvPr id="36" name="사각형: 잘린 한쪽 모서리 35">
            <a:extLst>
              <a:ext uri="{FF2B5EF4-FFF2-40B4-BE49-F238E27FC236}">
                <a16:creationId xmlns:a16="http://schemas.microsoft.com/office/drawing/2014/main" id="{684F12DC-2024-4C0A-AA44-3CCFF116514E}"/>
              </a:ext>
            </a:extLst>
          </p:cNvPr>
          <p:cNvSpPr/>
          <p:nvPr/>
        </p:nvSpPr>
        <p:spPr>
          <a:xfrm>
            <a:off x="5268736" y="3596531"/>
            <a:ext cx="4090584" cy="2035158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순서도: 문서 12">
            <a:extLst>
              <a:ext uri="{FF2B5EF4-FFF2-40B4-BE49-F238E27FC236}">
                <a16:creationId xmlns:a16="http://schemas.microsoft.com/office/drawing/2014/main" id="{77CC4E63-B663-4ECB-87CF-15058B379886}"/>
              </a:ext>
            </a:extLst>
          </p:cNvPr>
          <p:cNvSpPr/>
          <p:nvPr/>
        </p:nvSpPr>
        <p:spPr>
          <a:xfrm flipH="1">
            <a:off x="7502073" y="3761171"/>
            <a:ext cx="1442112" cy="467292"/>
          </a:xfrm>
          <a:prstGeom prst="trapezoid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TV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홈쇼핑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순서도: 저장 데이터 13">
            <a:extLst>
              <a:ext uri="{FF2B5EF4-FFF2-40B4-BE49-F238E27FC236}">
                <a16:creationId xmlns:a16="http://schemas.microsoft.com/office/drawing/2014/main" id="{D38E1736-2198-4DCC-809C-5145C49249FC}"/>
              </a:ext>
            </a:extLst>
          </p:cNvPr>
          <p:cNvSpPr/>
          <p:nvPr/>
        </p:nvSpPr>
        <p:spPr>
          <a:xfrm rot="20741954">
            <a:off x="5531091" y="4002091"/>
            <a:ext cx="1442111" cy="579052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신뢰기반 간접체험</a:t>
            </a:r>
          </a:p>
        </p:txBody>
      </p:sp>
      <p:sp>
        <p:nvSpPr>
          <p:cNvPr id="41" name="정육면체 19">
            <a:extLst>
              <a:ext uri="{FF2B5EF4-FFF2-40B4-BE49-F238E27FC236}">
                <a16:creationId xmlns:a16="http://schemas.microsoft.com/office/drawing/2014/main" id="{039EB05C-7599-4706-A6AF-1331DAE47C23}"/>
              </a:ext>
            </a:extLst>
          </p:cNvPr>
          <p:cNvSpPr/>
          <p:nvPr/>
        </p:nvSpPr>
        <p:spPr>
          <a:xfrm>
            <a:off x="6887058" y="1642346"/>
            <a:ext cx="2391072" cy="509432"/>
          </a:xfrm>
          <a:prstGeom prst="flowChartDisplay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구매 패턴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3" name="순서도: 저장 데이터 13">
            <a:extLst>
              <a:ext uri="{FF2B5EF4-FFF2-40B4-BE49-F238E27FC236}">
                <a16:creationId xmlns:a16="http://schemas.microsoft.com/office/drawing/2014/main" id="{ADC0D85D-68DB-4D58-9D70-FAA5C5F57E86}"/>
              </a:ext>
            </a:extLst>
          </p:cNvPr>
          <p:cNvSpPr/>
          <p:nvPr/>
        </p:nvSpPr>
        <p:spPr>
          <a:xfrm>
            <a:off x="5531091" y="4852218"/>
            <a:ext cx="1442111" cy="573444"/>
          </a:xfrm>
          <a:prstGeom prst="round1Rect">
            <a:avLst>
              <a:gd name="adj" fmla="val 34750"/>
            </a:avLst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상품평 영향도</a:t>
            </a:r>
          </a:p>
        </p:txBody>
      </p:sp>
      <p:sp>
        <p:nvSpPr>
          <p:cNvPr id="44" name="정육면체 19">
            <a:extLst>
              <a:ext uri="{FF2B5EF4-FFF2-40B4-BE49-F238E27FC236}">
                <a16:creationId xmlns:a16="http://schemas.microsoft.com/office/drawing/2014/main" id="{7E539040-0C36-4D72-95D4-13A07E5280C1}"/>
              </a:ext>
            </a:extLst>
          </p:cNvPr>
          <p:cNvSpPr/>
          <p:nvPr/>
        </p:nvSpPr>
        <p:spPr>
          <a:xfrm>
            <a:off x="6887058" y="2208019"/>
            <a:ext cx="2319919" cy="642728"/>
          </a:xfrm>
          <a:prstGeom prst="horizontalScroll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자주 구입하는 품목</a:t>
            </a:r>
          </a:p>
        </p:txBody>
      </p:sp>
      <p:sp>
        <p:nvSpPr>
          <p:cNvPr id="45" name="정육면체 19">
            <a:extLst>
              <a:ext uri="{FF2B5EF4-FFF2-40B4-BE49-F238E27FC236}">
                <a16:creationId xmlns:a16="http://schemas.microsoft.com/office/drawing/2014/main" id="{6B499018-EEF1-4623-A978-78ABBE9BFA17}"/>
              </a:ext>
            </a:extLst>
          </p:cNvPr>
          <p:cNvSpPr/>
          <p:nvPr/>
        </p:nvSpPr>
        <p:spPr>
          <a:xfrm flipH="1">
            <a:off x="6887059" y="2920240"/>
            <a:ext cx="1088018" cy="509432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시간</a:t>
            </a:r>
          </a:p>
        </p:txBody>
      </p:sp>
      <p:sp>
        <p:nvSpPr>
          <p:cNvPr id="46" name="순서도: 저장 데이터 13">
            <a:extLst>
              <a:ext uri="{FF2B5EF4-FFF2-40B4-BE49-F238E27FC236}">
                <a16:creationId xmlns:a16="http://schemas.microsoft.com/office/drawing/2014/main" id="{F621E1DA-B0A4-4BF8-96B0-44F63EA74309}"/>
              </a:ext>
            </a:extLst>
          </p:cNvPr>
          <p:cNvSpPr/>
          <p:nvPr/>
        </p:nvSpPr>
        <p:spPr>
          <a:xfrm flipH="1">
            <a:off x="7296094" y="4914330"/>
            <a:ext cx="1854071" cy="579052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똑똑해진 소비자</a:t>
            </a:r>
          </a:p>
        </p:txBody>
      </p:sp>
      <p:sp>
        <p:nvSpPr>
          <p:cNvPr id="48" name="설명선: 오른쪽 화살표 47">
            <a:extLst>
              <a:ext uri="{FF2B5EF4-FFF2-40B4-BE49-F238E27FC236}">
                <a16:creationId xmlns:a16="http://schemas.microsoft.com/office/drawing/2014/main" id="{7D93A1A9-48C1-419E-B4AB-F22B234952BE}"/>
              </a:ext>
            </a:extLst>
          </p:cNvPr>
          <p:cNvSpPr/>
          <p:nvPr/>
        </p:nvSpPr>
        <p:spPr>
          <a:xfrm>
            <a:off x="5379907" y="1790215"/>
            <a:ext cx="1404333" cy="1464253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경쟁력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분석</a:t>
            </a:r>
          </a:p>
        </p:txBody>
      </p:sp>
      <p:sp>
        <p:nvSpPr>
          <p:cNvPr id="49" name="순서도: 문서 12">
            <a:extLst>
              <a:ext uri="{FF2B5EF4-FFF2-40B4-BE49-F238E27FC236}">
                <a16:creationId xmlns:a16="http://schemas.microsoft.com/office/drawing/2014/main" id="{6C4C4A4F-6141-4909-8DAD-E64180B544D5}"/>
              </a:ext>
            </a:extLst>
          </p:cNvPr>
          <p:cNvSpPr/>
          <p:nvPr/>
        </p:nvSpPr>
        <p:spPr>
          <a:xfrm flipH="1">
            <a:off x="7212439" y="4308731"/>
            <a:ext cx="2021380" cy="467292"/>
          </a:xfrm>
          <a:prstGeom prst="plus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인터넷 쇼핑몰</a:t>
            </a:r>
          </a:p>
        </p:txBody>
      </p:sp>
      <p:sp>
        <p:nvSpPr>
          <p:cNvPr id="50" name="정육면체 19">
            <a:extLst>
              <a:ext uri="{FF2B5EF4-FFF2-40B4-BE49-F238E27FC236}">
                <a16:creationId xmlns:a16="http://schemas.microsoft.com/office/drawing/2014/main" id="{B0A2EB28-B803-4C94-9685-5B64084B377C}"/>
              </a:ext>
            </a:extLst>
          </p:cNvPr>
          <p:cNvSpPr/>
          <p:nvPr/>
        </p:nvSpPr>
        <p:spPr>
          <a:xfrm>
            <a:off x="8145801" y="2920240"/>
            <a:ext cx="1088018" cy="509432"/>
          </a:xfrm>
          <a:prstGeom prst="snip2Diag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요일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chemeClr val="accent1">
                <a:lumMod val="5000"/>
                <a:lumOff val="95000"/>
              </a:schemeClr>
            </a:gs>
            <a:gs pos="0">
              <a:schemeClr val="accent5">
                <a:lumMod val="75000"/>
              </a:schemeClr>
            </a:gs>
          </a:gsLst>
          <a:lin ang="5400000" scaled="1"/>
        </a:gradFill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1029</TotalTime>
  <Words>206</Words>
  <Application>Microsoft Office PowerPoint</Application>
  <PresentationFormat>A4 용지(210x297mm)</PresentationFormat>
  <Paragraphs>60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유통 채널의 개념</vt:lpstr>
      <vt:lpstr>2. 유통 채널 유형 분석</vt:lpstr>
      <vt:lpstr>3. 유통 채널별 매출액 현황</vt:lpstr>
      <vt:lpstr>4. 구매 선택 분석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user</cp:lastModifiedBy>
  <cp:revision>69</cp:revision>
  <dcterms:created xsi:type="dcterms:W3CDTF">2023-07-20T02:58:21Z</dcterms:created>
  <dcterms:modified xsi:type="dcterms:W3CDTF">2026-02-24T23:00:43Z</dcterms:modified>
</cp:coreProperties>
</file>