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1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3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430" y="6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국민연금 연도별 현황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32627276105536973"/>
          <c:y val="4.0172429647976092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32952805648457822"/>
          <c:y val="0.19971436453565256"/>
          <c:w val="0.75462155859280133"/>
          <c:h val="0.491738103775462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가입자 수(십만 명)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53-4246-AFD8-AB8B035B00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2022년</c:v>
                </c:pt>
                <c:pt idx="1">
                  <c:v>2023년</c:v>
                </c:pt>
                <c:pt idx="2">
                  <c:v>2024년</c:v>
                </c:pt>
                <c:pt idx="3">
                  <c:v>2025년</c:v>
                </c:pt>
                <c:pt idx="4">
                  <c:v>2026년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220</c:v>
                </c:pt>
                <c:pt idx="1">
                  <c:v>223</c:v>
                </c:pt>
                <c:pt idx="2">
                  <c:v>226</c:v>
                </c:pt>
                <c:pt idx="3">
                  <c:v>228</c:v>
                </c:pt>
                <c:pt idx="4">
                  <c:v>230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월평균 노령연금액(만 원)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2022년</c:v>
                </c:pt>
                <c:pt idx="1">
                  <c:v>2023년</c:v>
                </c:pt>
                <c:pt idx="2">
                  <c:v>2024년</c:v>
                </c:pt>
                <c:pt idx="3">
                  <c:v>2025년</c:v>
                </c:pt>
                <c:pt idx="4">
                  <c:v>2026년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56</c:v>
                </c:pt>
                <c:pt idx="1">
                  <c:v>58</c:v>
                </c:pt>
                <c:pt idx="2">
                  <c:v>59</c:v>
                </c:pt>
                <c:pt idx="3">
                  <c:v>60</c:v>
                </c:pt>
                <c:pt idx="4">
                  <c:v>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68159920"/>
        <c:axId val="2068174896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068174896"/>
        <c:scaling>
          <c:orientation val="minMax"/>
        </c:scaling>
        <c:delete val="0"/>
        <c:axPos val="r"/>
        <c:numFmt formatCode="_(* #,##0_);_(* \(#,##0\);_(* &quot;-&quot;_);_(@_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068159920"/>
        <c:crosses val="max"/>
        <c:crossBetween val="between"/>
        <c:majorUnit val="5"/>
      </c:valAx>
      <c:catAx>
        <c:axId val="2068159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817489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B08CF5-B0B6-4446-9EF6-C4FDA767A7A9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</dgm:pt>
    <dgm:pt modelId="{5A0799C8-193F-4D58-A00D-1B9E4AC817A5}">
      <dgm:prSet/>
      <dgm:spPr/>
      <dgm:t>
        <a:bodyPr/>
        <a:lstStyle/>
        <a:p>
          <a:pPr latinLnBrk="1"/>
          <a:r>
            <a:rPr lang="ko-KR" altLang="en-US" dirty="0">
              <a:latin typeface="굴림" panose="020B0600000101010101" pitchFamily="50" charset="-127"/>
              <a:ea typeface="굴림" panose="020B0600000101010101" pitchFamily="50" charset="-127"/>
            </a:rPr>
            <a:t>본인명의 통장사본</a:t>
          </a:r>
        </a:p>
      </dgm:t>
    </dgm:pt>
    <dgm:pt modelId="{7B1666FD-269C-4583-BA49-5FD8F12BBEA7}" type="parTrans" cxnId="{04B51326-A3DF-4BCC-845B-ED68FC4B817B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BCDA646-D8DD-4BA2-A58A-7B6AE4390647}" type="sibTrans" cxnId="{04B51326-A3DF-4BCC-845B-ED68FC4B817B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BB0C82A-0899-4C15-8A31-E35AD8F1EB1B}">
      <dgm:prSet/>
      <dgm:spPr/>
      <dgm:t>
        <a:bodyPr/>
        <a:lstStyle/>
        <a:p>
          <a:pPr latinLnBrk="1"/>
          <a:r>
            <a:rPr lang="ko-KR" altLang="en-US" dirty="0">
              <a:latin typeface="굴림" panose="020B0600000101010101" pitchFamily="50" charset="-127"/>
              <a:ea typeface="굴림" panose="020B0600000101010101" pitchFamily="50" charset="-127"/>
            </a:rPr>
            <a:t>근로소득원천징수</a:t>
          </a:r>
          <a:br>
            <a:rPr lang="en-US" altLang="ko-KR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dirty="0">
              <a:latin typeface="굴림" panose="020B0600000101010101" pitchFamily="50" charset="-127"/>
              <a:ea typeface="굴림" panose="020B0600000101010101" pitchFamily="50" charset="-127"/>
            </a:rPr>
            <a:t>영수증</a:t>
          </a:r>
        </a:p>
      </dgm:t>
    </dgm:pt>
    <dgm:pt modelId="{6EE25CB9-FBA5-4529-A8AC-BCA48CD23F40}" type="parTrans" cxnId="{B0E12B8B-0172-4ECB-9BD6-8E2551B7AB5F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2F46580-8009-4A3B-B6E8-75C77595C94D}" type="sibTrans" cxnId="{B0E12B8B-0172-4ECB-9BD6-8E2551B7AB5F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E8C2FAB-AC0B-4407-9DC3-AF723FE274F4}" type="pres">
      <dgm:prSet presAssocID="{C8B08CF5-B0B6-4446-9EF6-C4FDA767A7A9}" presName="Name0" presStyleCnt="0">
        <dgm:presLayoutVars>
          <dgm:chMax val="7"/>
          <dgm:chPref val="7"/>
          <dgm:dir/>
        </dgm:presLayoutVars>
      </dgm:prSet>
      <dgm:spPr/>
    </dgm:pt>
    <dgm:pt modelId="{B69EEA25-58C9-430A-B9FC-1CBF557BF363}" type="pres">
      <dgm:prSet presAssocID="{C8B08CF5-B0B6-4446-9EF6-C4FDA767A7A9}" presName="Name1" presStyleCnt="0"/>
      <dgm:spPr/>
    </dgm:pt>
    <dgm:pt modelId="{51AB04EF-84EA-49FC-9023-638189ED1796}" type="pres">
      <dgm:prSet presAssocID="{C8B08CF5-B0B6-4446-9EF6-C4FDA767A7A9}" presName="cycle" presStyleCnt="0"/>
      <dgm:spPr/>
    </dgm:pt>
    <dgm:pt modelId="{C4E7C624-DFE5-4554-B1F8-5DF8F559F205}" type="pres">
      <dgm:prSet presAssocID="{C8B08CF5-B0B6-4446-9EF6-C4FDA767A7A9}" presName="srcNode" presStyleLbl="node1" presStyleIdx="0" presStyleCnt="2"/>
      <dgm:spPr/>
    </dgm:pt>
    <dgm:pt modelId="{5F55CFF8-565C-4478-960A-9D00B05E81F2}" type="pres">
      <dgm:prSet presAssocID="{C8B08CF5-B0B6-4446-9EF6-C4FDA767A7A9}" presName="conn" presStyleLbl="parChTrans1D2" presStyleIdx="0" presStyleCnt="1"/>
      <dgm:spPr/>
    </dgm:pt>
    <dgm:pt modelId="{AB1C591A-43F6-408C-AC84-B66048A07F6D}" type="pres">
      <dgm:prSet presAssocID="{C8B08CF5-B0B6-4446-9EF6-C4FDA767A7A9}" presName="extraNode" presStyleLbl="node1" presStyleIdx="0" presStyleCnt="2"/>
      <dgm:spPr/>
    </dgm:pt>
    <dgm:pt modelId="{6A27BA58-70DC-47DF-844B-887F86E64879}" type="pres">
      <dgm:prSet presAssocID="{C8B08CF5-B0B6-4446-9EF6-C4FDA767A7A9}" presName="dstNode" presStyleLbl="node1" presStyleIdx="0" presStyleCnt="2"/>
      <dgm:spPr/>
    </dgm:pt>
    <dgm:pt modelId="{48C1F66E-FB05-4CEB-9256-2F64EAA2C74D}" type="pres">
      <dgm:prSet presAssocID="{5A0799C8-193F-4D58-A00D-1B9E4AC817A5}" presName="text_1" presStyleLbl="node1" presStyleIdx="0" presStyleCnt="2">
        <dgm:presLayoutVars>
          <dgm:bulletEnabled val="1"/>
        </dgm:presLayoutVars>
      </dgm:prSet>
      <dgm:spPr/>
    </dgm:pt>
    <dgm:pt modelId="{3702B0DC-1764-4BA8-A8C3-D15205E7BE8D}" type="pres">
      <dgm:prSet presAssocID="{5A0799C8-193F-4D58-A00D-1B9E4AC817A5}" presName="accent_1" presStyleCnt="0"/>
      <dgm:spPr/>
    </dgm:pt>
    <dgm:pt modelId="{E4A60050-0909-4A07-A461-EB63E0DFC7A2}" type="pres">
      <dgm:prSet presAssocID="{5A0799C8-193F-4D58-A00D-1B9E4AC817A5}" presName="accentRepeatNode" presStyleLbl="solidFgAcc1" presStyleIdx="0" presStyleCnt="2"/>
      <dgm:spPr/>
    </dgm:pt>
    <dgm:pt modelId="{66580F85-CFCB-437C-943F-BA4DB05673A5}" type="pres">
      <dgm:prSet presAssocID="{1BB0C82A-0899-4C15-8A31-E35AD8F1EB1B}" presName="text_2" presStyleLbl="node1" presStyleIdx="1" presStyleCnt="2">
        <dgm:presLayoutVars>
          <dgm:bulletEnabled val="1"/>
        </dgm:presLayoutVars>
      </dgm:prSet>
      <dgm:spPr/>
    </dgm:pt>
    <dgm:pt modelId="{0C9BA1CE-DDF3-4AB9-8AD9-34274C446C89}" type="pres">
      <dgm:prSet presAssocID="{1BB0C82A-0899-4C15-8A31-E35AD8F1EB1B}" presName="accent_2" presStyleCnt="0"/>
      <dgm:spPr/>
    </dgm:pt>
    <dgm:pt modelId="{6FC5E50C-A940-4465-86AE-53F580E9719C}" type="pres">
      <dgm:prSet presAssocID="{1BB0C82A-0899-4C15-8A31-E35AD8F1EB1B}" presName="accentRepeatNode" presStyleLbl="solidFgAcc1" presStyleIdx="1" presStyleCnt="2"/>
      <dgm:spPr/>
    </dgm:pt>
  </dgm:ptLst>
  <dgm:cxnLst>
    <dgm:cxn modelId="{04B51326-A3DF-4BCC-845B-ED68FC4B817B}" srcId="{C8B08CF5-B0B6-4446-9EF6-C4FDA767A7A9}" destId="{5A0799C8-193F-4D58-A00D-1B9E4AC817A5}" srcOrd="0" destOrd="0" parTransId="{7B1666FD-269C-4583-BA49-5FD8F12BBEA7}" sibTransId="{3BCDA646-D8DD-4BA2-A58A-7B6AE4390647}"/>
    <dgm:cxn modelId="{00B72D2E-9C26-4D04-804A-333A991B99C7}" type="presOf" srcId="{3BCDA646-D8DD-4BA2-A58A-7B6AE4390647}" destId="{5F55CFF8-565C-4478-960A-9D00B05E81F2}" srcOrd="0" destOrd="0" presId="urn:microsoft.com/office/officeart/2008/layout/VerticalCurvedList"/>
    <dgm:cxn modelId="{6147EB7B-242D-4BFB-86DF-F8C74BEF3851}" type="presOf" srcId="{C8B08CF5-B0B6-4446-9EF6-C4FDA767A7A9}" destId="{9E8C2FAB-AC0B-4407-9DC3-AF723FE274F4}" srcOrd="0" destOrd="0" presId="urn:microsoft.com/office/officeart/2008/layout/VerticalCurvedList"/>
    <dgm:cxn modelId="{B0E4807D-EE54-4ED4-A502-909EB4B72A1E}" type="presOf" srcId="{5A0799C8-193F-4D58-A00D-1B9E4AC817A5}" destId="{48C1F66E-FB05-4CEB-9256-2F64EAA2C74D}" srcOrd="0" destOrd="0" presId="urn:microsoft.com/office/officeart/2008/layout/VerticalCurvedList"/>
    <dgm:cxn modelId="{B0E12B8B-0172-4ECB-9BD6-8E2551B7AB5F}" srcId="{C8B08CF5-B0B6-4446-9EF6-C4FDA767A7A9}" destId="{1BB0C82A-0899-4C15-8A31-E35AD8F1EB1B}" srcOrd="1" destOrd="0" parTransId="{6EE25CB9-FBA5-4529-A8AC-BCA48CD23F40}" sibTransId="{32F46580-8009-4A3B-B6E8-75C77595C94D}"/>
    <dgm:cxn modelId="{53FBA3E6-98E5-447C-A70F-43DCD415BEE8}" type="presOf" srcId="{1BB0C82A-0899-4C15-8A31-E35AD8F1EB1B}" destId="{66580F85-CFCB-437C-943F-BA4DB05673A5}" srcOrd="0" destOrd="0" presId="urn:microsoft.com/office/officeart/2008/layout/VerticalCurvedList"/>
    <dgm:cxn modelId="{74A8F64E-CE90-41FB-8727-739A81436BEE}" type="presParOf" srcId="{9E8C2FAB-AC0B-4407-9DC3-AF723FE274F4}" destId="{B69EEA25-58C9-430A-B9FC-1CBF557BF363}" srcOrd="0" destOrd="0" presId="urn:microsoft.com/office/officeart/2008/layout/VerticalCurvedList"/>
    <dgm:cxn modelId="{79AB4CF9-67AB-48AB-83C0-3B053C769D3F}" type="presParOf" srcId="{B69EEA25-58C9-430A-B9FC-1CBF557BF363}" destId="{51AB04EF-84EA-49FC-9023-638189ED1796}" srcOrd="0" destOrd="0" presId="urn:microsoft.com/office/officeart/2008/layout/VerticalCurvedList"/>
    <dgm:cxn modelId="{69511D48-C0B6-4CB3-B8AD-B35AB541CC11}" type="presParOf" srcId="{51AB04EF-84EA-49FC-9023-638189ED1796}" destId="{C4E7C624-DFE5-4554-B1F8-5DF8F559F205}" srcOrd="0" destOrd="0" presId="urn:microsoft.com/office/officeart/2008/layout/VerticalCurvedList"/>
    <dgm:cxn modelId="{CD5E9E4D-1529-4C8E-8C8F-D317AEBAE235}" type="presParOf" srcId="{51AB04EF-84EA-49FC-9023-638189ED1796}" destId="{5F55CFF8-565C-4478-960A-9D00B05E81F2}" srcOrd="1" destOrd="0" presId="urn:microsoft.com/office/officeart/2008/layout/VerticalCurvedList"/>
    <dgm:cxn modelId="{D69BC8ED-B85D-4036-841D-0815EFDAD9F8}" type="presParOf" srcId="{51AB04EF-84EA-49FC-9023-638189ED1796}" destId="{AB1C591A-43F6-408C-AC84-B66048A07F6D}" srcOrd="2" destOrd="0" presId="urn:microsoft.com/office/officeart/2008/layout/VerticalCurvedList"/>
    <dgm:cxn modelId="{0F60A992-4722-43F7-B9FE-2967C04A90B6}" type="presParOf" srcId="{51AB04EF-84EA-49FC-9023-638189ED1796}" destId="{6A27BA58-70DC-47DF-844B-887F86E64879}" srcOrd="3" destOrd="0" presId="urn:microsoft.com/office/officeart/2008/layout/VerticalCurvedList"/>
    <dgm:cxn modelId="{1FB66BB2-E554-44FB-AF93-8140189A3EA0}" type="presParOf" srcId="{B69EEA25-58C9-430A-B9FC-1CBF557BF363}" destId="{48C1F66E-FB05-4CEB-9256-2F64EAA2C74D}" srcOrd="1" destOrd="0" presId="urn:microsoft.com/office/officeart/2008/layout/VerticalCurvedList"/>
    <dgm:cxn modelId="{95F634AE-5621-450C-936B-712BB70C9148}" type="presParOf" srcId="{B69EEA25-58C9-430A-B9FC-1CBF557BF363}" destId="{3702B0DC-1764-4BA8-A8C3-D15205E7BE8D}" srcOrd="2" destOrd="0" presId="urn:microsoft.com/office/officeart/2008/layout/VerticalCurvedList"/>
    <dgm:cxn modelId="{B3D1312B-EA26-4094-9332-90707E1893B7}" type="presParOf" srcId="{3702B0DC-1764-4BA8-A8C3-D15205E7BE8D}" destId="{E4A60050-0909-4A07-A461-EB63E0DFC7A2}" srcOrd="0" destOrd="0" presId="urn:microsoft.com/office/officeart/2008/layout/VerticalCurvedList"/>
    <dgm:cxn modelId="{68888298-F816-4058-AA61-27C15FB139F5}" type="presParOf" srcId="{B69EEA25-58C9-430A-B9FC-1CBF557BF363}" destId="{66580F85-CFCB-437C-943F-BA4DB05673A5}" srcOrd="3" destOrd="0" presId="urn:microsoft.com/office/officeart/2008/layout/VerticalCurvedList"/>
    <dgm:cxn modelId="{142938A0-39A7-4B74-8EED-6CAC447A776C}" type="presParOf" srcId="{B69EEA25-58C9-430A-B9FC-1CBF557BF363}" destId="{0C9BA1CE-DDF3-4AB9-8AD9-34274C446C89}" srcOrd="4" destOrd="0" presId="urn:microsoft.com/office/officeart/2008/layout/VerticalCurvedList"/>
    <dgm:cxn modelId="{BD634064-2E84-45F2-A719-F70EDF686FDF}" type="presParOf" srcId="{0C9BA1CE-DDF3-4AB9-8AD9-34274C446C89}" destId="{6FC5E50C-A940-4465-86AE-53F580E9719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2D99C9-2E5B-4E38-B853-232AB7884640}" type="doc">
      <dgm:prSet loTypeId="urn:microsoft.com/office/officeart/2005/8/layout/list1" loCatId="list" qsTypeId="urn:microsoft.com/office/officeart/2005/8/quickstyle/3d5" qsCatId="3D" csTypeId="urn:microsoft.com/office/officeart/2005/8/colors/colorful1" csCatId="colorful" phldr="1"/>
      <dgm:spPr/>
    </dgm:pt>
    <dgm:pt modelId="{32E73257-6EA3-4A77-9022-D438631A337D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가족관계증명서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5595A91-783E-463E-8C8D-5DD65B975E24}" type="parTrans" cxnId="{BA06ECDE-FF7E-4ED6-90A9-61877080D61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0005004C-2822-46B9-BBA8-32530059368E}" type="sibTrans" cxnId="{BA06ECDE-FF7E-4ED6-90A9-61877080D61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B2B556C6-3104-4774-A288-8A217C18C95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혼인관계증명서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69F8960-2CD7-498C-A839-3F7A7D8F3B09}" type="parTrans" cxnId="{A0F46841-BFC2-4885-8B84-DC49F9C63F78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6C3F6514-EA65-475A-9244-80B141A20B06}" type="sibTrans" cxnId="{A0F46841-BFC2-4885-8B84-DC49F9C63F78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7211202C-362B-4ADA-89BA-57A2F8078125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지급청구서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8AF11AA-304C-4E93-B3BD-E2CAC8BF933F}" type="parTrans" cxnId="{7ECDF5E7-7582-45E2-9BBE-A5A00D4A8D99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EE5165B0-AFA8-4C28-A836-596F2241BCB1}" type="sibTrans" cxnId="{7ECDF5E7-7582-45E2-9BBE-A5A00D4A8D99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</a:endParaRPr>
        </a:p>
      </dgm:t>
    </dgm:pt>
    <dgm:pt modelId="{B36EB6AD-C35B-4DB0-B4A0-CBA44E3DFB56}" type="pres">
      <dgm:prSet presAssocID="{812D99C9-2E5B-4E38-B853-232AB7884640}" presName="linear" presStyleCnt="0">
        <dgm:presLayoutVars>
          <dgm:dir/>
          <dgm:animLvl val="lvl"/>
          <dgm:resizeHandles val="exact"/>
        </dgm:presLayoutVars>
      </dgm:prSet>
      <dgm:spPr/>
    </dgm:pt>
    <dgm:pt modelId="{319F578D-FC2F-4602-8A1C-FC1BC6E2A26F}" type="pres">
      <dgm:prSet presAssocID="{32E73257-6EA3-4A77-9022-D438631A337D}" presName="parentLin" presStyleCnt="0"/>
      <dgm:spPr/>
    </dgm:pt>
    <dgm:pt modelId="{971E89C9-1F85-48E2-B3A8-B24C48FFC101}" type="pres">
      <dgm:prSet presAssocID="{32E73257-6EA3-4A77-9022-D438631A337D}" presName="parentLeftMargin" presStyleLbl="node1" presStyleIdx="0" presStyleCnt="3"/>
      <dgm:spPr/>
    </dgm:pt>
    <dgm:pt modelId="{C025EDCA-4BD0-4C9D-B86B-0C32BC4FC364}" type="pres">
      <dgm:prSet presAssocID="{32E73257-6EA3-4A77-9022-D438631A337D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04754B1-4C28-4345-A0F1-B29FC9B96FC7}" type="pres">
      <dgm:prSet presAssocID="{32E73257-6EA3-4A77-9022-D438631A337D}" presName="negativeSpace" presStyleCnt="0"/>
      <dgm:spPr/>
    </dgm:pt>
    <dgm:pt modelId="{558E9228-7222-4DDF-B2BC-2C9B4524E802}" type="pres">
      <dgm:prSet presAssocID="{32E73257-6EA3-4A77-9022-D438631A337D}" presName="childText" presStyleLbl="conFgAcc1" presStyleIdx="0" presStyleCnt="3">
        <dgm:presLayoutVars>
          <dgm:bulletEnabled val="1"/>
        </dgm:presLayoutVars>
      </dgm:prSet>
      <dgm:spPr/>
    </dgm:pt>
    <dgm:pt modelId="{21B9E710-1D64-4D41-9F0A-7D177B085326}" type="pres">
      <dgm:prSet presAssocID="{0005004C-2822-46B9-BBA8-32530059368E}" presName="spaceBetweenRectangles" presStyleCnt="0"/>
      <dgm:spPr/>
    </dgm:pt>
    <dgm:pt modelId="{89F45ABB-3636-49A2-912D-658F5AFCB876}" type="pres">
      <dgm:prSet presAssocID="{B2B556C6-3104-4774-A288-8A217C18C952}" presName="parentLin" presStyleCnt="0"/>
      <dgm:spPr/>
    </dgm:pt>
    <dgm:pt modelId="{AF1D1197-8A7F-4329-BE58-17AED84DBE56}" type="pres">
      <dgm:prSet presAssocID="{B2B556C6-3104-4774-A288-8A217C18C952}" presName="parentLeftMargin" presStyleLbl="node1" presStyleIdx="0" presStyleCnt="3"/>
      <dgm:spPr/>
    </dgm:pt>
    <dgm:pt modelId="{987BFEE3-E58E-4F8C-85D9-4093C60D31E4}" type="pres">
      <dgm:prSet presAssocID="{B2B556C6-3104-4774-A288-8A217C18C95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C2302A8-FD98-425D-BB97-93518049F910}" type="pres">
      <dgm:prSet presAssocID="{B2B556C6-3104-4774-A288-8A217C18C952}" presName="negativeSpace" presStyleCnt="0"/>
      <dgm:spPr/>
    </dgm:pt>
    <dgm:pt modelId="{8EE27FFD-6613-4064-863B-37ADB4BE1ABF}" type="pres">
      <dgm:prSet presAssocID="{B2B556C6-3104-4774-A288-8A217C18C952}" presName="childText" presStyleLbl="conFgAcc1" presStyleIdx="1" presStyleCnt="3">
        <dgm:presLayoutVars>
          <dgm:bulletEnabled val="1"/>
        </dgm:presLayoutVars>
      </dgm:prSet>
      <dgm:spPr/>
    </dgm:pt>
    <dgm:pt modelId="{EECA06B0-C6EF-4F67-8C79-1122CDE72C54}" type="pres">
      <dgm:prSet presAssocID="{6C3F6514-EA65-475A-9244-80B141A20B06}" presName="spaceBetweenRectangles" presStyleCnt="0"/>
      <dgm:spPr/>
    </dgm:pt>
    <dgm:pt modelId="{66098529-7D28-4D0A-92C0-B4141477432F}" type="pres">
      <dgm:prSet presAssocID="{7211202C-362B-4ADA-89BA-57A2F8078125}" presName="parentLin" presStyleCnt="0"/>
      <dgm:spPr/>
    </dgm:pt>
    <dgm:pt modelId="{692DEB12-7A23-4112-BE93-341FF27D9A8A}" type="pres">
      <dgm:prSet presAssocID="{7211202C-362B-4ADA-89BA-57A2F8078125}" presName="parentLeftMargin" presStyleLbl="node1" presStyleIdx="1" presStyleCnt="3"/>
      <dgm:spPr/>
    </dgm:pt>
    <dgm:pt modelId="{00DEADD7-0CA3-48D8-BF95-446DCFCD00FE}" type="pres">
      <dgm:prSet presAssocID="{7211202C-362B-4ADA-89BA-57A2F807812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2FF1C8B-FA86-4FC4-95EF-62CE27671DE2}" type="pres">
      <dgm:prSet presAssocID="{7211202C-362B-4ADA-89BA-57A2F8078125}" presName="negativeSpace" presStyleCnt="0"/>
      <dgm:spPr/>
    </dgm:pt>
    <dgm:pt modelId="{B1E45F7F-4084-46CF-8CF3-5448D33CA09A}" type="pres">
      <dgm:prSet presAssocID="{7211202C-362B-4ADA-89BA-57A2F807812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B3CA415-2C06-4865-9BCF-C02F0204BC26}" type="presOf" srcId="{7211202C-362B-4ADA-89BA-57A2F8078125}" destId="{692DEB12-7A23-4112-BE93-341FF27D9A8A}" srcOrd="0" destOrd="0" presId="urn:microsoft.com/office/officeart/2005/8/layout/list1"/>
    <dgm:cxn modelId="{9BC15D21-F25E-4007-B11D-8531BA947FC1}" type="presOf" srcId="{32E73257-6EA3-4A77-9022-D438631A337D}" destId="{971E89C9-1F85-48E2-B3A8-B24C48FFC101}" srcOrd="0" destOrd="0" presId="urn:microsoft.com/office/officeart/2005/8/layout/list1"/>
    <dgm:cxn modelId="{A0F46841-BFC2-4885-8B84-DC49F9C63F78}" srcId="{812D99C9-2E5B-4E38-B853-232AB7884640}" destId="{B2B556C6-3104-4774-A288-8A217C18C952}" srcOrd="1" destOrd="0" parTransId="{269F8960-2CD7-498C-A839-3F7A7D8F3B09}" sibTransId="{6C3F6514-EA65-475A-9244-80B141A20B06}"/>
    <dgm:cxn modelId="{5734FC51-4B98-48F1-8FC6-3B4FEB0DF308}" type="presOf" srcId="{32E73257-6EA3-4A77-9022-D438631A337D}" destId="{C025EDCA-4BD0-4C9D-B86B-0C32BC4FC364}" srcOrd="1" destOrd="0" presId="urn:microsoft.com/office/officeart/2005/8/layout/list1"/>
    <dgm:cxn modelId="{391FF855-7DD5-430C-9C3F-EDF5915271E5}" type="presOf" srcId="{B2B556C6-3104-4774-A288-8A217C18C952}" destId="{987BFEE3-E58E-4F8C-85D9-4093C60D31E4}" srcOrd="1" destOrd="0" presId="urn:microsoft.com/office/officeart/2005/8/layout/list1"/>
    <dgm:cxn modelId="{E5D82C57-EE66-4782-83E8-56B34B161829}" type="presOf" srcId="{B2B556C6-3104-4774-A288-8A217C18C952}" destId="{AF1D1197-8A7F-4329-BE58-17AED84DBE56}" srcOrd="0" destOrd="0" presId="urn:microsoft.com/office/officeart/2005/8/layout/list1"/>
    <dgm:cxn modelId="{33FCC88A-DB33-4F1D-823C-040D9C27CC73}" type="presOf" srcId="{812D99C9-2E5B-4E38-B853-232AB7884640}" destId="{B36EB6AD-C35B-4DB0-B4A0-CBA44E3DFB56}" srcOrd="0" destOrd="0" presId="urn:microsoft.com/office/officeart/2005/8/layout/list1"/>
    <dgm:cxn modelId="{E6FA779C-D737-40C7-8DD6-2B256FE76F7E}" type="presOf" srcId="{7211202C-362B-4ADA-89BA-57A2F8078125}" destId="{00DEADD7-0CA3-48D8-BF95-446DCFCD00FE}" srcOrd="1" destOrd="0" presId="urn:microsoft.com/office/officeart/2005/8/layout/list1"/>
    <dgm:cxn modelId="{BA06ECDE-FF7E-4ED6-90A9-61877080D610}" srcId="{812D99C9-2E5B-4E38-B853-232AB7884640}" destId="{32E73257-6EA3-4A77-9022-D438631A337D}" srcOrd="0" destOrd="0" parTransId="{25595A91-783E-463E-8C8D-5DD65B975E24}" sibTransId="{0005004C-2822-46B9-BBA8-32530059368E}"/>
    <dgm:cxn modelId="{7ECDF5E7-7582-45E2-9BBE-A5A00D4A8D99}" srcId="{812D99C9-2E5B-4E38-B853-232AB7884640}" destId="{7211202C-362B-4ADA-89BA-57A2F8078125}" srcOrd="2" destOrd="0" parTransId="{58AF11AA-304C-4E93-B3BD-E2CAC8BF933F}" sibTransId="{EE5165B0-AFA8-4C28-A836-596F2241BCB1}"/>
    <dgm:cxn modelId="{1B85260B-775F-44B8-92E7-72EFEB8E7C9C}" type="presParOf" srcId="{B36EB6AD-C35B-4DB0-B4A0-CBA44E3DFB56}" destId="{319F578D-FC2F-4602-8A1C-FC1BC6E2A26F}" srcOrd="0" destOrd="0" presId="urn:microsoft.com/office/officeart/2005/8/layout/list1"/>
    <dgm:cxn modelId="{9A311F2E-503A-434D-9CC1-0CCE4B3EDB39}" type="presParOf" srcId="{319F578D-FC2F-4602-8A1C-FC1BC6E2A26F}" destId="{971E89C9-1F85-48E2-B3A8-B24C48FFC101}" srcOrd="0" destOrd="0" presId="urn:microsoft.com/office/officeart/2005/8/layout/list1"/>
    <dgm:cxn modelId="{372135BC-40A3-46C0-AD90-A21945373A32}" type="presParOf" srcId="{319F578D-FC2F-4602-8A1C-FC1BC6E2A26F}" destId="{C025EDCA-4BD0-4C9D-B86B-0C32BC4FC364}" srcOrd="1" destOrd="0" presId="urn:microsoft.com/office/officeart/2005/8/layout/list1"/>
    <dgm:cxn modelId="{CA9D3A1F-85DB-49B2-A01F-DEBAF8E15D58}" type="presParOf" srcId="{B36EB6AD-C35B-4DB0-B4A0-CBA44E3DFB56}" destId="{F04754B1-4C28-4345-A0F1-B29FC9B96FC7}" srcOrd="1" destOrd="0" presId="urn:microsoft.com/office/officeart/2005/8/layout/list1"/>
    <dgm:cxn modelId="{DB02DF6C-DB09-40CF-95E7-4D183E39C0F5}" type="presParOf" srcId="{B36EB6AD-C35B-4DB0-B4A0-CBA44E3DFB56}" destId="{558E9228-7222-4DDF-B2BC-2C9B4524E802}" srcOrd="2" destOrd="0" presId="urn:microsoft.com/office/officeart/2005/8/layout/list1"/>
    <dgm:cxn modelId="{442EDB3B-6224-4FF9-9B20-92EA08373B46}" type="presParOf" srcId="{B36EB6AD-C35B-4DB0-B4A0-CBA44E3DFB56}" destId="{21B9E710-1D64-4D41-9F0A-7D177B085326}" srcOrd="3" destOrd="0" presId="urn:microsoft.com/office/officeart/2005/8/layout/list1"/>
    <dgm:cxn modelId="{70279065-FC13-4B49-9E39-D393A33B7D5B}" type="presParOf" srcId="{B36EB6AD-C35B-4DB0-B4A0-CBA44E3DFB56}" destId="{89F45ABB-3636-49A2-912D-658F5AFCB876}" srcOrd="4" destOrd="0" presId="urn:microsoft.com/office/officeart/2005/8/layout/list1"/>
    <dgm:cxn modelId="{A4F0045C-AE67-42B6-B8B9-61752A700C98}" type="presParOf" srcId="{89F45ABB-3636-49A2-912D-658F5AFCB876}" destId="{AF1D1197-8A7F-4329-BE58-17AED84DBE56}" srcOrd="0" destOrd="0" presId="urn:microsoft.com/office/officeart/2005/8/layout/list1"/>
    <dgm:cxn modelId="{E35FC314-B0A4-4A19-90DC-07C974D6F7DB}" type="presParOf" srcId="{89F45ABB-3636-49A2-912D-658F5AFCB876}" destId="{987BFEE3-E58E-4F8C-85D9-4093C60D31E4}" srcOrd="1" destOrd="0" presId="urn:microsoft.com/office/officeart/2005/8/layout/list1"/>
    <dgm:cxn modelId="{1B2E5B68-FB89-4C47-9841-9CF0D612440D}" type="presParOf" srcId="{B36EB6AD-C35B-4DB0-B4A0-CBA44E3DFB56}" destId="{5C2302A8-FD98-425D-BB97-93518049F910}" srcOrd="5" destOrd="0" presId="urn:microsoft.com/office/officeart/2005/8/layout/list1"/>
    <dgm:cxn modelId="{D859607D-A39A-4AC4-AE76-3B62EC49422F}" type="presParOf" srcId="{B36EB6AD-C35B-4DB0-B4A0-CBA44E3DFB56}" destId="{8EE27FFD-6613-4064-863B-37ADB4BE1ABF}" srcOrd="6" destOrd="0" presId="urn:microsoft.com/office/officeart/2005/8/layout/list1"/>
    <dgm:cxn modelId="{C3CEFA4D-19F9-4F01-A643-307E296C5F36}" type="presParOf" srcId="{B36EB6AD-C35B-4DB0-B4A0-CBA44E3DFB56}" destId="{EECA06B0-C6EF-4F67-8C79-1122CDE72C54}" srcOrd="7" destOrd="0" presId="urn:microsoft.com/office/officeart/2005/8/layout/list1"/>
    <dgm:cxn modelId="{1B1CC457-880E-4136-9317-12637C432587}" type="presParOf" srcId="{B36EB6AD-C35B-4DB0-B4A0-CBA44E3DFB56}" destId="{66098529-7D28-4D0A-92C0-B4141477432F}" srcOrd="8" destOrd="0" presId="urn:microsoft.com/office/officeart/2005/8/layout/list1"/>
    <dgm:cxn modelId="{08B7C286-EA16-4082-9C98-41EC96DCCD91}" type="presParOf" srcId="{66098529-7D28-4D0A-92C0-B4141477432F}" destId="{692DEB12-7A23-4112-BE93-341FF27D9A8A}" srcOrd="0" destOrd="0" presId="urn:microsoft.com/office/officeart/2005/8/layout/list1"/>
    <dgm:cxn modelId="{80CA368E-6105-43BA-81DB-D7E86CEB4109}" type="presParOf" srcId="{66098529-7D28-4D0A-92C0-B4141477432F}" destId="{00DEADD7-0CA3-48D8-BF95-446DCFCD00FE}" srcOrd="1" destOrd="0" presId="urn:microsoft.com/office/officeart/2005/8/layout/list1"/>
    <dgm:cxn modelId="{B5C06554-B0E3-4A80-BD2D-A1F53537DAD3}" type="presParOf" srcId="{B36EB6AD-C35B-4DB0-B4A0-CBA44E3DFB56}" destId="{B2FF1C8B-FA86-4FC4-95EF-62CE27671DE2}" srcOrd="9" destOrd="0" presId="urn:microsoft.com/office/officeart/2005/8/layout/list1"/>
    <dgm:cxn modelId="{432365BC-05AB-4898-A291-45240F837186}" type="presParOf" srcId="{B36EB6AD-C35B-4DB0-B4A0-CBA44E3DFB56}" destId="{B1E45F7F-4084-46CF-8CF3-5448D33CA09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55CFF8-565C-4478-960A-9D00B05E81F2}">
      <dsp:nvSpPr>
        <dsp:cNvPr id="0" name=""/>
        <dsp:cNvSpPr/>
      </dsp:nvSpPr>
      <dsp:spPr>
        <a:xfrm>
          <a:off x="-2089087" y="-325148"/>
          <a:ext cx="2509300" cy="2509300"/>
        </a:xfrm>
        <a:prstGeom prst="blockArc">
          <a:avLst>
            <a:gd name="adj1" fmla="val 18900000"/>
            <a:gd name="adj2" fmla="val 2700000"/>
            <a:gd name="adj3" fmla="val 861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C1F66E-FB05-4CEB-9256-2F64EAA2C74D}">
      <dsp:nvSpPr>
        <dsp:cNvPr id="0" name=""/>
        <dsp:cNvSpPr/>
      </dsp:nvSpPr>
      <dsp:spPr>
        <a:xfrm>
          <a:off x="341731" y="265577"/>
          <a:ext cx="2435856" cy="5310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1545" tIns="38100" rIns="38100" bIns="38100" numCol="1" spcCol="1270" anchor="ctr" anchorCtr="0">
          <a:noAutofit/>
        </a:bodyPr>
        <a:lstStyle/>
        <a:p>
          <a:pPr marL="0" lvl="0" indent="0" algn="l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500" kern="1200" dirty="0">
              <a:latin typeface="굴림" panose="020B0600000101010101" pitchFamily="50" charset="-127"/>
              <a:ea typeface="굴림" panose="020B0600000101010101" pitchFamily="50" charset="-127"/>
            </a:rPr>
            <a:t>본인명의 통장사본</a:t>
          </a:r>
        </a:p>
      </dsp:txBody>
      <dsp:txXfrm>
        <a:off x="341731" y="265577"/>
        <a:ext cx="2435856" cy="531079"/>
      </dsp:txXfrm>
    </dsp:sp>
    <dsp:sp modelId="{E4A60050-0909-4A07-A461-EB63E0DFC7A2}">
      <dsp:nvSpPr>
        <dsp:cNvPr id="0" name=""/>
        <dsp:cNvSpPr/>
      </dsp:nvSpPr>
      <dsp:spPr>
        <a:xfrm>
          <a:off x="9806" y="199192"/>
          <a:ext cx="663849" cy="6638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580F85-CFCB-437C-943F-BA4DB05673A5}">
      <dsp:nvSpPr>
        <dsp:cNvPr id="0" name=""/>
        <dsp:cNvSpPr/>
      </dsp:nvSpPr>
      <dsp:spPr>
        <a:xfrm>
          <a:off x="341731" y="1062345"/>
          <a:ext cx="2435856" cy="5310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1545" tIns="38100" rIns="38100" bIns="38100" numCol="1" spcCol="1270" anchor="ctr" anchorCtr="0">
          <a:noAutofit/>
        </a:bodyPr>
        <a:lstStyle/>
        <a:p>
          <a:pPr marL="0" lvl="0" indent="0" algn="l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500" kern="1200" dirty="0">
              <a:latin typeface="굴림" panose="020B0600000101010101" pitchFamily="50" charset="-127"/>
              <a:ea typeface="굴림" panose="020B0600000101010101" pitchFamily="50" charset="-127"/>
            </a:rPr>
            <a:t>근로소득원천징수</a:t>
          </a:r>
          <a:br>
            <a:rPr lang="en-US" altLang="ko-KR" sz="15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500" kern="1200" dirty="0">
              <a:latin typeface="굴림" panose="020B0600000101010101" pitchFamily="50" charset="-127"/>
              <a:ea typeface="굴림" panose="020B0600000101010101" pitchFamily="50" charset="-127"/>
            </a:rPr>
            <a:t>영수증</a:t>
          </a:r>
        </a:p>
      </dsp:txBody>
      <dsp:txXfrm>
        <a:off x="341731" y="1062345"/>
        <a:ext cx="2435856" cy="531079"/>
      </dsp:txXfrm>
    </dsp:sp>
    <dsp:sp modelId="{6FC5E50C-A940-4465-86AE-53F580E9719C}">
      <dsp:nvSpPr>
        <dsp:cNvPr id="0" name=""/>
        <dsp:cNvSpPr/>
      </dsp:nvSpPr>
      <dsp:spPr>
        <a:xfrm>
          <a:off x="9806" y="995960"/>
          <a:ext cx="663849" cy="6638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8E9228-7222-4DDF-B2BC-2C9B4524E802}">
      <dsp:nvSpPr>
        <dsp:cNvPr id="0" name=""/>
        <dsp:cNvSpPr/>
      </dsp:nvSpPr>
      <dsp:spPr>
        <a:xfrm>
          <a:off x="0" y="217337"/>
          <a:ext cx="2787393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25EDCA-4BD0-4C9D-B86B-0C32BC4FC364}">
      <dsp:nvSpPr>
        <dsp:cNvPr id="0" name=""/>
        <dsp:cNvSpPr/>
      </dsp:nvSpPr>
      <dsp:spPr>
        <a:xfrm>
          <a:off x="139369" y="54977"/>
          <a:ext cx="1951175" cy="324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750" tIns="0" rIns="73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가족관계증명서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5221" y="70829"/>
        <a:ext cx="1919471" cy="293016"/>
      </dsp:txXfrm>
    </dsp:sp>
    <dsp:sp modelId="{8EE27FFD-6613-4064-863B-37ADB4BE1ABF}">
      <dsp:nvSpPr>
        <dsp:cNvPr id="0" name=""/>
        <dsp:cNvSpPr/>
      </dsp:nvSpPr>
      <dsp:spPr>
        <a:xfrm>
          <a:off x="0" y="716297"/>
          <a:ext cx="2787393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BFEE3-E58E-4F8C-85D9-4093C60D31E4}">
      <dsp:nvSpPr>
        <dsp:cNvPr id="0" name=""/>
        <dsp:cNvSpPr/>
      </dsp:nvSpPr>
      <dsp:spPr>
        <a:xfrm>
          <a:off x="139369" y="553937"/>
          <a:ext cx="1951175" cy="3247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750" tIns="0" rIns="73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혼인관계증명서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5221" y="569789"/>
        <a:ext cx="1919471" cy="293016"/>
      </dsp:txXfrm>
    </dsp:sp>
    <dsp:sp modelId="{B1E45F7F-4084-46CF-8CF3-5448D33CA09A}">
      <dsp:nvSpPr>
        <dsp:cNvPr id="0" name=""/>
        <dsp:cNvSpPr/>
      </dsp:nvSpPr>
      <dsp:spPr>
        <a:xfrm>
          <a:off x="0" y="1215257"/>
          <a:ext cx="2787393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DEADD7-0CA3-48D8-BF95-446DCFCD00FE}">
      <dsp:nvSpPr>
        <dsp:cNvPr id="0" name=""/>
        <dsp:cNvSpPr/>
      </dsp:nvSpPr>
      <dsp:spPr>
        <a:xfrm>
          <a:off x="139369" y="1052897"/>
          <a:ext cx="1951175" cy="3247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750" tIns="0" rIns="73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지급청구서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5221" y="1068749"/>
        <a:ext cx="1919471" cy="293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갈매기형 수장 14"/>
          <p:cNvSpPr/>
          <p:nvPr userDrawn="1"/>
        </p:nvSpPr>
        <p:spPr>
          <a:xfrm>
            <a:off x="0" y="593124"/>
            <a:ext cx="9906000" cy="568412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60724C6-ABF3-42AC-8F74-01A10D89B1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6294303"/>
            <a:ext cx="1322854" cy="489221"/>
          </a:xfrm>
          <a:prstGeom prst="rect">
            <a:avLst/>
          </a:prstGeom>
        </p:spPr>
      </p:pic>
      <p:sp>
        <p:nvSpPr>
          <p:cNvPr id="10" name="오각형 9"/>
          <p:cNvSpPr/>
          <p:nvPr userDrawn="1"/>
        </p:nvSpPr>
        <p:spPr>
          <a:xfrm>
            <a:off x="685800" y="1"/>
            <a:ext cx="8534400" cy="1161536"/>
          </a:xfrm>
          <a:prstGeom prst="hexagon">
            <a:avLst/>
          </a:prstGeom>
          <a:solidFill>
            <a:schemeClr val="accent6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제목 13"/>
          <p:cNvSpPr>
            <a:spLocks noGrp="1"/>
          </p:cNvSpPr>
          <p:nvPr>
            <p:ph type="title"/>
          </p:nvPr>
        </p:nvSpPr>
        <p:spPr>
          <a:xfrm>
            <a:off x="0" y="-5575"/>
            <a:ext cx="9906001" cy="116153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2026-02-25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잘린 위쪽 모서리 2">
            <a:extLst>
              <a:ext uri="{FF2B5EF4-FFF2-40B4-BE49-F238E27FC236}">
                <a16:creationId xmlns:a16="http://schemas.microsoft.com/office/drawing/2014/main" id="{7A541B90-5D6E-456C-BDC4-F21836D74A07}"/>
              </a:ext>
            </a:extLst>
          </p:cNvPr>
          <p:cNvSpPr/>
          <p:nvPr/>
        </p:nvSpPr>
        <p:spPr>
          <a:xfrm>
            <a:off x="0" y="0"/>
            <a:ext cx="4405745" cy="6858000"/>
          </a:xfrm>
          <a:prstGeom prst="snip2Same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60724C6-ABF3-42AC-8F74-01A10D89B1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865" y="278076"/>
            <a:ext cx="1616646" cy="5978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730189" y="2809640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National</a:t>
            </a:r>
            <a:r>
              <a:rPr lang="ko-KR" altLang="en-US" b="1" dirty="0"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Pension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D068921E-7D9C-496A-A352-F1D2FDBEA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2040" y="5160556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4FA9F109-4739-4A52-9A29-171696081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2500" y="2065798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310B5E90-B3BF-41E3-9F88-259D6863D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5136" y="292055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364" y="65982"/>
            <a:ext cx="8543925" cy="1085913"/>
          </a:xfr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368644" y="1908151"/>
            <a:ext cx="3159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국민연금 제도의 개요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368644" y="3131545"/>
            <a:ext cx="4322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2" action="ppaction://hlinksldjump"/>
              </a:rPr>
              <a:t>국민연금 종류 및 수급 요건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368644" y="4332271"/>
            <a:ext cx="3980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국민연금 가입 및 급여 추이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368644" y="555047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연금의 종류 및 청구</a:t>
            </a:r>
          </a:p>
        </p:txBody>
      </p:sp>
      <p:sp>
        <p:nvSpPr>
          <p:cNvPr id="6" name="화살표: 위로 굽음 5">
            <a:extLst>
              <a:ext uri="{FF2B5EF4-FFF2-40B4-BE49-F238E27FC236}">
                <a16:creationId xmlns:a16="http://schemas.microsoft.com/office/drawing/2014/main" id="{EE653F0F-63CB-48FD-958C-0DE6E61583D2}"/>
              </a:ext>
            </a:extLst>
          </p:cNvPr>
          <p:cNvSpPr/>
          <p:nvPr/>
        </p:nvSpPr>
        <p:spPr>
          <a:xfrm>
            <a:off x="3308808" y="1865897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순서도: 지연 4">
            <a:extLst>
              <a:ext uri="{FF2B5EF4-FFF2-40B4-BE49-F238E27FC236}">
                <a16:creationId xmlns:a16="http://schemas.microsoft.com/office/drawing/2014/main" id="{BCA92EF9-1CE8-40D0-AA41-E78566634D4E}"/>
              </a:ext>
            </a:extLst>
          </p:cNvPr>
          <p:cNvSpPr/>
          <p:nvPr/>
        </p:nvSpPr>
        <p:spPr>
          <a:xfrm>
            <a:off x="3192263" y="1694477"/>
            <a:ext cx="1035180" cy="788362"/>
          </a:xfrm>
          <a:prstGeom prst="flowChartDelay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9" name="화살표: 위로 굽음 28">
            <a:extLst>
              <a:ext uri="{FF2B5EF4-FFF2-40B4-BE49-F238E27FC236}">
                <a16:creationId xmlns:a16="http://schemas.microsoft.com/office/drawing/2014/main" id="{668B68B1-33D6-41BA-BE00-7A293F274406}"/>
              </a:ext>
            </a:extLst>
          </p:cNvPr>
          <p:cNvSpPr/>
          <p:nvPr/>
        </p:nvSpPr>
        <p:spPr>
          <a:xfrm>
            <a:off x="3308808" y="3125359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순서도: 지연 27">
            <a:extLst>
              <a:ext uri="{FF2B5EF4-FFF2-40B4-BE49-F238E27FC236}">
                <a16:creationId xmlns:a16="http://schemas.microsoft.com/office/drawing/2014/main" id="{F0EEF532-1879-43D3-8FB2-71044DAD36BC}"/>
              </a:ext>
            </a:extLst>
          </p:cNvPr>
          <p:cNvSpPr/>
          <p:nvPr/>
        </p:nvSpPr>
        <p:spPr>
          <a:xfrm>
            <a:off x="3192263" y="2953939"/>
            <a:ext cx="1035180" cy="788362"/>
          </a:xfrm>
          <a:prstGeom prst="flowChartDelay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4" name="화살표: 위로 굽음 33">
            <a:extLst>
              <a:ext uri="{FF2B5EF4-FFF2-40B4-BE49-F238E27FC236}">
                <a16:creationId xmlns:a16="http://schemas.microsoft.com/office/drawing/2014/main" id="{79B11C3A-2917-4D4B-81C0-3EAD35E6B45D}"/>
              </a:ext>
            </a:extLst>
          </p:cNvPr>
          <p:cNvSpPr/>
          <p:nvPr/>
        </p:nvSpPr>
        <p:spPr>
          <a:xfrm>
            <a:off x="3308808" y="4380441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순서도: 지연 32">
            <a:extLst>
              <a:ext uri="{FF2B5EF4-FFF2-40B4-BE49-F238E27FC236}">
                <a16:creationId xmlns:a16="http://schemas.microsoft.com/office/drawing/2014/main" id="{8785938C-40AA-43B5-A444-ADB7BEFA072A}"/>
              </a:ext>
            </a:extLst>
          </p:cNvPr>
          <p:cNvSpPr/>
          <p:nvPr/>
        </p:nvSpPr>
        <p:spPr>
          <a:xfrm>
            <a:off x="3192263" y="4209021"/>
            <a:ext cx="1035180" cy="788362"/>
          </a:xfrm>
          <a:prstGeom prst="flowChartDelay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6" name="화살표: 위로 굽음 35">
            <a:extLst>
              <a:ext uri="{FF2B5EF4-FFF2-40B4-BE49-F238E27FC236}">
                <a16:creationId xmlns:a16="http://schemas.microsoft.com/office/drawing/2014/main" id="{EA1F12C3-DF40-414B-8631-095EA7F4A98D}"/>
              </a:ext>
            </a:extLst>
          </p:cNvPr>
          <p:cNvSpPr/>
          <p:nvPr/>
        </p:nvSpPr>
        <p:spPr>
          <a:xfrm>
            <a:off x="3308808" y="5551106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5" name="순서도: 지연 34">
            <a:extLst>
              <a:ext uri="{FF2B5EF4-FFF2-40B4-BE49-F238E27FC236}">
                <a16:creationId xmlns:a16="http://schemas.microsoft.com/office/drawing/2014/main" id="{949BD62E-11D9-438F-AE31-39F3034724F6}"/>
              </a:ext>
            </a:extLst>
          </p:cNvPr>
          <p:cNvSpPr/>
          <p:nvPr/>
        </p:nvSpPr>
        <p:spPr>
          <a:xfrm>
            <a:off x="3192263" y="5379686"/>
            <a:ext cx="1035180" cy="788362"/>
          </a:xfrm>
          <a:prstGeom prst="flowChartDelay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689F4AF-2C7B-495F-81D8-76F8A2E1D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2" t="35556" r="9551" b="36673"/>
          <a:stretch/>
        </p:blipFill>
        <p:spPr>
          <a:xfrm>
            <a:off x="856268" y="1758547"/>
            <a:ext cx="1300899" cy="1301408"/>
          </a:xfrm>
          <a:prstGeom prst="rect">
            <a:avLst/>
          </a:prstGeom>
        </p:spPr>
      </p:pic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ED688538-0A6C-4624-A171-AD371183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31051" y="3009010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E831B67D-980A-43EB-B45C-E41DD773A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3029" y="3201066"/>
            <a:ext cx="587375" cy="569913"/>
          </a:xfrm>
          <a:prstGeom prst="rect">
            <a:avLst/>
          </a:prstGeom>
          <a:noFill/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0922369-5716-4B94-8870-264F7F316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국민연금 제도의 개요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89" y="1563275"/>
            <a:ext cx="7166366" cy="2238375"/>
          </a:xfrm>
        </p:spPr>
        <p:txBody>
          <a:bodyPr>
            <a:noAutofit/>
          </a:bodyPr>
          <a:lstStyle/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National Pension</a:t>
            </a:r>
          </a:p>
          <a:p>
            <a:pPr marL="723900" lvl="1" indent="-3683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A system where individuals pay contributions while working and receive pensions upon retirement or unexpected events</a:t>
            </a:r>
            <a:endParaRPr lang="ko-KR" altLang="en-US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444389" y="3709931"/>
            <a:ext cx="8616798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국민연금 제도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국민들의 안정적인 노후생활을 보장하기 위한 사회보험제도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노령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장애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사망 등 다양한 </a:t>
            </a:r>
            <a:r>
              <a:rPr lang="ko-KR" altLang="en-US" sz="2000" dirty="0" err="1">
                <a:latin typeface="굴림" panose="020B0600000101010101" pitchFamily="50" charset="-127"/>
                <a:ea typeface="굴림" panose="020B0600000101010101" pitchFamily="50" charset="-127"/>
              </a:rPr>
              <a:t>위험으로부터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국민과 유족의 생활 안정을 지원하여 사회 통합에 기여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03801" y="2185731"/>
            <a:ext cx="1787380" cy="1375459"/>
          </a:xfrm>
          <a:prstGeom prst="rect">
            <a:avLst/>
          </a:prstGeom>
        </p:spPr>
      </p:pic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14609264-5B0B-46BE-AEB1-3EA68799D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4592" y="3796281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국민연금 종류 및 수급 요건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3" name="사각형: 잘린 위쪽 모서리 2">
            <a:extLst>
              <a:ext uri="{FF2B5EF4-FFF2-40B4-BE49-F238E27FC236}">
                <a16:creationId xmlns:a16="http://schemas.microsoft.com/office/drawing/2014/main" id="{E91A207A-9010-4091-86D1-098A94DE1BD1}"/>
              </a:ext>
            </a:extLst>
          </p:cNvPr>
          <p:cNvSpPr/>
          <p:nvPr/>
        </p:nvSpPr>
        <p:spPr>
          <a:xfrm>
            <a:off x="1767765" y="1677971"/>
            <a:ext cx="2521526" cy="851562"/>
          </a:xfrm>
          <a:prstGeom prst="snip2Same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화살표: 오각형 6">
            <a:extLst>
              <a:ext uri="{FF2B5EF4-FFF2-40B4-BE49-F238E27FC236}">
                <a16:creationId xmlns:a16="http://schemas.microsoft.com/office/drawing/2014/main" id="{D4AFB92E-9FBB-4CFB-93A8-C38ABAA1384C}"/>
              </a:ext>
            </a:extLst>
          </p:cNvPr>
          <p:cNvSpPr/>
          <p:nvPr/>
        </p:nvSpPr>
        <p:spPr>
          <a:xfrm>
            <a:off x="1767765" y="1857080"/>
            <a:ext cx="2521526" cy="672453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노령연금</a:t>
            </a:r>
          </a:p>
        </p:txBody>
      </p:sp>
      <p:sp>
        <p:nvSpPr>
          <p:cNvPr id="27" name="사각형: 잘린 위쪽 모서리 26">
            <a:extLst>
              <a:ext uri="{FF2B5EF4-FFF2-40B4-BE49-F238E27FC236}">
                <a16:creationId xmlns:a16="http://schemas.microsoft.com/office/drawing/2014/main" id="{0DC676AF-0127-459C-8AEC-AAD632BE7D42}"/>
              </a:ext>
            </a:extLst>
          </p:cNvPr>
          <p:cNvSpPr/>
          <p:nvPr/>
        </p:nvSpPr>
        <p:spPr>
          <a:xfrm>
            <a:off x="4289291" y="1677971"/>
            <a:ext cx="2557392" cy="851562"/>
          </a:xfrm>
          <a:prstGeom prst="snip2Same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화살표: 오각형 27">
            <a:extLst>
              <a:ext uri="{FF2B5EF4-FFF2-40B4-BE49-F238E27FC236}">
                <a16:creationId xmlns:a16="http://schemas.microsoft.com/office/drawing/2014/main" id="{3F1D81F9-59F9-4E9E-9EA7-6FF8119E7B98}"/>
              </a:ext>
            </a:extLst>
          </p:cNvPr>
          <p:cNvSpPr/>
          <p:nvPr/>
        </p:nvSpPr>
        <p:spPr>
          <a:xfrm>
            <a:off x="4289291" y="1857080"/>
            <a:ext cx="2557392" cy="672453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장애연금</a:t>
            </a:r>
          </a:p>
        </p:txBody>
      </p:sp>
      <p:sp>
        <p:nvSpPr>
          <p:cNvPr id="29" name="사각형: 잘린 위쪽 모서리 28">
            <a:extLst>
              <a:ext uri="{FF2B5EF4-FFF2-40B4-BE49-F238E27FC236}">
                <a16:creationId xmlns:a16="http://schemas.microsoft.com/office/drawing/2014/main" id="{985FDE6B-21AF-43E5-BE4A-A0618925925E}"/>
              </a:ext>
            </a:extLst>
          </p:cNvPr>
          <p:cNvSpPr/>
          <p:nvPr/>
        </p:nvSpPr>
        <p:spPr>
          <a:xfrm>
            <a:off x="6846684" y="1677971"/>
            <a:ext cx="2557392" cy="851562"/>
          </a:xfrm>
          <a:prstGeom prst="snip2Same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0" name="화살표: 오각형 29">
            <a:extLst>
              <a:ext uri="{FF2B5EF4-FFF2-40B4-BE49-F238E27FC236}">
                <a16:creationId xmlns:a16="http://schemas.microsoft.com/office/drawing/2014/main" id="{605B4033-860D-4684-B736-69DBDAE601FE}"/>
              </a:ext>
            </a:extLst>
          </p:cNvPr>
          <p:cNvSpPr/>
          <p:nvPr/>
        </p:nvSpPr>
        <p:spPr>
          <a:xfrm>
            <a:off x="6846684" y="1857080"/>
            <a:ext cx="2557392" cy="672453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유족연금</a:t>
            </a:r>
          </a:p>
        </p:txBody>
      </p:sp>
      <p:sp>
        <p:nvSpPr>
          <p:cNvPr id="8" name="배지 7">
            <a:extLst>
              <a:ext uri="{FF2B5EF4-FFF2-40B4-BE49-F238E27FC236}">
                <a16:creationId xmlns:a16="http://schemas.microsoft.com/office/drawing/2014/main" id="{1D62013F-BC11-48BA-99FE-3C9BF79B41D1}"/>
              </a:ext>
            </a:extLst>
          </p:cNvPr>
          <p:cNvSpPr/>
          <p:nvPr/>
        </p:nvSpPr>
        <p:spPr>
          <a:xfrm flipH="1">
            <a:off x="488928" y="2529532"/>
            <a:ext cx="1287545" cy="1767600"/>
          </a:xfrm>
          <a:prstGeom prst="plaqu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6">
                  <a:lumMod val="7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가입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요건</a:t>
            </a:r>
          </a:p>
        </p:txBody>
      </p:sp>
      <p:sp>
        <p:nvSpPr>
          <p:cNvPr id="31" name="배지 30">
            <a:extLst>
              <a:ext uri="{FF2B5EF4-FFF2-40B4-BE49-F238E27FC236}">
                <a16:creationId xmlns:a16="http://schemas.microsoft.com/office/drawing/2014/main" id="{A1461296-5279-4CEE-AD8B-0C0DACAC738B}"/>
              </a:ext>
            </a:extLst>
          </p:cNvPr>
          <p:cNvSpPr/>
          <p:nvPr/>
        </p:nvSpPr>
        <p:spPr>
          <a:xfrm flipH="1">
            <a:off x="488928" y="4293550"/>
            <a:ext cx="1287545" cy="1767600"/>
          </a:xfrm>
          <a:prstGeom prst="plaqu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6">
                  <a:lumMod val="7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수급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개시</a:t>
            </a:r>
          </a:p>
        </p:txBody>
      </p:sp>
      <p:pic>
        <p:nvPicPr>
          <p:cNvPr id="14" name="Picture 28" descr="w3 복사본">
            <a:extLst>
              <a:ext uri="{FF2B5EF4-FFF2-40B4-BE49-F238E27FC236}">
                <a16:creationId xmlns:a16="http://schemas.microsoft.com/office/drawing/2014/main" id="{FDAA6A87-FDAE-4490-83FB-508ED56E2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917" y="6195513"/>
            <a:ext cx="569913" cy="569913"/>
          </a:xfrm>
          <a:prstGeom prst="rect">
            <a:avLst/>
          </a:prstGeom>
          <a:noFill/>
        </p:spPr>
      </p:pic>
      <p:pic>
        <p:nvPicPr>
          <p:cNvPr id="15" name="Picture 3" descr="w1 복사본">
            <a:extLst>
              <a:ext uri="{FF2B5EF4-FFF2-40B4-BE49-F238E27FC236}">
                <a16:creationId xmlns:a16="http://schemas.microsoft.com/office/drawing/2014/main" id="{E7B70C3B-EA18-43A7-903B-F766F4E1C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3041" y="1283565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0DCBC883-4A10-498D-A561-A490004FC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220" y="1922402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4869454"/>
              </p:ext>
            </p:extLst>
          </p:nvPr>
        </p:nvGraphicFramePr>
        <p:xfrm>
          <a:off x="1776476" y="2529534"/>
          <a:ext cx="7636308" cy="353161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18483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72389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76580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국민연금 가입 기간이 총 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10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년 이상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국민연금 가입 기간 중에 발생한 질병이나 부상으로 장애 발생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국민연금 가입 중에 사망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 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노령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장애연금의 수급권자 사망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76580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출생 연도별 지급 연령 도달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가입자 본인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)</a:t>
                      </a:r>
                      <a:endParaRPr lang="en-US" altLang="ko-KR" sz="1800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장애가 확정된 날 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초진일로부터 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6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개월 경과 시점 등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) 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자격이 있는 유족의 청구 및 심사 후 지급</a:t>
                      </a:r>
                      <a:endParaRPr lang="ko-KR" altLang="en-US" sz="1800" b="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국민연금 가입 및 급여 추이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2617597"/>
              </p:ext>
            </p:extLst>
          </p:nvPr>
        </p:nvGraphicFramePr>
        <p:xfrm>
          <a:off x="681037" y="1480008"/>
          <a:ext cx="8543925" cy="4425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모서리가 둥근 사각형 설명선 4"/>
          <p:cNvSpPr/>
          <p:nvPr/>
        </p:nvSpPr>
        <p:spPr>
          <a:xfrm>
            <a:off x="3707199" y="2540527"/>
            <a:ext cx="1585732" cy="374595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꾸준한 증가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7792DBB2-4C8B-4A2D-9145-F402D4B55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0422" y="2435724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대각선 방향의 모서리가 잘린 사각형 9">
            <a:extLst>
              <a:ext uri="{FF2B5EF4-FFF2-40B4-BE49-F238E27FC236}">
                <a16:creationId xmlns:a16="http://schemas.microsoft.com/office/drawing/2014/main" id="{924C8673-62A3-4B4C-BE92-CFE6C20D2F45}"/>
              </a:ext>
            </a:extLst>
          </p:cNvPr>
          <p:cNvSpPr/>
          <p:nvPr/>
        </p:nvSpPr>
        <p:spPr>
          <a:xfrm flipH="1">
            <a:off x="5018792" y="1340553"/>
            <a:ext cx="4590472" cy="4517874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연금의 종류 및 청구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0" name="대각선 방향의 모서리가 잘린 사각형 9"/>
          <p:cNvSpPr/>
          <p:nvPr/>
        </p:nvSpPr>
        <p:spPr>
          <a:xfrm>
            <a:off x="222684" y="1340553"/>
            <a:ext cx="4590472" cy="4517874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빗면 12"/>
          <p:cNvSpPr/>
          <p:nvPr/>
        </p:nvSpPr>
        <p:spPr>
          <a:xfrm>
            <a:off x="1236123" y="1485772"/>
            <a:ext cx="2563595" cy="501928"/>
          </a:xfrm>
          <a:prstGeom prst="flowChartDisplay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노령연금 청구</a:t>
            </a:r>
          </a:p>
        </p:txBody>
      </p:sp>
      <p:graphicFrame>
        <p:nvGraphicFramePr>
          <p:cNvPr id="14" name="다이어그램 13"/>
          <p:cNvGraphicFramePr/>
          <p:nvPr>
            <p:extLst>
              <p:ext uri="{D42A27DB-BD31-4B8C-83A1-F6EECF244321}">
                <p14:modId xmlns:p14="http://schemas.microsoft.com/office/powerpoint/2010/main" val="1638312774"/>
              </p:ext>
            </p:extLst>
          </p:nvPr>
        </p:nvGraphicFramePr>
        <p:xfrm>
          <a:off x="1863041" y="3797547"/>
          <a:ext cx="2787394" cy="1859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다이어그램 14"/>
          <p:cNvGraphicFramePr/>
          <p:nvPr>
            <p:extLst>
              <p:ext uri="{D42A27DB-BD31-4B8C-83A1-F6EECF244321}">
                <p14:modId xmlns:p14="http://schemas.microsoft.com/office/powerpoint/2010/main" val="196106394"/>
              </p:ext>
            </p:extLst>
          </p:nvPr>
        </p:nvGraphicFramePr>
        <p:xfrm>
          <a:off x="1891753" y="2231030"/>
          <a:ext cx="2787394" cy="1547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사각형: 잘린 대각선 방향 모서리 16"/>
          <p:cNvSpPr/>
          <p:nvPr/>
        </p:nvSpPr>
        <p:spPr>
          <a:xfrm>
            <a:off x="698165" y="2364608"/>
            <a:ext cx="1052666" cy="540813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신분증</a:t>
            </a:r>
          </a:p>
        </p:txBody>
      </p:sp>
      <p:sp>
        <p:nvSpPr>
          <p:cNvPr id="42" name="사각형: 잘린 대각선 방향 모서리 41"/>
          <p:cNvSpPr/>
          <p:nvPr/>
        </p:nvSpPr>
        <p:spPr>
          <a:xfrm flipV="1">
            <a:off x="698165" y="3104073"/>
            <a:ext cx="1052666" cy="540813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6635" y="3189818"/>
            <a:ext cx="107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도장</a:t>
            </a:r>
          </a:p>
        </p:txBody>
      </p:sp>
      <p:cxnSp>
        <p:nvCxnSpPr>
          <p:cNvPr id="23" name="꺾인 연결선 22"/>
          <p:cNvCxnSpPr>
            <a:cxnSpLocks/>
            <a:stCxn id="17" idx="2"/>
            <a:endCxn id="19" idx="1"/>
          </p:cNvCxnSpPr>
          <p:nvPr/>
        </p:nvCxnSpPr>
        <p:spPr>
          <a:xfrm rot="10800000" flipH="1" flipV="1">
            <a:off x="698165" y="2635014"/>
            <a:ext cx="8470" cy="739469"/>
          </a:xfrm>
          <a:prstGeom prst="bentConnector3">
            <a:avLst>
              <a:gd name="adj1" fmla="val -2698937"/>
            </a:avLst>
          </a:prstGeom>
          <a:ln w="28575">
            <a:solidFill>
              <a:schemeClr val="tx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슬라이드 번호 개체 틀 3">
            <a:extLst>
              <a:ext uri="{FF2B5EF4-FFF2-40B4-BE49-F238E27FC236}">
                <a16:creationId xmlns:a16="http://schemas.microsoft.com/office/drawing/2014/main" id="{AEFE5F88-74DE-4A11-89BF-22B8C36E0244}"/>
              </a:ext>
            </a:extLst>
          </p:cNvPr>
          <p:cNvSpPr txBox="1">
            <a:spLocks/>
          </p:cNvSpPr>
          <p:nvPr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91C14E-ADBB-4C2F-9626-3E6F69969DC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28" name="AutoShape 2">
            <a:extLst>
              <a:ext uri="{FF2B5EF4-FFF2-40B4-BE49-F238E27FC236}">
                <a16:creationId xmlns:a16="http://schemas.microsoft.com/office/drawing/2014/main" id="{6357ABA0-6251-4F45-B5D8-8182CBBFBF73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751771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9" name="Picture 3" descr="w1 복사본">
            <a:extLst>
              <a:ext uri="{FF2B5EF4-FFF2-40B4-BE49-F238E27FC236}">
                <a16:creationId xmlns:a16="http://schemas.microsoft.com/office/drawing/2014/main" id="{C5E479A8-C410-4CEB-8C28-745816980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7592" y="6161062"/>
            <a:ext cx="601663" cy="584200"/>
          </a:xfrm>
          <a:prstGeom prst="rect">
            <a:avLst/>
          </a:prstGeom>
          <a:noFill/>
        </p:spPr>
      </p:pic>
      <p:pic>
        <p:nvPicPr>
          <p:cNvPr id="30" name="Picture 4" descr="w2 복사본">
            <a:extLst>
              <a:ext uri="{FF2B5EF4-FFF2-40B4-BE49-F238E27FC236}">
                <a16:creationId xmlns:a16="http://schemas.microsoft.com/office/drawing/2014/main" id="{0CF28F2E-35B7-4EA1-A86F-01C323DBE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143644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4E2D540A-9B43-47AF-A3C5-0767223283DE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701238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오른쪽 화살표 10">
            <a:extLst>
              <a:ext uri="{FF2B5EF4-FFF2-40B4-BE49-F238E27FC236}">
                <a16:creationId xmlns:a16="http://schemas.microsoft.com/office/drawing/2014/main" id="{3CDDDFCF-B946-4B44-9C72-B91D9F5062F5}"/>
              </a:ext>
            </a:extLst>
          </p:cNvPr>
          <p:cNvSpPr/>
          <p:nvPr/>
        </p:nvSpPr>
        <p:spPr>
          <a:xfrm>
            <a:off x="622749" y="3797547"/>
            <a:ext cx="891195" cy="1859002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기타서류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684F12DC-2024-4C0A-AA44-3CCFF116514E}"/>
              </a:ext>
            </a:extLst>
          </p:cNvPr>
          <p:cNvSpPr/>
          <p:nvPr/>
        </p:nvSpPr>
        <p:spPr>
          <a:xfrm>
            <a:off x="5268736" y="3330915"/>
            <a:ext cx="4090584" cy="230077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순서도: 문서 12">
            <a:extLst>
              <a:ext uri="{FF2B5EF4-FFF2-40B4-BE49-F238E27FC236}">
                <a16:creationId xmlns:a16="http://schemas.microsoft.com/office/drawing/2014/main" id="{77CC4E63-B663-4ECB-87CF-15058B379886}"/>
              </a:ext>
            </a:extLst>
          </p:cNvPr>
          <p:cNvSpPr/>
          <p:nvPr/>
        </p:nvSpPr>
        <p:spPr>
          <a:xfrm flipH="1">
            <a:off x="6896351" y="4766334"/>
            <a:ext cx="1034037" cy="610049"/>
          </a:xfrm>
          <a:prstGeom prst="plaque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기초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연금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순서도: 저장 데이터 13">
            <a:extLst>
              <a:ext uri="{FF2B5EF4-FFF2-40B4-BE49-F238E27FC236}">
                <a16:creationId xmlns:a16="http://schemas.microsoft.com/office/drawing/2014/main" id="{D38E1736-2198-4DCC-809C-5145C49249FC}"/>
              </a:ext>
            </a:extLst>
          </p:cNvPr>
          <p:cNvSpPr/>
          <p:nvPr/>
        </p:nvSpPr>
        <p:spPr>
          <a:xfrm rot="21141507">
            <a:off x="5519159" y="3652729"/>
            <a:ext cx="1655710" cy="757296"/>
          </a:xfrm>
          <a:prstGeom prst="star8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유족연금</a:t>
            </a:r>
          </a:p>
        </p:txBody>
      </p:sp>
      <p:sp>
        <p:nvSpPr>
          <p:cNvPr id="41" name="정육면체 19">
            <a:extLst>
              <a:ext uri="{FF2B5EF4-FFF2-40B4-BE49-F238E27FC236}">
                <a16:creationId xmlns:a16="http://schemas.microsoft.com/office/drawing/2014/main" id="{039EB05C-7599-4706-A6AF-1331DAE47C23}"/>
              </a:ext>
            </a:extLst>
          </p:cNvPr>
          <p:cNvSpPr/>
          <p:nvPr/>
        </p:nvSpPr>
        <p:spPr>
          <a:xfrm>
            <a:off x="6032231" y="1485772"/>
            <a:ext cx="2563595" cy="501928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연금의 종류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순서도: 저장 데이터 13">
            <a:extLst>
              <a:ext uri="{FF2B5EF4-FFF2-40B4-BE49-F238E27FC236}">
                <a16:creationId xmlns:a16="http://schemas.microsoft.com/office/drawing/2014/main" id="{ADC0D85D-68DB-4D58-9D70-FAA5C5F57E86}"/>
              </a:ext>
            </a:extLst>
          </p:cNvPr>
          <p:cNvSpPr/>
          <p:nvPr/>
        </p:nvSpPr>
        <p:spPr>
          <a:xfrm>
            <a:off x="7332920" y="4053270"/>
            <a:ext cx="1765965" cy="467292"/>
          </a:xfrm>
          <a:prstGeom prst="flowChartOffpageConnector">
            <a:avLst/>
          </a:prstGeom>
          <a:solidFill>
            <a:srgbClr val="73B14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사망일시금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정육면체 19">
            <a:extLst>
              <a:ext uri="{FF2B5EF4-FFF2-40B4-BE49-F238E27FC236}">
                <a16:creationId xmlns:a16="http://schemas.microsoft.com/office/drawing/2014/main" id="{6B499018-EEF1-4623-A978-78ABBE9BFA17}"/>
              </a:ext>
            </a:extLst>
          </p:cNvPr>
          <p:cNvSpPr/>
          <p:nvPr/>
        </p:nvSpPr>
        <p:spPr>
          <a:xfrm flipH="1">
            <a:off x="7200825" y="2171317"/>
            <a:ext cx="1994350" cy="398625"/>
          </a:xfrm>
          <a:prstGeom prst="parallelogram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조기노령연금</a:t>
            </a:r>
          </a:p>
        </p:txBody>
      </p:sp>
      <p:sp>
        <p:nvSpPr>
          <p:cNvPr id="46" name="순서도: 저장 데이터 13">
            <a:extLst>
              <a:ext uri="{FF2B5EF4-FFF2-40B4-BE49-F238E27FC236}">
                <a16:creationId xmlns:a16="http://schemas.microsoft.com/office/drawing/2014/main" id="{F621E1DA-B0A4-4BF8-96B0-44F63EA74309}"/>
              </a:ext>
            </a:extLst>
          </p:cNvPr>
          <p:cNvSpPr/>
          <p:nvPr/>
        </p:nvSpPr>
        <p:spPr>
          <a:xfrm flipH="1">
            <a:off x="5447878" y="4766334"/>
            <a:ext cx="1243435" cy="610049"/>
          </a:xfrm>
          <a:prstGeom prst="octagon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퇴직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연금</a:t>
            </a:r>
          </a:p>
        </p:txBody>
      </p:sp>
      <p:sp>
        <p:nvSpPr>
          <p:cNvPr id="48" name="설명선: 오른쪽 화살표 47">
            <a:extLst>
              <a:ext uri="{FF2B5EF4-FFF2-40B4-BE49-F238E27FC236}">
                <a16:creationId xmlns:a16="http://schemas.microsoft.com/office/drawing/2014/main" id="{7D93A1A9-48C1-419E-B4AB-F22B234952BE}"/>
              </a:ext>
            </a:extLst>
          </p:cNvPr>
          <p:cNvSpPr/>
          <p:nvPr/>
        </p:nvSpPr>
        <p:spPr>
          <a:xfrm>
            <a:off x="5408160" y="2171317"/>
            <a:ext cx="1587029" cy="911148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77502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노령연금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9" name="순서도: 문서 12">
            <a:extLst>
              <a:ext uri="{FF2B5EF4-FFF2-40B4-BE49-F238E27FC236}">
                <a16:creationId xmlns:a16="http://schemas.microsoft.com/office/drawing/2014/main" id="{6C4C4A4F-6141-4909-8DAD-E64180B544D5}"/>
              </a:ext>
            </a:extLst>
          </p:cNvPr>
          <p:cNvSpPr/>
          <p:nvPr/>
        </p:nvSpPr>
        <p:spPr>
          <a:xfrm flipH="1">
            <a:off x="8135425" y="4766334"/>
            <a:ext cx="1034038" cy="610049"/>
          </a:xfrm>
          <a:prstGeom prst="round1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공무원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연금</a:t>
            </a:r>
          </a:p>
        </p:txBody>
      </p:sp>
      <p:sp>
        <p:nvSpPr>
          <p:cNvPr id="50" name="정육면체 19">
            <a:extLst>
              <a:ext uri="{FF2B5EF4-FFF2-40B4-BE49-F238E27FC236}">
                <a16:creationId xmlns:a16="http://schemas.microsoft.com/office/drawing/2014/main" id="{B0A2EB28-B803-4C94-9685-5B64084B377C}"/>
              </a:ext>
            </a:extLst>
          </p:cNvPr>
          <p:cNvSpPr/>
          <p:nvPr/>
        </p:nvSpPr>
        <p:spPr>
          <a:xfrm>
            <a:off x="7200825" y="2686611"/>
            <a:ext cx="1994350" cy="398625"/>
          </a:xfrm>
          <a:prstGeom prst="parallelogram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분할연금</a:t>
            </a:r>
          </a:p>
        </p:txBody>
      </p:sp>
      <p:sp>
        <p:nvSpPr>
          <p:cNvPr id="33" name="순서도: 문서 12">
            <a:extLst>
              <a:ext uri="{FF2B5EF4-FFF2-40B4-BE49-F238E27FC236}">
                <a16:creationId xmlns:a16="http://schemas.microsoft.com/office/drawing/2014/main" id="{ED711CC1-6928-4C86-9ADC-2851BB8AC142}"/>
              </a:ext>
            </a:extLst>
          </p:cNvPr>
          <p:cNvSpPr/>
          <p:nvPr/>
        </p:nvSpPr>
        <p:spPr>
          <a:xfrm flipH="1">
            <a:off x="7312045" y="3521150"/>
            <a:ext cx="1765966" cy="467292"/>
          </a:xfrm>
          <a:prstGeom prst="snip2Diag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반환일시금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chemeClr val="accent1">
                <a:lumMod val="5000"/>
                <a:lumOff val="95000"/>
              </a:schemeClr>
            </a:gs>
            <a:gs pos="0">
              <a:schemeClr val="accent5">
                <a:lumMod val="75000"/>
              </a:schemeClr>
            </a:gs>
          </a:gsLst>
          <a:lin ang="5400000" scaled="1"/>
        </a:gradFill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1105</TotalTime>
  <Words>192</Words>
  <Application>Microsoft Office PowerPoint</Application>
  <PresentationFormat>A4 용지(210x297mm)</PresentationFormat>
  <Paragraphs>62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국민연금 제도의 개요</vt:lpstr>
      <vt:lpstr>2. 국민연금 종류 및 수급 요건</vt:lpstr>
      <vt:lpstr>3. 국민연금 가입 및 급여 추이</vt:lpstr>
      <vt:lpstr>4. 연금의 종류 및 청구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user</cp:lastModifiedBy>
  <cp:revision>81</cp:revision>
  <dcterms:created xsi:type="dcterms:W3CDTF">2023-07-20T02:58:21Z</dcterms:created>
  <dcterms:modified xsi:type="dcterms:W3CDTF">2026-02-24T22:59:32Z</dcterms:modified>
</cp:coreProperties>
</file>