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9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48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AI 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비서 글로벌 시장 전망 및 성장 추이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시장 규모(억 달러)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BB-41AB-A060-3162FCD295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2023년</c:v>
                </c:pt>
                <c:pt idx="1">
                  <c:v>2025년</c:v>
                </c:pt>
                <c:pt idx="2">
                  <c:v>2028년</c:v>
                </c:pt>
                <c:pt idx="3">
                  <c:v>2030년</c:v>
                </c:pt>
              </c:strCache>
            </c:strRef>
          </c:cat>
          <c:val>
            <c:numRef>
              <c:f>Sheet1!$B$2:$E$2</c:f>
              <c:numCache>
                <c:formatCode>#,##0_);[Red]\(#,##0\)</c:formatCode>
                <c:ptCount val="4"/>
                <c:pt idx="0">
                  <c:v>200</c:v>
                </c:pt>
                <c:pt idx="1">
                  <c:v>380</c:v>
                </c:pt>
                <c:pt idx="2">
                  <c:v>700</c:v>
                </c:pt>
                <c:pt idx="3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사용자 수(억 명)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2023년</c:v>
                </c:pt>
                <c:pt idx="1">
                  <c:v>2025년</c:v>
                </c:pt>
                <c:pt idx="2">
                  <c:v>2028년</c:v>
                </c:pt>
                <c:pt idx="3">
                  <c:v>2030년</c:v>
                </c:pt>
              </c:strCache>
            </c:strRef>
          </c:cat>
          <c:val>
            <c:numRef>
              <c:f>Sheet1!$B$3:$E$3</c:f>
              <c:numCache>
                <c:formatCode>#,##0.0_);[Red]\(#,##0.0\)</c:formatCode>
                <c:ptCount val="4"/>
                <c:pt idx="0">
                  <c:v>2.5</c:v>
                </c:pt>
                <c:pt idx="1">
                  <c:v>4.5</c:v>
                </c:pt>
                <c:pt idx="2">
                  <c:v>7.2</c:v>
                </c:pt>
                <c:pt idx="3">
                  <c:v>9.1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#,##0.0_);[Red]\(#,##0.0\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4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7AA7BD-BF3E-4B2A-AF62-1036BEB1705F}" type="doc">
      <dgm:prSet loTypeId="urn:microsoft.com/office/officeart/2005/8/layout/hList3" loCatId="list" qsTypeId="urn:microsoft.com/office/officeart/2005/8/quickstyle/3d2" qsCatId="3D" csTypeId="urn:microsoft.com/office/officeart/2005/8/colors/colorful4" csCatId="colorful" phldr="1"/>
      <dgm:spPr/>
    </dgm:pt>
    <dgm:pt modelId="{3AF1598C-B0AB-42A5-B353-74FA84EB570B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IoT </a:t>
          </a: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결합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37250AA-DD64-4C56-A6B9-4B3A5D71F2FC}" type="parTrans" cxnId="{246BEB09-E764-4F58-8836-529E8A08B1D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6145C71-D058-4C5B-AE57-99C8B8783C25}" type="sibTrans" cxnId="{246BEB09-E764-4F58-8836-529E8A08B1D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C1D24B3-5C0A-45F5-8FEC-7546508EA99E}">
      <dgm:prSet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자동차 스피커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9C23E93-C3B5-4A98-A613-0DBC2B3FFE10}" type="parTrans" cxnId="{DDA00469-2024-47B2-8F85-FE0A13ACCB7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2C68BB-842F-41C2-AA48-7FFA1DD87D8E}" type="sibTrans" cxnId="{DDA00469-2024-47B2-8F85-FE0A13ACCB7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F3E6DFA-7816-485D-AD59-22BA7FC552B4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스마트 홈</a:t>
          </a:r>
        </a:p>
      </dgm:t>
    </dgm:pt>
    <dgm:pt modelId="{52681AF2-C4CA-40E6-B2EA-AF0C9B7F1B2E}" type="parTrans" cxnId="{1B9F750C-9F3D-4C8B-8F8B-D78CB6575AE1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F8C989F-D5D0-4D5C-AD68-ECD216D7B0B2}" type="sibTrans" cxnId="{1B9F750C-9F3D-4C8B-8F8B-D78CB6575AE1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2141ABC-4E73-437E-A4F4-A0F834AA8078}">
      <dgm:prSet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웨어</a:t>
          </a:r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러블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1CF1BD2-F8BA-4887-9AB7-846D711A15A1}" type="parTrans" cxnId="{FB4FCD80-82BE-4E42-965B-7B9B5351488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0CA117E-ED72-4747-9E47-5BA0E0D794FA}" type="sibTrans" cxnId="{FB4FCD80-82BE-4E42-965B-7B9B5351488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2FFE425-A4A7-4BA5-BD11-EC864DF1481E}" type="pres">
      <dgm:prSet presAssocID="{DB7AA7BD-BF3E-4B2A-AF62-1036BEB1705F}" presName="composite" presStyleCnt="0">
        <dgm:presLayoutVars>
          <dgm:chMax val="1"/>
          <dgm:dir/>
          <dgm:resizeHandles val="exact"/>
        </dgm:presLayoutVars>
      </dgm:prSet>
      <dgm:spPr/>
    </dgm:pt>
    <dgm:pt modelId="{A1422425-51AA-4694-886F-6765728AB853}" type="pres">
      <dgm:prSet presAssocID="{3AF1598C-B0AB-42A5-B353-74FA84EB570B}" presName="roof" presStyleLbl="dkBgShp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34EB2957-0B69-43EE-ABB6-07C51C82381C}" type="pres">
      <dgm:prSet presAssocID="{3AF1598C-B0AB-42A5-B353-74FA84EB570B}" presName="pillars" presStyleCnt="0"/>
      <dgm:spPr/>
    </dgm:pt>
    <dgm:pt modelId="{40C8AB08-C29D-40E6-9327-6A62BD8A7C07}" type="pres">
      <dgm:prSet presAssocID="{3AF1598C-B0AB-42A5-B353-74FA84EB570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7463187-1700-4EB7-8810-EF0B886A9E20}" type="pres">
      <dgm:prSet presAssocID="{DF3E6DFA-7816-485D-AD59-22BA7FC552B4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0D2050B-66F8-404D-A342-A75CAD405E18}" type="pres">
      <dgm:prSet presAssocID="{22141ABC-4E73-437E-A4F4-A0F834AA8078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93FF65-8BB2-46E7-80AE-C0764D7BCD3A}" type="pres">
      <dgm:prSet presAssocID="{3AF1598C-B0AB-42A5-B353-74FA84EB570B}" presName="base" presStyleLbl="dkBgShp" presStyleIdx="1" presStyleCnt="2"/>
      <dgm:spPr/>
    </dgm:pt>
  </dgm:ptLst>
  <dgm:cxnLst>
    <dgm:cxn modelId="{37D73077-FEC8-4141-BEF2-1F8BD1627C52}" type="presOf" srcId="{3AF1598C-B0AB-42A5-B353-74FA84EB570B}" destId="{A1422425-51AA-4694-886F-6765728AB853}" srcOrd="0" destOrd="0" presId="urn:microsoft.com/office/officeart/2005/8/layout/hList3"/>
    <dgm:cxn modelId="{936C6024-690D-4F61-B461-478CDFE804D7}" type="presOf" srcId="{FC1D24B3-5C0A-45F5-8FEC-7546508EA99E}" destId="{40C8AB08-C29D-40E6-9327-6A62BD8A7C07}" srcOrd="0" destOrd="0" presId="urn:microsoft.com/office/officeart/2005/8/layout/hList3"/>
    <dgm:cxn modelId="{DDA00469-2024-47B2-8F85-FE0A13ACCB79}" srcId="{3AF1598C-B0AB-42A5-B353-74FA84EB570B}" destId="{FC1D24B3-5C0A-45F5-8FEC-7546508EA99E}" srcOrd="0" destOrd="0" parTransId="{29C23E93-C3B5-4A98-A613-0DBC2B3FFE10}" sibTransId="{BA2C68BB-842F-41C2-AA48-7FFA1DD87D8E}"/>
    <dgm:cxn modelId="{FB4FCD80-82BE-4E42-965B-7B9B53514884}" srcId="{3AF1598C-B0AB-42A5-B353-74FA84EB570B}" destId="{22141ABC-4E73-437E-A4F4-A0F834AA8078}" srcOrd="2" destOrd="0" parTransId="{11CF1BD2-F8BA-4887-9AB7-846D711A15A1}" sibTransId="{40CA117E-ED72-4747-9E47-5BA0E0D794FA}"/>
    <dgm:cxn modelId="{4E029F08-349B-46B6-BF4D-397CEC98A5EB}" type="presOf" srcId="{DB7AA7BD-BF3E-4B2A-AF62-1036BEB1705F}" destId="{02FFE425-A4A7-4BA5-BD11-EC864DF1481E}" srcOrd="0" destOrd="0" presId="urn:microsoft.com/office/officeart/2005/8/layout/hList3"/>
    <dgm:cxn modelId="{267CC499-76EA-4BC9-84FF-FE95E360FEC1}" type="presOf" srcId="{DF3E6DFA-7816-485D-AD59-22BA7FC552B4}" destId="{F7463187-1700-4EB7-8810-EF0B886A9E20}" srcOrd="0" destOrd="0" presId="urn:microsoft.com/office/officeart/2005/8/layout/hList3"/>
    <dgm:cxn modelId="{246BEB09-E764-4F58-8836-529E8A08B1DE}" srcId="{DB7AA7BD-BF3E-4B2A-AF62-1036BEB1705F}" destId="{3AF1598C-B0AB-42A5-B353-74FA84EB570B}" srcOrd="0" destOrd="0" parTransId="{E37250AA-DD64-4C56-A6B9-4B3A5D71F2FC}" sibTransId="{E6145C71-D058-4C5B-AE57-99C8B8783C25}"/>
    <dgm:cxn modelId="{C5FC6FCA-6834-4540-A158-BEC54002F916}" type="presOf" srcId="{22141ABC-4E73-437E-A4F4-A0F834AA8078}" destId="{80D2050B-66F8-404D-A342-A75CAD405E18}" srcOrd="0" destOrd="0" presId="urn:microsoft.com/office/officeart/2005/8/layout/hList3"/>
    <dgm:cxn modelId="{1B9F750C-9F3D-4C8B-8F8B-D78CB6575AE1}" srcId="{3AF1598C-B0AB-42A5-B353-74FA84EB570B}" destId="{DF3E6DFA-7816-485D-AD59-22BA7FC552B4}" srcOrd="1" destOrd="0" parTransId="{52681AF2-C4CA-40E6-B2EA-AF0C9B7F1B2E}" sibTransId="{4F8C989F-D5D0-4D5C-AD68-ECD216D7B0B2}"/>
    <dgm:cxn modelId="{C4C98326-7FCC-4A96-B6FA-F0FDA853F974}" type="presParOf" srcId="{02FFE425-A4A7-4BA5-BD11-EC864DF1481E}" destId="{A1422425-51AA-4694-886F-6765728AB853}" srcOrd="0" destOrd="0" presId="urn:microsoft.com/office/officeart/2005/8/layout/hList3"/>
    <dgm:cxn modelId="{594C2FFC-86DE-47DD-9557-A393B97D0A8E}" type="presParOf" srcId="{02FFE425-A4A7-4BA5-BD11-EC864DF1481E}" destId="{34EB2957-0B69-43EE-ABB6-07C51C82381C}" srcOrd="1" destOrd="0" presId="urn:microsoft.com/office/officeart/2005/8/layout/hList3"/>
    <dgm:cxn modelId="{84ECE364-2712-4FB6-966E-49A7C420322F}" type="presParOf" srcId="{34EB2957-0B69-43EE-ABB6-07C51C82381C}" destId="{40C8AB08-C29D-40E6-9327-6A62BD8A7C07}" srcOrd="0" destOrd="0" presId="urn:microsoft.com/office/officeart/2005/8/layout/hList3"/>
    <dgm:cxn modelId="{03B7BFFA-0024-4871-BF3F-AD5DAF579267}" type="presParOf" srcId="{34EB2957-0B69-43EE-ABB6-07C51C82381C}" destId="{F7463187-1700-4EB7-8810-EF0B886A9E20}" srcOrd="1" destOrd="0" presId="urn:microsoft.com/office/officeart/2005/8/layout/hList3"/>
    <dgm:cxn modelId="{C504B68E-A65A-4BF1-8240-CCFB5576AD9D}" type="presParOf" srcId="{34EB2957-0B69-43EE-ABB6-07C51C82381C}" destId="{80D2050B-66F8-404D-A342-A75CAD405E18}" srcOrd="2" destOrd="0" presId="urn:microsoft.com/office/officeart/2005/8/layout/hList3"/>
    <dgm:cxn modelId="{2FF337C0-C59D-40C0-9F49-26903573C9B2}" type="presParOf" srcId="{02FFE425-A4A7-4BA5-BD11-EC864DF1481E}" destId="{4C93FF65-8BB2-46E7-80AE-C0764D7BCD3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570BA9-43A9-4662-9A12-EB9EAB8EAE02}" type="doc">
      <dgm:prSet loTypeId="urn:microsoft.com/office/officeart/2005/8/layout/hProcess6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778F69A5-D89B-4151-A54F-8DAC922BDEE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영상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이해</a:t>
          </a:r>
        </a:p>
      </dgm:t>
    </dgm:pt>
    <dgm:pt modelId="{C98C22E2-6B43-444E-A34A-94D28D414BB3}" type="parTrans" cxnId="{C21CCA62-48A5-48A5-AAD4-AC2ABA1B323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2EE8F1E-B991-4084-A705-06FFC316CEEF}" type="sibTrans" cxnId="{C21CCA62-48A5-48A5-AAD4-AC2ABA1B323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0CD9CC-AB46-480E-B833-FEE8293C721A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사진</a:t>
          </a:r>
        </a:p>
      </dgm:t>
    </dgm:pt>
    <dgm:pt modelId="{AA807D1D-D4EA-4D7C-AFD9-A34E5065C613}" type="parTrans" cxnId="{07DAB26B-80AF-4556-A62A-1FC5B506CDF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6ED1D88-3F29-47DF-965A-F0B13057B09F}" type="sibTrans" cxnId="{07DAB26B-80AF-4556-A62A-1FC5B506CDF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785E665-DACE-4F4F-A62C-FEC45198C055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영상</a:t>
          </a:r>
        </a:p>
      </dgm:t>
    </dgm:pt>
    <dgm:pt modelId="{5186F5AC-8E64-43B2-AD8F-D1D06092FC31}" type="parTrans" cxnId="{ADC17863-A6AE-4766-BB7D-F53B5B5135E9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B27C51B-F09D-4367-AD46-6F76E3C23690}" type="sibTrans" cxnId="{ADC17863-A6AE-4766-BB7D-F53B5B5135E9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970E57D-F427-4255-B741-D03482D6750F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인포그래픽스</a:t>
          </a:r>
        </a:p>
      </dgm:t>
    </dgm:pt>
    <dgm:pt modelId="{7D75CD58-B382-47B6-A109-23A05C3E835B}" type="parTrans" cxnId="{59FF622A-8632-4EF4-8767-B6505046B36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764393-D627-4636-A887-BECB4EA92697}" type="sibTrans" cxnId="{59FF622A-8632-4EF4-8767-B6505046B36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76BD330-433E-4D28-A176-753E44C0E199}" type="pres">
      <dgm:prSet presAssocID="{2D570BA9-43A9-4662-9A12-EB9EAB8EAE0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A64D9E0-8596-45D9-B977-AF753CF153C0}" type="pres">
      <dgm:prSet presAssocID="{778F69A5-D89B-4151-A54F-8DAC922BDEE8}" presName="compNode" presStyleCnt="0"/>
      <dgm:spPr/>
    </dgm:pt>
    <dgm:pt modelId="{3D4C10D7-02D7-4CE6-B181-3B3BF6C5F0BE}" type="pres">
      <dgm:prSet presAssocID="{778F69A5-D89B-4151-A54F-8DAC922BDEE8}" presName="noGeometry" presStyleCnt="0"/>
      <dgm:spPr/>
    </dgm:pt>
    <dgm:pt modelId="{C48AD62A-681B-465F-9B5B-C7F336EB2F0D}" type="pres">
      <dgm:prSet presAssocID="{778F69A5-D89B-4151-A54F-8DAC922BDEE8}" presName="childTextVisible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C928F96-A69D-4B57-93B7-0E4F8E76040F}" type="pres">
      <dgm:prSet presAssocID="{778F69A5-D89B-4151-A54F-8DAC922BDEE8}" presName="childTextHidden" presStyleLbl="bgAccFollowNode1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325F459D-EBE9-49B2-91E4-C7C7F15DA986}" type="pres">
      <dgm:prSet presAssocID="{778F69A5-D89B-4151-A54F-8DAC922BDEE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76707D8-13C7-4797-94B3-3BEC65B6F29E}" type="presOf" srcId="{2D570BA9-43A9-4662-9A12-EB9EAB8EAE02}" destId="{776BD330-433E-4D28-A176-753E44C0E199}" srcOrd="0" destOrd="0" presId="urn:microsoft.com/office/officeart/2005/8/layout/hProcess6"/>
    <dgm:cxn modelId="{011B4C62-15C5-4353-A015-66158C0C6737}" type="presOf" srcId="{FB0CD9CC-AB46-480E-B833-FEE8293C721A}" destId="{2C928F96-A69D-4B57-93B7-0E4F8E76040F}" srcOrd="1" destOrd="0" presId="urn:microsoft.com/office/officeart/2005/8/layout/hProcess6"/>
    <dgm:cxn modelId="{113621F8-5772-49E3-BCFD-E5488569A0EC}" type="presOf" srcId="{778F69A5-D89B-4151-A54F-8DAC922BDEE8}" destId="{325F459D-EBE9-49B2-91E4-C7C7F15DA986}" srcOrd="0" destOrd="0" presId="urn:microsoft.com/office/officeart/2005/8/layout/hProcess6"/>
    <dgm:cxn modelId="{DCC2D5AB-B794-4860-8481-A38C5E68FC18}" type="presOf" srcId="{F785E665-DACE-4F4F-A62C-FEC45198C055}" destId="{C48AD62A-681B-465F-9B5B-C7F336EB2F0D}" srcOrd="0" destOrd="1" presId="urn:microsoft.com/office/officeart/2005/8/layout/hProcess6"/>
    <dgm:cxn modelId="{07DAB26B-80AF-4556-A62A-1FC5B506CDFD}" srcId="{778F69A5-D89B-4151-A54F-8DAC922BDEE8}" destId="{FB0CD9CC-AB46-480E-B833-FEE8293C721A}" srcOrd="0" destOrd="0" parTransId="{AA807D1D-D4EA-4D7C-AFD9-A34E5065C613}" sibTransId="{36ED1D88-3F29-47DF-965A-F0B13057B09F}"/>
    <dgm:cxn modelId="{AD53485B-62F5-4B2E-811F-917F70EB079C}" type="presOf" srcId="{3970E57D-F427-4255-B741-D03482D6750F}" destId="{2C928F96-A69D-4B57-93B7-0E4F8E76040F}" srcOrd="1" destOrd="2" presId="urn:microsoft.com/office/officeart/2005/8/layout/hProcess6"/>
    <dgm:cxn modelId="{C21CCA62-48A5-48A5-AAD4-AC2ABA1B3234}" srcId="{2D570BA9-43A9-4662-9A12-EB9EAB8EAE02}" destId="{778F69A5-D89B-4151-A54F-8DAC922BDEE8}" srcOrd="0" destOrd="0" parTransId="{C98C22E2-6B43-444E-A34A-94D28D414BB3}" sibTransId="{E2EE8F1E-B991-4084-A705-06FFC316CEEF}"/>
    <dgm:cxn modelId="{ADC17863-A6AE-4766-BB7D-F53B5B5135E9}" srcId="{778F69A5-D89B-4151-A54F-8DAC922BDEE8}" destId="{F785E665-DACE-4F4F-A62C-FEC45198C055}" srcOrd="1" destOrd="0" parTransId="{5186F5AC-8E64-43B2-AD8F-D1D06092FC31}" sibTransId="{BB27C51B-F09D-4367-AD46-6F76E3C23690}"/>
    <dgm:cxn modelId="{59FF622A-8632-4EF4-8767-B6505046B36B}" srcId="{778F69A5-D89B-4151-A54F-8DAC922BDEE8}" destId="{3970E57D-F427-4255-B741-D03482D6750F}" srcOrd="2" destOrd="0" parTransId="{7D75CD58-B382-47B6-A109-23A05C3E835B}" sibTransId="{F0764393-D627-4636-A887-BECB4EA92697}"/>
    <dgm:cxn modelId="{23708C3C-2157-4D65-9332-94838B795B8A}" type="presOf" srcId="{3970E57D-F427-4255-B741-D03482D6750F}" destId="{C48AD62A-681B-465F-9B5B-C7F336EB2F0D}" srcOrd="0" destOrd="2" presId="urn:microsoft.com/office/officeart/2005/8/layout/hProcess6"/>
    <dgm:cxn modelId="{01E9B2C5-2F53-4680-B5B0-F564996CA48A}" type="presOf" srcId="{F785E665-DACE-4F4F-A62C-FEC45198C055}" destId="{2C928F96-A69D-4B57-93B7-0E4F8E76040F}" srcOrd="1" destOrd="1" presId="urn:microsoft.com/office/officeart/2005/8/layout/hProcess6"/>
    <dgm:cxn modelId="{3F9AF298-EC00-412F-A2A2-AC89BC2804C4}" type="presOf" srcId="{FB0CD9CC-AB46-480E-B833-FEE8293C721A}" destId="{C48AD62A-681B-465F-9B5B-C7F336EB2F0D}" srcOrd="0" destOrd="0" presId="urn:microsoft.com/office/officeart/2005/8/layout/hProcess6"/>
    <dgm:cxn modelId="{BBE7ADE4-C951-48E8-9935-802B9E90D077}" type="presParOf" srcId="{776BD330-433E-4D28-A176-753E44C0E199}" destId="{EA64D9E0-8596-45D9-B977-AF753CF153C0}" srcOrd="0" destOrd="0" presId="urn:microsoft.com/office/officeart/2005/8/layout/hProcess6"/>
    <dgm:cxn modelId="{0730AE6D-8695-4FEE-80EB-FFEB581FD796}" type="presParOf" srcId="{EA64D9E0-8596-45D9-B977-AF753CF153C0}" destId="{3D4C10D7-02D7-4CE6-B181-3B3BF6C5F0BE}" srcOrd="0" destOrd="0" presId="urn:microsoft.com/office/officeart/2005/8/layout/hProcess6"/>
    <dgm:cxn modelId="{F7FF5CE7-ED29-4C05-83C7-49652098C542}" type="presParOf" srcId="{EA64D9E0-8596-45D9-B977-AF753CF153C0}" destId="{C48AD62A-681B-465F-9B5B-C7F336EB2F0D}" srcOrd="1" destOrd="0" presId="urn:microsoft.com/office/officeart/2005/8/layout/hProcess6"/>
    <dgm:cxn modelId="{C6A0CA91-EA53-4CD0-857F-DAE8209EF848}" type="presParOf" srcId="{EA64D9E0-8596-45D9-B977-AF753CF153C0}" destId="{2C928F96-A69D-4B57-93B7-0E4F8E76040F}" srcOrd="2" destOrd="0" presId="urn:microsoft.com/office/officeart/2005/8/layout/hProcess6"/>
    <dgm:cxn modelId="{E1EEFB60-C7E3-4994-9F3D-FA73820E21F0}" type="presParOf" srcId="{EA64D9E0-8596-45D9-B977-AF753CF153C0}" destId="{325F459D-EBE9-49B2-91E4-C7C7F15DA986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22425-51AA-4694-886F-6765728AB853}">
      <dsp:nvSpPr>
        <dsp:cNvPr id="0" name=""/>
        <dsp:cNvSpPr/>
      </dsp:nvSpPr>
      <dsp:spPr>
        <a:xfrm>
          <a:off x="0" y="0"/>
          <a:ext cx="2598650" cy="464913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IoT </a:t>
          </a: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결합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0" y="0"/>
        <a:ext cx="2598650" cy="464913"/>
      </dsp:txXfrm>
    </dsp:sp>
    <dsp:sp modelId="{40C8AB08-C29D-40E6-9327-6A62BD8A7C07}">
      <dsp:nvSpPr>
        <dsp:cNvPr id="0" name=""/>
        <dsp:cNvSpPr/>
      </dsp:nvSpPr>
      <dsp:spPr>
        <a:xfrm>
          <a:off x="1268" y="464913"/>
          <a:ext cx="865371" cy="9763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자동차 스피커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68" y="464913"/>
        <a:ext cx="865371" cy="976317"/>
      </dsp:txXfrm>
    </dsp:sp>
    <dsp:sp modelId="{F7463187-1700-4EB7-8810-EF0B886A9E20}">
      <dsp:nvSpPr>
        <dsp:cNvPr id="0" name=""/>
        <dsp:cNvSpPr/>
      </dsp:nvSpPr>
      <dsp:spPr>
        <a:xfrm>
          <a:off x="866639" y="464913"/>
          <a:ext cx="865371" cy="976317"/>
        </a:xfrm>
        <a:prstGeom prst="rect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스마트 홈</a:t>
          </a:r>
        </a:p>
      </dsp:txBody>
      <dsp:txXfrm>
        <a:off x="866639" y="464913"/>
        <a:ext cx="865371" cy="976317"/>
      </dsp:txXfrm>
    </dsp:sp>
    <dsp:sp modelId="{80D2050B-66F8-404D-A342-A75CAD405E18}">
      <dsp:nvSpPr>
        <dsp:cNvPr id="0" name=""/>
        <dsp:cNvSpPr/>
      </dsp:nvSpPr>
      <dsp:spPr>
        <a:xfrm>
          <a:off x="1732011" y="464913"/>
          <a:ext cx="865371" cy="976317"/>
        </a:xfrm>
        <a:prstGeom prst="rect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웨어</a:t>
          </a: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러블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32011" y="464913"/>
        <a:ext cx="865371" cy="976317"/>
      </dsp:txXfrm>
    </dsp:sp>
    <dsp:sp modelId="{4C93FF65-8BB2-46E7-80AE-C0764D7BCD3A}">
      <dsp:nvSpPr>
        <dsp:cNvPr id="0" name=""/>
        <dsp:cNvSpPr/>
      </dsp:nvSpPr>
      <dsp:spPr>
        <a:xfrm>
          <a:off x="0" y="1441230"/>
          <a:ext cx="2598650" cy="108479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8AD62A-681B-465F-9B5B-C7F336EB2F0D}">
      <dsp:nvSpPr>
        <dsp:cNvPr id="0" name=""/>
        <dsp:cNvSpPr/>
      </dsp:nvSpPr>
      <dsp:spPr>
        <a:xfrm>
          <a:off x="754161" y="0"/>
          <a:ext cx="2088144" cy="182530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11430" rIns="22860" bIns="11430" numCol="1" spcCol="1270" anchor="ctr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사진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영상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인포그래픽스</a:t>
          </a:r>
        </a:p>
      </dsp:txBody>
      <dsp:txXfrm>
        <a:off x="1276197" y="273795"/>
        <a:ext cx="1017970" cy="1277711"/>
      </dsp:txXfrm>
    </dsp:sp>
    <dsp:sp modelId="{325F459D-EBE9-49B2-91E4-C7C7F15DA986}">
      <dsp:nvSpPr>
        <dsp:cNvPr id="0" name=""/>
        <dsp:cNvSpPr/>
      </dsp:nvSpPr>
      <dsp:spPr>
        <a:xfrm>
          <a:off x="232125" y="390614"/>
          <a:ext cx="1044072" cy="10440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영상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이해</a:t>
          </a:r>
        </a:p>
      </dsp:txBody>
      <dsp:txXfrm>
        <a:off x="385026" y="543515"/>
        <a:ext cx="738270" cy="738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6EACD-65A0-446B-9C59-DA263DA3566D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97512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792480"/>
            <a:ext cx="9906000" cy="311688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팔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581892" y="0"/>
            <a:ext cx="8742218" cy="1106424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2255"/>
            <a:ext cx="9905999" cy="1106423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6" y="6176964"/>
            <a:ext cx="1353252" cy="48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2025-12-30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round2Same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6" y="219793"/>
            <a:ext cx="1906998" cy="685898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57DACFC1-9692-424F-946F-99AB45174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8668" y="690142"/>
            <a:ext cx="601663" cy="584200"/>
          </a:xfrm>
          <a:prstGeom prst="rect">
            <a:avLst/>
          </a:prstGeom>
          <a:noFill/>
        </p:spPr>
      </p:pic>
      <p:pic>
        <p:nvPicPr>
          <p:cNvPr id="8" name="Picture 4" descr="w2 복사본">
            <a:extLst>
              <a:ext uri="{FF2B5EF4-FFF2-40B4-BE49-F238E27FC236}">
                <a16:creationId xmlns:a16="http://schemas.microsoft.com/office/drawing/2014/main" id="{A13E0C01-99D6-4652-8F70-555EE134E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600" y="2781290"/>
            <a:ext cx="587375" cy="569913"/>
          </a:xfrm>
          <a:prstGeom prst="rect">
            <a:avLst/>
          </a:prstGeom>
          <a:noFill/>
        </p:spPr>
      </p:pic>
      <p:pic>
        <p:nvPicPr>
          <p:cNvPr id="9" name="Picture 28" descr="w3 복사본">
            <a:extLst>
              <a:ext uri="{FF2B5EF4-FFF2-40B4-BE49-F238E27FC236}">
                <a16:creationId xmlns:a16="http://schemas.microsoft.com/office/drawing/2014/main" id="{5B02F6C7-C0BF-4EA0-ABD7-B85534F5A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42503" y="379323"/>
            <a:ext cx="569913" cy="56991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548684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Deflate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AI Secretary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151142" y="1976581"/>
            <a:ext cx="6093342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육각형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2883878" y="1450109"/>
            <a:ext cx="1285361" cy="88669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151142" y="3195779"/>
            <a:ext cx="6093342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육각형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2883878" y="2669307"/>
            <a:ext cx="1285361" cy="88669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151142" y="4414394"/>
            <a:ext cx="6093342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육각형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2883878" y="3887922"/>
            <a:ext cx="1285361" cy="88669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151142" y="5628102"/>
            <a:ext cx="6093342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2883878" y="5101630"/>
            <a:ext cx="1285361" cy="88669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177730" y="1681728"/>
            <a:ext cx="2133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인공지능 비서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177730" y="2905122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인공지능 비서의 </a:t>
            </a:r>
            <a:r>
              <a:rPr lang="ko-KR" altLang="en-US" sz="2400" dirty="0" smtClean="0">
                <a:latin typeface="굴림" panose="020B0600000101010101" pitchFamily="50" charset="-127"/>
                <a:ea typeface="굴림" panose="020B0600000101010101" pitchFamily="50" charset="-127"/>
              </a:rPr>
              <a:t>기능과 활용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177730" y="4105848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AI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비서 글로벌 시장 전망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177730" y="532405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인공지능 비서의 미래 전망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2FFD5000-4145-412E-B5CA-70BDCF05D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7551" y="398331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49B7CD0C-6548-48C1-B29C-199327ECB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1800" y="3082029"/>
            <a:ext cx="587375" cy="569913"/>
          </a:xfrm>
          <a:prstGeom prst="rect">
            <a:avLst/>
          </a:prstGeom>
          <a:noFill/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9FCCCB3-292A-44D5-958A-C71C5FB56A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9" t="3400" r="4925" b="68013"/>
          <a:stretch/>
        </p:blipFill>
        <p:spPr>
          <a:xfrm>
            <a:off x="616513" y="1450109"/>
            <a:ext cx="1757947" cy="1560233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9395477-C4A4-493D-99E0-B1D535180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인공지능 비서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299" y="1496664"/>
            <a:ext cx="8724220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AI secretary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An AI assistant is software that recognizes and understands human speech or text, responds to user requests, and performs </a:t>
            </a:r>
            <a:r>
              <a:rPr lang="en-US" altLang="ko-KR" sz="2000" i="0" dirty="0" smtClean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tasks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339298" y="3777450"/>
            <a:ext cx="7168450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인공지능 비서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사람의 음성이나 텍스트를 인식하고 이해하여 사용자의 요청에 응답하고 작업을 수행하는 소프트웨어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정보 검색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스마트 기기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제어 등의 다</a:t>
            </a:r>
            <a:r>
              <a:rPr lang="ko-KR" altLang="en-US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양한 기능을 제공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52898" y="4516582"/>
            <a:ext cx="1711406" cy="1316994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D409DBA5-B3B1-48C5-AB92-94726AAD6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9783" y="369677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대각선 방향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388196" y="2529532"/>
            <a:ext cx="1348510" cy="1083600"/>
          </a:xfrm>
          <a:prstGeom prst="round2Diag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상호작용 및 정보</a:t>
            </a:r>
          </a:p>
        </p:txBody>
      </p:sp>
      <p:sp>
        <p:nvSpPr>
          <p:cNvPr id="7" name="사각형: 둥근 대각선 방향 모서리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388196" y="3614213"/>
            <a:ext cx="1348510" cy="1083600"/>
          </a:xfrm>
          <a:prstGeom prst="round2Diag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개인비서 및 제어</a:t>
            </a:r>
          </a:p>
        </p:txBody>
      </p:sp>
      <p:sp>
        <p:nvSpPr>
          <p:cNvPr id="8" name="사각형: 둥근 대각선 방향 모서리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388196" y="4698895"/>
            <a:ext cx="1348510" cy="1083600"/>
          </a:xfrm>
          <a:prstGeom prst="round2Diag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맞춤형 서비스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742802" y="1661506"/>
            <a:ext cx="255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평행 사변형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2008079" y="1661506"/>
            <a:ext cx="2025446" cy="868218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핵심 기능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>
            <a:off x="4297424" y="1661506"/>
            <a:ext cx="273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>
            <a:off x="7033585" y="1661506"/>
            <a:ext cx="23436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581383" y="1661506"/>
            <a:ext cx="2168082" cy="868218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세부 역량</a:t>
            </a:r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7276818" y="1661506"/>
            <a:ext cx="1857134" cy="868218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일상 활용 예시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인공지능 </a:t>
            </a:r>
            <a:r>
              <a:rPr lang="ko-KR" altLang="en-US" dirty="0" smtClean="0"/>
              <a:t>비서</a:t>
            </a:r>
            <a:r>
              <a:rPr lang="ko-KR" altLang="en-US" dirty="0"/>
              <a:t>의</a:t>
            </a:r>
            <a:r>
              <a:rPr lang="ko-KR" altLang="en-US" dirty="0" smtClean="0"/>
              <a:t> 기능과 활용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0FD964-CEC7-4921-8742-2AA2BD8D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814" y="5889719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24FAB34F-A209-4C30-B37B-18D88CD88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538" y="1258058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BA8127BA-9A77-4F80-83D0-3988CC1A6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125" y="184817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4654037"/>
              </p:ext>
            </p:extLst>
          </p:nvPr>
        </p:nvGraphicFramePr>
        <p:xfrm>
          <a:off x="1736707" y="2529534"/>
          <a:ext cx="7636308" cy="32529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5662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734491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345191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사용자 의도 이해 및 분석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사용자 선호도 학습 및 제안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“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오늘 날씨 어때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?”, “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최신 뉴스 알려줘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!”</a:t>
                      </a:r>
                      <a:endParaRPr kumimoji="0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일상 업무 관리 및 기기 연동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알람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스케줄 설정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메시지 전송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“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아침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7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시에 알람 맞춰줘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!”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사용자 선호도 학습 및 제안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개인 데이터 분석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취향 기반 콘텐츠 추천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“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내 취향에 맞는 음악 틀어줘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!”</a:t>
                      </a:r>
                      <a:endParaRPr kumimoji="0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8723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AI </a:t>
            </a:r>
            <a:r>
              <a:rPr lang="ko-KR" altLang="en-US" dirty="0"/>
              <a:t>비서 글로벌 시장 전망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211824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물결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067873" y="2355949"/>
            <a:ext cx="1692102" cy="533742"/>
          </a:xfrm>
          <a:prstGeom prst="wav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꾸준한 증가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E83C0997-01E3-4E16-8935-B763B37E7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161" y="2330715"/>
            <a:ext cx="601663" cy="584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한쪽 모서리는 잘리고 다른 쪽 모서리는 둥근 사각형 4">
            <a:extLst>
              <a:ext uri="{FF2B5EF4-FFF2-40B4-BE49-F238E27FC236}">
                <a16:creationId xmlns:a16="http://schemas.microsoft.com/office/drawing/2014/main" id="{CF99427A-683E-49DC-BB63-19CA97D89338}"/>
              </a:ext>
            </a:extLst>
          </p:cNvPr>
          <p:cNvSpPr/>
          <p:nvPr/>
        </p:nvSpPr>
        <p:spPr>
          <a:xfrm flipH="1">
            <a:off x="5078861" y="1339254"/>
            <a:ext cx="4476836" cy="4501220"/>
          </a:xfrm>
          <a:prstGeom prst="round2DiagRect">
            <a:avLst>
              <a:gd name="adj1" fmla="val 11561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한쪽 모서리는 잘리고 다른 쪽 모서리는 둥근 사각형 4">
            <a:extLst>
              <a:ext uri="{FF2B5EF4-FFF2-40B4-BE49-F238E27FC236}">
                <a16:creationId xmlns:a16="http://schemas.microsoft.com/office/drawing/2014/main" id="{F87D580E-2E4F-42A9-A78A-C0566EFDF233}"/>
              </a:ext>
            </a:extLst>
          </p:cNvPr>
          <p:cNvSpPr/>
          <p:nvPr/>
        </p:nvSpPr>
        <p:spPr>
          <a:xfrm>
            <a:off x="376833" y="1339254"/>
            <a:ext cx="4476836" cy="4501220"/>
          </a:xfrm>
          <a:prstGeom prst="round2DiagRect">
            <a:avLst>
              <a:gd name="adj1" fmla="val 11561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인공지능 비서의 미래 전망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3226295B-8BBA-4021-A671-29134C64FD6C}"/>
              </a:ext>
            </a:extLst>
          </p:cNvPr>
          <p:cNvSpPr>
            <a:spLocks/>
          </p:cNvSpPr>
          <p:nvPr/>
        </p:nvSpPr>
        <p:spPr bwMode="auto">
          <a:xfrm rot="16200000">
            <a:off x="2428059" y="3754819"/>
            <a:ext cx="278818" cy="4586298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Picture 3" descr="w1 복사본">
            <a:extLst>
              <a:ext uri="{FF2B5EF4-FFF2-40B4-BE49-F238E27FC236}">
                <a16:creationId xmlns:a16="http://schemas.microsoft.com/office/drawing/2014/main" id="{190A2923-33E7-4BE6-B551-B34348B0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27" name="Picture 4" descr="w2 복사본">
            <a:extLst>
              <a:ext uri="{FF2B5EF4-FFF2-40B4-BE49-F238E27FC236}">
                <a16:creationId xmlns:a16="http://schemas.microsoft.com/office/drawing/2014/main" id="{C454FDC9-4A54-4197-8612-7283FE8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28" name="AutoShape 2">
            <a:extLst>
              <a:ext uri="{FF2B5EF4-FFF2-40B4-BE49-F238E27FC236}">
                <a16:creationId xmlns:a16="http://schemas.microsoft.com/office/drawing/2014/main" id="{EDC20EA0-059C-4EE3-A980-0F5C3500A39C}"/>
              </a:ext>
            </a:extLst>
          </p:cNvPr>
          <p:cNvSpPr>
            <a:spLocks/>
          </p:cNvSpPr>
          <p:nvPr/>
        </p:nvSpPr>
        <p:spPr bwMode="auto">
          <a:xfrm rot="16200000">
            <a:off x="7161958" y="3704286"/>
            <a:ext cx="278818" cy="4660633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설명선: 왼쪽/오른쪽 화살표 28">
            <a:extLst>
              <a:ext uri="{FF2B5EF4-FFF2-40B4-BE49-F238E27FC236}">
                <a16:creationId xmlns:a16="http://schemas.microsoft.com/office/drawing/2014/main" id="{E1DB9692-6234-495C-B25C-B9E537AC92FA}"/>
              </a:ext>
            </a:extLst>
          </p:cNvPr>
          <p:cNvSpPr/>
          <p:nvPr/>
        </p:nvSpPr>
        <p:spPr>
          <a:xfrm>
            <a:off x="952363" y="1545480"/>
            <a:ext cx="3325776" cy="481167"/>
          </a:xfrm>
          <a:prstGeom prst="leftRightArrowCallout">
            <a:avLst>
              <a:gd name="adj1" fmla="val 50000"/>
              <a:gd name="adj2" fmla="val 25000"/>
              <a:gd name="adj3" fmla="val 23625"/>
              <a:gd name="adj4" fmla="val 68156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비서 미래 전망</a:t>
            </a:r>
          </a:p>
        </p:txBody>
      </p:sp>
      <p:sp>
        <p:nvSpPr>
          <p:cNvPr id="31" name="사각형: 잘린 위쪽 모서리 30">
            <a:extLst>
              <a:ext uri="{FF2B5EF4-FFF2-40B4-BE49-F238E27FC236}">
                <a16:creationId xmlns:a16="http://schemas.microsoft.com/office/drawing/2014/main" id="{4C4E7FE2-FDC9-465E-8D79-83E6EA620EF0}"/>
              </a:ext>
            </a:extLst>
          </p:cNvPr>
          <p:cNvSpPr/>
          <p:nvPr/>
        </p:nvSpPr>
        <p:spPr>
          <a:xfrm flipV="1">
            <a:off x="5223656" y="2404966"/>
            <a:ext cx="787656" cy="1098824"/>
          </a:xfrm>
          <a:prstGeom prst="snip2Same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C75035-0A43-4D18-9DE8-91E4FECF3AF2}"/>
              </a:ext>
            </a:extLst>
          </p:cNvPr>
          <p:cNvSpPr txBox="1"/>
          <p:nvPr/>
        </p:nvSpPr>
        <p:spPr>
          <a:xfrm>
            <a:off x="5223657" y="2769712"/>
            <a:ext cx="78765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터치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527557F-0E58-401C-B6BE-309776EB9C30}"/>
              </a:ext>
            </a:extLst>
          </p:cNvPr>
          <p:cNvSpPr/>
          <p:nvPr/>
        </p:nvSpPr>
        <p:spPr>
          <a:xfrm>
            <a:off x="5232572" y="3886380"/>
            <a:ext cx="4169414" cy="17327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40" name="다이어그램 39">
            <a:extLst>
              <a:ext uri="{FF2B5EF4-FFF2-40B4-BE49-F238E27FC236}">
                <a16:creationId xmlns:a16="http://schemas.microsoft.com/office/drawing/2014/main" id="{700A9ADD-1738-485E-9C03-C247ED8257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2541706"/>
              </p:ext>
            </p:extLst>
          </p:nvPr>
        </p:nvGraphicFramePr>
        <p:xfrm>
          <a:off x="2049863" y="2160512"/>
          <a:ext cx="2598651" cy="1549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1" name="순서도: 순차적 액세스 저장소 40">
            <a:extLst>
              <a:ext uri="{FF2B5EF4-FFF2-40B4-BE49-F238E27FC236}">
                <a16:creationId xmlns:a16="http://schemas.microsoft.com/office/drawing/2014/main" id="{C61FD90B-FFA8-47D4-AC12-77DEFAE636D1}"/>
              </a:ext>
            </a:extLst>
          </p:cNvPr>
          <p:cNvSpPr/>
          <p:nvPr/>
        </p:nvSpPr>
        <p:spPr>
          <a:xfrm>
            <a:off x="3394367" y="3996554"/>
            <a:ext cx="1224000" cy="684000"/>
          </a:xfrm>
          <a:prstGeom prst="flowChartMagneticTape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감정 분석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D7830614-973A-434F-BE14-06C766146A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8884975"/>
              </p:ext>
            </p:extLst>
          </p:nvPr>
        </p:nvGraphicFramePr>
        <p:xfrm>
          <a:off x="340634" y="3910979"/>
          <a:ext cx="3074431" cy="1825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46" name="화살표: 오각형 45">
            <a:extLst>
              <a:ext uri="{FF2B5EF4-FFF2-40B4-BE49-F238E27FC236}">
                <a16:creationId xmlns:a16="http://schemas.microsoft.com/office/drawing/2014/main" id="{BBB918E5-BFB3-4B55-B1E5-9C3D0CEC0A6D}"/>
              </a:ext>
            </a:extLst>
          </p:cNvPr>
          <p:cNvSpPr/>
          <p:nvPr/>
        </p:nvSpPr>
        <p:spPr>
          <a:xfrm>
            <a:off x="612953" y="2160511"/>
            <a:ext cx="1346476" cy="1549710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오픈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플랫폼</a:t>
            </a:r>
          </a:p>
        </p:txBody>
      </p:sp>
      <p:sp>
        <p:nvSpPr>
          <p:cNvPr id="51" name="순서도: 화면 표시 50">
            <a:extLst>
              <a:ext uri="{FF2B5EF4-FFF2-40B4-BE49-F238E27FC236}">
                <a16:creationId xmlns:a16="http://schemas.microsoft.com/office/drawing/2014/main" id="{0327FA6F-5A79-4440-94D7-EEEEAB969CB6}"/>
              </a:ext>
            </a:extLst>
          </p:cNvPr>
          <p:cNvSpPr/>
          <p:nvPr/>
        </p:nvSpPr>
        <p:spPr>
          <a:xfrm flipH="1">
            <a:off x="5771947" y="1529226"/>
            <a:ext cx="3090664" cy="453032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인터페이스 변화</a:t>
            </a:r>
          </a:p>
        </p:txBody>
      </p:sp>
      <p:sp>
        <p:nvSpPr>
          <p:cNvPr id="53" name="하트 52">
            <a:extLst>
              <a:ext uri="{FF2B5EF4-FFF2-40B4-BE49-F238E27FC236}">
                <a16:creationId xmlns:a16="http://schemas.microsoft.com/office/drawing/2014/main" id="{AFA55B2D-0421-4BC1-B67A-8B41FEB3E0F8}"/>
              </a:ext>
            </a:extLst>
          </p:cNvPr>
          <p:cNvSpPr/>
          <p:nvPr/>
        </p:nvSpPr>
        <p:spPr>
          <a:xfrm rot="20751688">
            <a:off x="5456792" y="4251126"/>
            <a:ext cx="1134298" cy="1074474"/>
          </a:xfrm>
          <a:prstGeom prst="hear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비서</a:t>
            </a:r>
          </a:p>
        </p:txBody>
      </p:sp>
      <p:sp>
        <p:nvSpPr>
          <p:cNvPr id="54" name="사각형: 잘린 한쪽 모서리 53">
            <a:extLst>
              <a:ext uri="{FF2B5EF4-FFF2-40B4-BE49-F238E27FC236}">
                <a16:creationId xmlns:a16="http://schemas.microsoft.com/office/drawing/2014/main" id="{966C279D-7F95-4967-BD1F-C0357F0A76FA}"/>
              </a:ext>
            </a:extLst>
          </p:cNvPr>
          <p:cNvSpPr/>
          <p:nvPr/>
        </p:nvSpPr>
        <p:spPr>
          <a:xfrm flipH="1">
            <a:off x="7314449" y="2647610"/>
            <a:ext cx="2031267" cy="453032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빅데이터 가동</a:t>
            </a:r>
          </a:p>
        </p:txBody>
      </p:sp>
      <p:sp>
        <p:nvSpPr>
          <p:cNvPr id="61" name="정육면체 60">
            <a:extLst>
              <a:ext uri="{FF2B5EF4-FFF2-40B4-BE49-F238E27FC236}">
                <a16:creationId xmlns:a16="http://schemas.microsoft.com/office/drawing/2014/main" id="{CA792304-7DFB-4DA1-BF91-839260C86458}"/>
              </a:ext>
            </a:extLst>
          </p:cNvPr>
          <p:cNvSpPr/>
          <p:nvPr/>
        </p:nvSpPr>
        <p:spPr>
          <a:xfrm>
            <a:off x="7063377" y="4071963"/>
            <a:ext cx="2031268" cy="540000"/>
          </a:xfrm>
          <a:prstGeom prst="cube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스마트 라이프</a:t>
            </a:r>
          </a:p>
        </p:txBody>
      </p:sp>
      <p:sp>
        <p:nvSpPr>
          <p:cNvPr id="62" name="순서도: 문서 61">
            <a:extLst>
              <a:ext uri="{FF2B5EF4-FFF2-40B4-BE49-F238E27FC236}">
                <a16:creationId xmlns:a16="http://schemas.microsoft.com/office/drawing/2014/main" id="{15A2206D-05D3-4A21-BF4F-A93412E07F08}"/>
              </a:ext>
            </a:extLst>
          </p:cNvPr>
          <p:cNvSpPr/>
          <p:nvPr/>
        </p:nvSpPr>
        <p:spPr>
          <a:xfrm>
            <a:off x="7063377" y="4858708"/>
            <a:ext cx="2031268" cy="540000"/>
          </a:xfrm>
          <a:prstGeom prst="flowChartDocumen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O2O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서비스</a:t>
            </a:r>
          </a:p>
        </p:txBody>
      </p:sp>
      <p:cxnSp>
        <p:nvCxnSpPr>
          <p:cNvPr id="64" name="연결선: 구부러짐 63">
            <a:extLst>
              <a:ext uri="{FF2B5EF4-FFF2-40B4-BE49-F238E27FC236}">
                <a16:creationId xmlns:a16="http://schemas.microsoft.com/office/drawing/2014/main" id="{7C8DBC8D-B073-409B-BFC3-214E735EAAE3}"/>
              </a:ext>
            </a:extLst>
          </p:cNvPr>
          <p:cNvCxnSpPr>
            <a:cxnSpLocks/>
            <a:stCxn id="61" idx="2"/>
            <a:endCxn id="62" idx="1"/>
          </p:cNvCxnSpPr>
          <p:nvPr/>
        </p:nvCxnSpPr>
        <p:spPr>
          <a:xfrm rot="10800000" flipV="1">
            <a:off x="7063377" y="4409462"/>
            <a:ext cx="12700" cy="719245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순서도: 순차적 액세스 저장소 64">
            <a:extLst>
              <a:ext uri="{FF2B5EF4-FFF2-40B4-BE49-F238E27FC236}">
                <a16:creationId xmlns:a16="http://schemas.microsoft.com/office/drawing/2014/main" id="{E5A5839C-7EFB-423A-954C-EAB02F4CE544}"/>
              </a:ext>
            </a:extLst>
          </p:cNvPr>
          <p:cNvSpPr/>
          <p:nvPr/>
        </p:nvSpPr>
        <p:spPr>
          <a:xfrm flipH="1">
            <a:off x="3394367" y="4864155"/>
            <a:ext cx="1224000" cy="684000"/>
          </a:xfrm>
          <a:prstGeom prst="flowChartMagneticTap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감정 이해</a:t>
            </a:r>
          </a:p>
        </p:txBody>
      </p:sp>
      <p:sp>
        <p:nvSpPr>
          <p:cNvPr id="66" name="사각형: 잘린 한쪽 모서리 65">
            <a:extLst>
              <a:ext uri="{FF2B5EF4-FFF2-40B4-BE49-F238E27FC236}">
                <a16:creationId xmlns:a16="http://schemas.microsoft.com/office/drawing/2014/main" id="{E7FDE1DC-9D82-4A80-A691-554E96EA08FC}"/>
              </a:ext>
            </a:extLst>
          </p:cNvPr>
          <p:cNvSpPr/>
          <p:nvPr/>
        </p:nvSpPr>
        <p:spPr>
          <a:xfrm>
            <a:off x="7314449" y="2198213"/>
            <a:ext cx="2031267" cy="453032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음성 인터페이스</a:t>
            </a:r>
          </a:p>
        </p:txBody>
      </p:sp>
      <p:sp>
        <p:nvSpPr>
          <p:cNvPr id="68" name="오른쪽 화살표 설명선 64">
            <a:extLst>
              <a:ext uri="{FF2B5EF4-FFF2-40B4-BE49-F238E27FC236}">
                <a16:creationId xmlns:a16="http://schemas.microsoft.com/office/drawing/2014/main" id="{329D0D43-CED9-4AEC-B911-DBA83F48AD86}"/>
              </a:ext>
            </a:extLst>
          </p:cNvPr>
          <p:cNvSpPr/>
          <p:nvPr/>
        </p:nvSpPr>
        <p:spPr>
          <a:xfrm>
            <a:off x="6236505" y="2404966"/>
            <a:ext cx="824572" cy="1092592"/>
          </a:xfrm>
          <a:prstGeom prst="foldedCorner">
            <a:avLst/>
          </a:prstGeom>
          <a:solidFill>
            <a:srgbClr val="8899B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음성</a:t>
            </a:r>
          </a:p>
        </p:txBody>
      </p:sp>
      <p:sp>
        <p:nvSpPr>
          <p:cNvPr id="69" name="십자형 68">
            <a:extLst>
              <a:ext uri="{FF2B5EF4-FFF2-40B4-BE49-F238E27FC236}">
                <a16:creationId xmlns:a16="http://schemas.microsoft.com/office/drawing/2014/main" id="{08A40B5D-13AF-4D80-AB4C-A7260E4F8F95}"/>
              </a:ext>
            </a:extLst>
          </p:cNvPr>
          <p:cNvSpPr/>
          <p:nvPr/>
        </p:nvSpPr>
        <p:spPr>
          <a:xfrm flipH="1">
            <a:off x="7314448" y="3216318"/>
            <a:ext cx="2031268" cy="493904"/>
          </a:xfrm>
          <a:prstGeom prst="plus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결과 전달</a:t>
            </a:r>
          </a:p>
        </p:txBody>
      </p:sp>
    </p:spTree>
    <p:extLst>
      <p:ext uri="{BB962C8B-B14F-4D97-AF65-F5344CB8AC3E}">
        <p14:creationId xmlns:p14="http://schemas.microsoft.com/office/powerpoint/2010/main" val="3114757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645</TotalTime>
  <Words>219</Words>
  <Application>Microsoft Office PowerPoint</Application>
  <PresentationFormat>A4 용지(210x297mm)</PresentationFormat>
  <Paragraphs>63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인공지능 비서</vt:lpstr>
      <vt:lpstr>2. 인공지능 비서의 기능과 활용</vt:lpstr>
      <vt:lpstr>3. AI 비서 글로벌 시장 전망</vt:lpstr>
      <vt:lpstr>4. 인공지능 비서의 미래 전망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ac</cp:lastModifiedBy>
  <cp:revision>112</cp:revision>
  <cp:lastPrinted>2025-07-22T05:17:41Z</cp:lastPrinted>
  <dcterms:created xsi:type="dcterms:W3CDTF">2023-07-20T02:58:21Z</dcterms:created>
  <dcterms:modified xsi:type="dcterms:W3CDTF">2025-12-30T01:02:02Z</dcterms:modified>
</cp:coreProperties>
</file>