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63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지역별 소비생활 만족도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2024년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서울</c:v>
                </c:pt>
                <c:pt idx="1">
                  <c:v>대전</c:v>
                </c:pt>
                <c:pt idx="2">
                  <c:v>대구</c:v>
                </c:pt>
                <c:pt idx="3">
                  <c:v>부산</c:v>
                </c:pt>
              </c:strCache>
            </c:strRef>
          </c:cat>
          <c:val>
            <c:numRef>
              <c:f>Sheet1!$B$2:$E$2</c:f>
              <c:numCache>
                <c:formatCode>#,##0_);[Red]\(#,##0\)</c:formatCode>
                <c:ptCount val="4"/>
                <c:pt idx="0">
                  <c:v>62</c:v>
                </c:pt>
                <c:pt idx="1">
                  <c:v>63</c:v>
                </c:pt>
                <c:pt idx="2">
                  <c:v>64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2025년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BF-4ED5-9683-3BCA7BFEE9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서울</c:v>
                </c:pt>
                <c:pt idx="1">
                  <c:v>대전</c:v>
                </c:pt>
                <c:pt idx="2">
                  <c:v>대구</c:v>
                </c:pt>
                <c:pt idx="3">
                  <c:v>부산</c:v>
                </c:pt>
              </c:strCache>
            </c:strRef>
          </c:cat>
          <c:val>
            <c:numRef>
              <c:f>Sheet1!$B$3:$E$3</c:f>
              <c:numCache>
                <c:formatCode>#,##0_);[Red]\(#,##0\)</c:formatCode>
                <c:ptCount val="4"/>
                <c:pt idx="0">
                  <c:v>77</c:v>
                </c:pt>
                <c:pt idx="1">
                  <c:v>73</c:v>
                </c:pt>
                <c:pt idx="2">
                  <c:v>81</c:v>
                </c:pt>
                <c:pt idx="3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  <c:max val="66"/>
          <c:min val="61"/>
        </c:scaling>
        <c:delete val="0"/>
        <c:axPos val="l"/>
        <c:numFmt formatCode="#,##0_);[Red]\(#,##0\)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  <c:majorUnit val="1"/>
      </c:valAx>
      <c:valAx>
        <c:axId val="284132080"/>
        <c:scaling>
          <c:orientation val="minMax"/>
        </c:scaling>
        <c:delete val="0"/>
        <c:axPos val="r"/>
        <c:numFmt formatCode="#,##0_);[Red]\(#,##0\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4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7AA7BD-BF3E-4B2A-AF62-1036BEB1705F}" type="doc">
      <dgm:prSet loTypeId="urn:microsoft.com/office/officeart/2005/8/layout/hProcess9" loCatId="process" qsTypeId="urn:microsoft.com/office/officeart/2005/8/quickstyle/3d2" qsCatId="3D" csTypeId="urn:microsoft.com/office/officeart/2005/8/colors/accent2_2" csCatId="accent2" phldr="1"/>
      <dgm:spPr/>
    </dgm:pt>
    <dgm:pt modelId="{3AF1598C-B0AB-42A5-B353-74FA84EB570B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교육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37250AA-DD64-4C56-A6B9-4B3A5D71F2FC}" type="parTrans" cxnId="{246BEB09-E764-4F58-8836-529E8A08B1DE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6145C71-D058-4C5B-AE57-99C8B8783C25}" type="sibTrans" cxnId="{246BEB09-E764-4F58-8836-529E8A08B1DE}">
      <dgm:prSet custT="1"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8AFAC30-A5D9-4D3E-8435-C36971234DF8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국제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382E926-2569-435E-AA06-942F67B99720}" type="parTrans" cxnId="{4D2F1626-B089-4C49-9BEA-BAFD11508EE5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2BA2351-A188-4BB7-8F0C-213E3CB74DDC}" type="sibTrans" cxnId="{4D2F1626-B089-4C49-9BEA-BAFD11508EE5}">
      <dgm:prSet custT="1"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803A457-651A-4227-A6D8-4D854BDCE7A4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안전</a:t>
          </a:r>
        </a:p>
      </dgm:t>
    </dgm:pt>
    <dgm:pt modelId="{B506B039-17F2-4659-B693-10CCA8E0C152}" type="parTrans" cxnId="{4777FE91-0C39-433A-A1D5-E7CDE50CCE0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4E59FB4-C73D-43A4-8090-D16E0B5AB7A3}" type="sibTrans" cxnId="{4777FE91-0C39-433A-A1D5-E7CDE50CCE03}">
      <dgm:prSet custT="1"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83BF724-8B7B-4203-9159-DDF4CA6BBFD3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공정위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D241B0F-5BCD-409F-80BF-A8EB06EC6F87}" type="parTrans" cxnId="{E9C23C9B-AC14-4A8D-910C-A479DD696BF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DA26998-26DA-4FB2-BAFF-165C0B576EF1}" type="sibTrans" cxnId="{E9C23C9B-AC14-4A8D-910C-A479DD696BF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C4BD8CF-3D2E-484E-8816-E4ECBAD36648}" type="pres">
      <dgm:prSet presAssocID="{DB7AA7BD-BF3E-4B2A-AF62-1036BEB1705F}" presName="CompostProcess" presStyleCnt="0">
        <dgm:presLayoutVars>
          <dgm:dir/>
          <dgm:resizeHandles val="exact"/>
        </dgm:presLayoutVars>
      </dgm:prSet>
      <dgm:spPr/>
    </dgm:pt>
    <dgm:pt modelId="{EB7F7DB4-91C1-4995-8675-22185FDCF9D9}" type="pres">
      <dgm:prSet presAssocID="{DB7AA7BD-BF3E-4B2A-AF62-1036BEB1705F}" presName="arrow" presStyleLbl="bgShp" presStyleIdx="0" presStyleCnt="1"/>
      <dgm:spPr/>
    </dgm:pt>
    <dgm:pt modelId="{DC9AB4DD-FBB6-4525-B41A-E2CFAAFB4511}" type="pres">
      <dgm:prSet presAssocID="{DB7AA7BD-BF3E-4B2A-AF62-1036BEB1705F}" presName="linearProcess" presStyleCnt="0"/>
      <dgm:spPr/>
    </dgm:pt>
    <dgm:pt modelId="{7345A7ED-BC9E-4C2D-96F8-BED9BED88A65}" type="pres">
      <dgm:prSet presAssocID="{3AF1598C-B0AB-42A5-B353-74FA84EB570B}" presName="textNode" presStyleLbl="node1" presStyleIdx="0" presStyleCnt="4">
        <dgm:presLayoutVars>
          <dgm:bulletEnabled val="1"/>
        </dgm:presLayoutVars>
      </dgm:prSet>
      <dgm:spPr/>
    </dgm:pt>
    <dgm:pt modelId="{9F9BB832-5243-4013-8E75-26DF09D6F95E}" type="pres">
      <dgm:prSet presAssocID="{E6145C71-D058-4C5B-AE57-99C8B8783C25}" presName="sibTrans" presStyleCnt="0"/>
      <dgm:spPr/>
    </dgm:pt>
    <dgm:pt modelId="{C0A09789-71E3-4F46-B0A5-F6DC1BAFDA6D}" type="pres">
      <dgm:prSet presAssocID="{C8AFAC30-A5D9-4D3E-8435-C36971234DF8}" presName="textNode" presStyleLbl="node1" presStyleIdx="1" presStyleCnt="4">
        <dgm:presLayoutVars>
          <dgm:bulletEnabled val="1"/>
        </dgm:presLayoutVars>
      </dgm:prSet>
      <dgm:spPr/>
    </dgm:pt>
    <dgm:pt modelId="{558EA7A0-0CD4-45F1-B0D9-D35BE60BFCA9}" type="pres">
      <dgm:prSet presAssocID="{A2BA2351-A188-4BB7-8F0C-213E3CB74DDC}" presName="sibTrans" presStyleCnt="0"/>
      <dgm:spPr/>
    </dgm:pt>
    <dgm:pt modelId="{C2AE3164-314C-4445-A458-64C0ADC17D03}" type="pres">
      <dgm:prSet presAssocID="{8803A457-651A-4227-A6D8-4D854BDCE7A4}" presName="textNode" presStyleLbl="node1" presStyleIdx="2" presStyleCnt="4">
        <dgm:presLayoutVars>
          <dgm:bulletEnabled val="1"/>
        </dgm:presLayoutVars>
      </dgm:prSet>
      <dgm:spPr/>
    </dgm:pt>
    <dgm:pt modelId="{D714337C-7972-4C1C-A6FE-60A4D9BC1102}" type="pres">
      <dgm:prSet presAssocID="{A4E59FB4-C73D-43A4-8090-D16E0B5AB7A3}" presName="sibTrans" presStyleCnt="0"/>
      <dgm:spPr/>
    </dgm:pt>
    <dgm:pt modelId="{5593B871-72BC-4BE2-8382-636FE1170D03}" type="pres">
      <dgm:prSet presAssocID="{483BF724-8B7B-4203-9159-DDF4CA6BBFD3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246BEB09-E764-4F58-8836-529E8A08B1DE}" srcId="{DB7AA7BD-BF3E-4B2A-AF62-1036BEB1705F}" destId="{3AF1598C-B0AB-42A5-B353-74FA84EB570B}" srcOrd="0" destOrd="0" parTransId="{E37250AA-DD64-4C56-A6B9-4B3A5D71F2FC}" sibTransId="{E6145C71-D058-4C5B-AE57-99C8B8783C25}"/>
    <dgm:cxn modelId="{413B580B-5FCB-4A2B-B191-C005F5F19AF6}" type="presOf" srcId="{C8AFAC30-A5D9-4D3E-8435-C36971234DF8}" destId="{C0A09789-71E3-4F46-B0A5-F6DC1BAFDA6D}" srcOrd="0" destOrd="0" presId="urn:microsoft.com/office/officeart/2005/8/layout/hProcess9"/>
    <dgm:cxn modelId="{4D2F1626-B089-4C49-9BEA-BAFD11508EE5}" srcId="{DB7AA7BD-BF3E-4B2A-AF62-1036BEB1705F}" destId="{C8AFAC30-A5D9-4D3E-8435-C36971234DF8}" srcOrd="1" destOrd="0" parTransId="{2382E926-2569-435E-AA06-942F67B99720}" sibTransId="{A2BA2351-A188-4BB7-8F0C-213E3CB74DDC}"/>
    <dgm:cxn modelId="{7AF9FC70-36A6-4AF5-9774-DBC2F39B50D1}" type="presOf" srcId="{DB7AA7BD-BF3E-4B2A-AF62-1036BEB1705F}" destId="{3C4BD8CF-3D2E-484E-8816-E4ECBAD36648}" srcOrd="0" destOrd="0" presId="urn:microsoft.com/office/officeart/2005/8/layout/hProcess9"/>
    <dgm:cxn modelId="{9FA1AF55-FF19-439C-AECD-3DB4547637CD}" type="presOf" srcId="{8803A457-651A-4227-A6D8-4D854BDCE7A4}" destId="{C2AE3164-314C-4445-A458-64C0ADC17D03}" srcOrd="0" destOrd="0" presId="urn:microsoft.com/office/officeart/2005/8/layout/hProcess9"/>
    <dgm:cxn modelId="{4777FE91-0C39-433A-A1D5-E7CDE50CCE03}" srcId="{DB7AA7BD-BF3E-4B2A-AF62-1036BEB1705F}" destId="{8803A457-651A-4227-A6D8-4D854BDCE7A4}" srcOrd="2" destOrd="0" parTransId="{B506B039-17F2-4659-B693-10CCA8E0C152}" sibTransId="{A4E59FB4-C73D-43A4-8090-D16E0B5AB7A3}"/>
    <dgm:cxn modelId="{E9C23C9B-AC14-4A8D-910C-A479DD696BFD}" srcId="{DB7AA7BD-BF3E-4B2A-AF62-1036BEB1705F}" destId="{483BF724-8B7B-4203-9159-DDF4CA6BBFD3}" srcOrd="3" destOrd="0" parTransId="{3D241B0F-5BCD-409F-80BF-A8EB06EC6F87}" sibTransId="{BDA26998-26DA-4FB2-BAFF-165C0B576EF1}"/>
    <dgm:cxn modelId="{DB97C4E2-782A-45A5-A995-CF63BA912437}" type="presOf" srcId="{483BF724-8B7B-4203-9159-DDF4CA6BBFD3}" destId="{5593B871-72BC-4BE2-8382-636FE1170D03}" srcOrd="0" destOrd="0" presId="urn:microsoft.com/office/officeart/2005/8/layout/hProcess9"/>
    <dgm:cxn modelId="{2FCF0EE3-7933-4A6B-A1D2-7C64A5C4950B}" type="presOf" srcId="{3AF1598C-B0AB-42A5-B353-74FA84EB570B}" destId="{7345A7ED-BC9E-4C2D-96F8-BED9BED88A65}" srcOrd="0" destOrd="0" presId="urn:microsoft.com/office/officeart/2005/8/layout/hProcess9"/>
    <dgm:cxn modelId="{3D66278C-BD97-4F95-96DB-A0FA49B25B33}" type="presParOf" srcId="{3C4BD8CF-3D2E-484E-8816-E4ECBAD36648}" destId="{EB7F7DB4-91C1-4995-8675-22185FDCF9D9}" srcOrd="0" destOrd="0" presId="urn:microsoft.com/office/officeart/2005/8/layout/hProcess9"/>
    <dgm:cxn modelId="{9A2C254C-2FE3-4008-A4CC-EDD9237AD300}" type="presParOf" srcId="{3C4BD8CF-3D2E-484E-8816-E4ECBAD36648}" destId="{DC9AB4DD-FBB6-4525-B41A-E2CFAAFB4511}" srcOrd="1" destOrd="0" presId="urn:microsoft.com/office/officeart/2005/8/layout/hProcess9"/>
    <dgm:cxn modelId="{C2338ECE-D1C4-4ACA-86D0-F7FC5426F5F1}" type="presParOf" srcId="{DC9AB4DD-FBB6-4525-B41A-E2CFAAFB4511}" destId="{7345A7ED-BC9E-4C2D-96F8-BED9BED88A65}" srcOrd="0" destOrd="0" presId="urn:microsoft.com/office/officeart/2005/8/layout/hProcess9"/>
    <dgm:cxn modelId="{F6310F45-78DB-4904-90AD-58E72A868677}" type="presParOf" srcId="{DC9AB4DD-FBB6-4525-B41A-E2CFAAFB4511}" destId="{9F9BB832-5243-4013-8E75-26DF09D6F95E}" srcOrd="1" destOrd="0" presId="urn:microsoft.com/office/officeart/2005/8/layout/hProcess9"/>
    <dgm:cxn modelId="{976DF1C3-6087-42EE-B4BB-A57A30DB9C40}" type="presParOf" srcId="{DC9AB4DD-FBB6-4525-B41A-E2CFAAFB4511}" destId="{C0A09789-71E3-4F46-B0A5-F6DC1BAFDA6D}" srcOrd="2" destOrd="0" presId="urn:microsoft.com/office/officeart/2005/8/layout/hProcess9"/>
    <dgm:cxn modelId="{EF6A2070-E612-4159-8C03-2A5956E2E5A7}" type="presParOf" srcId="{DC9AB4DD-FBB6-4525-B41A-E2CFAAFB4511}" destId="{558EA7A0-0CD4-45F1-B0D9-D35BE60BFCA9}" srcOrd="3" destOrd="0" presId="urn:microsoft.com/office/officeart/2005/8/layout/hProcess9"/>
    <dgm:cxn modelId="{FE93F634-5114-4EFC-B9FD-F13C80736C4E}" type="presParOf" srcId="{DC9AB4DD-FBB6-4525-B41A-E2CFAAFB4511}" destId="{C2AE3164-314C-4445-A458-64C0ADC17D03}" srcOrd="4" destOrd="0" presId="urn:microsoft.com/office/officeart/2005/8/layout/hProcess9"/>
    <dgm:cxn modelId="{50C2ADC4-80A3-422E-ACED-EFB5174D94C3}" type="presParOf" srcId="{DC9AB4DD-FBB6-4525-B41A-E2CFAAFB4511}" destId="{D714337C-7972-4C1C-A6FE-60A4D9BC1102}" srcOrd="5" destOrd="0" presId="urn:microsoft.com/office/officeart/2005/8/layout/hProcess9"/>
    <dgm:cxn modelId="{4A2F18D3-A0A9-46DD-8AE6-B0E0D1940247}" type="presParOf" srcId="{DC9AB4DD-FBB6-4525-B41A-E2CFAAFB4511}" destId="{5593B871-72BC-4BE2-8382-636FE1170D0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570BA9-43A9-4662-9A12-EB9EAB8EAE02}" type="doc">
      <dgm:prSet loTypeId="urn:microsoft.com/office/officeart/2005/8/layout/vList6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8FD69917-ED8A-4ED2-9955-6200D08E800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중앙행정기관</a:t>
          </a:r>
        </a:p>
      </dgm:t>
    </dgm:pt>
    <dgm:pt modelId="{15AA074D-B687-47EA-A041-CDFD049408F9}" type="sibTrans" cxnId="{C23EB95E-6004-4751-9F8A-08EC636AD3B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92A7C03-5C41-4F88-AFED-528F94949AA0}" type="parTrans" cxnId="{C23EB95E-6004-4751-9F8A-08EC636AD3B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33C4CC7-40BF-408F-8047-E169E300DD8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지방자치단체</a:t>
          </a:r>
        </a:p>
      </dgm:t>
    </dgm:pt>
    <dgm:pt modelId="{A750A7D0-8C38-41F9-86E0-1BCC310C2B4E}" type="sibTrans" cxnId="{122D2A77-0F31-4837-8C03-0A6CA0FA989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2AAEA8C-D078-4203-B20F-CF904FD35C60}" type="parTrans" cxnId="{122D2A77-0F31-4837-8C03-0A6CA0FA989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B1C0F48-6C47-41BF-B48A-6354EC937E9E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기획재정부</a:t>
          </a:r>
        </a:p>
      </dgm:t>
    </dgm:pt>
    <dgm:pt modelId="{B46ED64F-BCAF-4357-B0A9-8F492BD7F244}" type="parTrans" cxnId="{FD054E0E-00E9-492A-A020-F5585D3A828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825E097-C29C-4FC8-A712-F577403F83C5}" type="sibTrans" cxnId="{FD054E0E-00E9-492A-A020-F5585D3A828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51BB6A1-162E-4918-88F6-CEB6F3381559}">
      <dgm:prSet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국토교통부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1A7E4D7-26EE-4708-AB00-175C3E8D44F8}" type="parTrans" cxnId="{9FE4A4BC-1527-423B-8C6B-2E3A2F8C09A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F296770-A062-4419-9F04-5AD2D2542EAC}" type="sibTrans" cxnId="{9FE4A4BC-1527-423B-8C6B-2E3A2F8C09A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6A04BD-111C-4E2B-9F46-918B2D8F24DB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서울시</a:t>
          </a:r>
        </a:p>
      </dgm:t>
    </dgm:pt>
    <dgm:pt modelId="{73FA27C8-A6C5-4BB8-825E-6D35045E2288}" type="parTrans" cxnId="{7305C046-3E84-4846-AD72-D1858420897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FF3E97C-3441-4BFE-876D-CF763A676078}" type="sibTrans" cxnId="{7305C046-3E84-4846-AD72-D1858420897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10F9160-707C-45E5-B692-AE7110A87FA8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경기도 등</a:t>
          </a:r>
        </a:p>
      </dgm:t>
    </dgm:pt>
    <dgm:pt modelId="{AFA6D371-97FA-429E-8B0D-563FAB825849}" type="parTrans" cxnId="{4DA4C108-D92F-4444-8BF0-8075842F1B5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2037D61-17E4-418E-A284-F564D6200372}" type="sibTrans" cxnId="{4DA4C108-D92F-4444-8BF0-8075842F1B5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20C620A-AC37-4A33-802C-B5D4DC1A1C59}" type="pres">
      <dgm:prSet presAssocID="{2D570BA9-43A9-4662-9A12-EB9EAB8EAE02}" presName="Name0" presStyleCnt="0">
        <dgm:presLayoutVars>
          <dgm:dir/>
          <dgm:animLvl val="lvl"/>
          <dgm:resizeHandles/>
        </dgm:presLayoutVars>
      </dgm:prSet>
      <dgm:spPr/>
    </dgm:pt>
    <dgm:pt modelId="{009C72F1-E996-414A-BAEA-1A63A0527EAF}" type="pres">
      <dgm:prSet presAssocID="{8FD69917-ED8A-4ED2-9955-6200D08E8008}" presName="linNode" presStyleCnt="0"/>
      <dgm:spPr/>
    </dgm:pt>
    <dgm:pt modelId="{B94F0F59-994C-48A6-A1CC-B693E713FB40}" type="pres">
      <dgm:prSet presAssocID="{8FD69917-ED8A-4ED2-9955-6200D08E8008}" presName="parentShp" presStyleLbl="node1" presStyleIdx="0" presStyleCnt="2" custLinFactNeighborX="-33396" custLinFactNeighborY="-462">
        <dgm:presLayoutVars>
          <dgm:bulletEnabled val="1"/>
        </dgm:presLayoutVars>
      </dgm:prSet>
      <dgm:spPr/>
    </dgm:pt>
    <dgm:pt modelId="{1DDEC39A-A79E-467E-A254-2C464CF64FD0}" type="pres">
      <dgm:prSet presAssocID="{8FD69917-ED8A-4ED2-9955-6200D08E8008}" presName="childShp" presStyleLbl="bgAccFollowNode1" presStyleIdx="0" presStyleCnt="2">
        <dgm:presLayoutVars>
          <dgm:bulletEnabled val="1"/>
        </dgm:presLayoutVars>
      </dgm:prSet>
      <dgm:spPr/>
    </dgm:pt>
    <dgm:pt modelId="{C1272411-CE71-4445-9B54-AE2FB785CC87}" type="pres">
      <dgm:prSet presAssocID="{15AA074D-B687-47EA-A041-CDFD049408F9}" presName="spacing" presStyleCnt="0"/>
      <dgm:spPr/>
    </dgm:pt>
    <dgm:pt modelId="{F45F304C-948C-4558-93FB-89C15AA51135}" type="pres">
      <dgm:prSet presAssocID="{A33C4CC7-40BF-408F-8047-E169E300DD87}" presName="linNode" presStyleCnt="0"/>
      <dgm:spPr/>
    </dgm:pt>
    <dgm:pt modelId="{8922C688-B75D-4C66-BFC0-EB55D7BF4442}" type="pres">
      <dgm:prSet presAssocID="{A33C4CC7-40BF-408F-8047-E169E300DD87}" presName="parentShp" presStyleLbl="node1" presStyleIdx="1" presStyleCnt="2">
        <dgm:presLayoutVars>
          <dgm:bulletEnabled val="1"/>
        </dgm:presLayoutVars>
      </dgm:prSet>
      <dgm:spPr/>
    </dgm:pt>
    <dgm:pt modelId="{775B581A-19AB-4D7F-AB8E-D4FEF77C71E1}" type="pres">
      <dgm:prSet presAssocID="{A33C4CC7-40BF-408F-8047-E169E300DD87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4DA4C108-D92F-4444-8BF0-8075842F1B54}" srcId="{A33C4CC7-40BF-408F-8047-E169E300DD87}" destId="{F10F9160-707C-45E5-B692-AE7110A87FA8}" srcOrd="1" destOrd="0" parTransId="{AFA6D371-97FA-429E-8B0D-563FAB825849}" sibTransId="{12037D61-17E4-418E-A284-F564D6200372}"/>
    <dgm:cxn modelId="{ED309A0D-9F21-4EAE-A91A-6A9CC72162AA}" type="presOf" srcId="{FB6A04BD-111C-4E2B-9F46-918B2D8F24DB}" destId="{775B581A-19AB-4D7F-AB8E-D4FEF77C71E1}" srcOrd="0" destOrd="0" presId="urn:microsoft.com/office/officeart/2005/8/layout/vList6"/>
    <dgm:cxn modelId="{FD054E0E-00E9-492A-A020-F5585D3A828E}" srcId="{8FD69917-ED8A-4ED2-9955-6200D08E8008}" destId="{AB1C0F48-6C47-41BF-B48A-6354EC937E9E}" srcOrd="0" destOrd="0" parTransId="{B46ED64F-BCAF-4357-B0A9-8F492BD7F244}" sibTransId="{4825E097-C29C-4FC8-A712-F577403F83C5}"/>
    <dgm:cxn modelId="{CD19E81E-5F34-4D5A-87A4-C3CD7C6EFB82}" type="presOf" srcId="{F10F9160-707C-45E5-B692-AE7110A87FA8}" destId="{775B581A-19AB-4D7F-AB8E-D4FEF77C71E1}" srcOrd="0" destOrd="1" presId="urn:microsoft.com/office/officeart/2005/8/layout/vList6"/>
    <dgm:cxn modelId="{C23EB95E-6004-4751-9F8A-08EC636AD3B4}" srcId="{2D570BA9-43A9-4662-9A12-EB9EAB8EAE02}" destId="{8FD69917-ED8A-4ED2-9955-6200D08E8008}" srcOrd="0" destOrd="0" parTransId="{E92A7C03-5C41-4F88-AFED-528F94949AA0}" sibTransId="{15AA074D-B687-47EA-A041-CDFD049408F9}"/>
    <dgm:cxn modelId="{7305C046-3E84-4846-AD72-D1858420897B}" srcId="{A33C4CC7-40BF-408F-8047-E169E300DD87}" destId="{FB6A04BD-111C-4E2B-9F46-918B2D8F24DB}" srcOrd="0" destOrd="0" parTransId="{73FA27C8-A6C5-4BB8-825E-6D35045E2288}" sibTransId="{BFF3E97C-3441-4BFE-876D-CF763A676078}"/>
    <dgm:cxn modelId="{80049848-DEF1-4441-9431-3673B775A3AC}" type="presOf" srcId="{8FD69917-ED8A-4ED2-9955-6200D08E8008}" destId="{B94F0F59-994C-48A6-A1CC-B693E713FB40}" srcOrd="0" destOrd="0" presId="urn:microsoft.com/office/officeart/2005/8/layout/vList6"/>
    <dgm:cxn modelId="{B4350C6B-5EFC-4185-8C11-B5483C126F7A}" type="presOf" srcId="{2D570BA9-43A9-4662-9A12-EB9EAB8EAE02}" destId="{320C620A-AC37-4A33-802C-B5D4DC1A1C59}" srcOrd="0" destOrd="0" presId="urn:microsoft.com/office/officeart/2005/8/layout/vList6"/>
    <dgm:cxn modelId="{42A4014E-75C1-42C8-BCD3-5EB812E2DD4A}" type="presOf" srcId="{AB1C0F48-6C47-41BF-B48A-6354EC937E9E}" destId="{1DDEC39A-A79E-467E-A254-2C464CF64FD0}" srcOrd="0" destOrd="0" presId="urn:microsoft.com/office/officeart/2005/8/layout/vList6"/>
    <dgm:cxn modelId="{122D2A77-0F31-4837-8C03-0A6CA0FA9896}" srcId="{2D570BA9-43A9-4662-9A12-EB9EAB8EAE02}" destId="{A33C4CC7-40BF-408F-8047-E169E300DD87}" srcOrd="1" destOrd="0" parTransId="{42AAEA8C-D078-4203-B20F-CF904FD35C60}" sibTransId="{A750A7D0-8C38-41F9-86E0-1BCC310C2B4E}"/>
    <dgm:cxn modelId="{9CC00F94-A3CD-4F19-8D96-AEE7130294FA}" type="presOf" srcId="{C51BB6A1-162E-4918-88F6-CEB6F3381559}" destId="{1DDEC39A-A79E-467E-A254-2C464CF64FD0}" srcOrd="0" destOrd="1" presId="urn:microsoft.com/office/officeart/2005/8/layout/vList6"/>
    <dgm:cxn modelId="{BAC03E97-CC99-4F67-BCE8-7742D42ADE23}" type="presOf" srcId="{A33C4CC7-40BF-408F-8047-E169E300DD87}" destId="{8922C688-B75D-4C66-BFC0-EB55D7BF4442}" srcOrd="0" destOrd="0" presId="urn:microsoft.com/office/officeart/2005/8/layout/vList6"/>
    <dgm:cxn modelId="{9FE4A4BC-1527-423B-8C6B-2E3A2F8C09A5}" srcId="{8FD69917-ED8A-4ED2-9955-6200D08E8008}" destId="{C51BB6A1-162E-4918-88F6-CEB6F3381559}" srcOrd="1" destOrd="0" parTransId="{B1A7E4D7-26EE-4708-AB00-175C3E8D44F8}" sibTransId="{2F296770-A062-4419-9F04-5AD2D2542EAC}"/>
    <dgm:cxn modelId="{89B19F3D-7220-44A4-9A31-5EB53AC50D78}" type="presParOf" srcId="{320C620A-AC37-4A33-802C-B5D4DC1A1C59}" destId="{009C72F1-E996-414A-BAEA-1A63A0527EAF}" srcOrd="0" destOrd="0" presId="urn:microsoft.com/office/officeart/2005/8/layout/vList6"/>
    <dgm:cxn modelId="{7DE274F2-D0CC-4BE4-8573-526ABE636688}" type="presParOf" srcId="{009C72F1-E996-414A-BAEA-1A63A0527EAF}" destId="{B94F0F59-994C-48A6-A1CC-B693E713FB40}" srcOrd="0" destOrd="0" presId="urn:microsoft.com/office/officeart/2005/8/layout/vList6"/>
    <dgm:cxn modelId="{E7F7F8C8-8009-4AAE-A288-254FAAF0287B}" type="presParOf" srcId="{009C72F1-E996-414A-BAEA-1A63A0527EAF}" destId="{1DDEC39A-A79E-467E-A254-2C464CF64FD0}" srcOrd="1" destOrd="0" presId="urn:microsoft.com/office/officeart/2005/8/layout/vList6"/>
    <dgm:cxn modelId="{5376AE58-84C0-4F19-939A-8B6D82C3ED94}" type="presParOf" srcId="{320C620A-AC37-4A33-802C-B5D4DC1A1C59}" destId="{C1272411-CE71-4445-9B54-AE2FB785CC87}" srcOrd="1" destOrd="0" presId="urn:microsoft.com/office/officeart/2005/8/layout/vList6"/>
    <dgm:cxn modelId="{4540A164-6034-4D8A-98A7-8896E91F2182}" type="presParOf" srcId="{320C620A-AC37-4A33-802C-B5D4DC1A1C59}" destId="{F45F304C-948C-4558-93FB-89C15AA51135}" srcOrd="2" destOrd="0" presId="urn:microsoft.com/office/officeart/2005/8/layout/vList6"/>
    <dgm:cxn modelId="{9AFCF1F7-528C-46E8-9D9D-260396E4FA35}" type="presParOf" srcId="{F45F304C-948C-4558-93FB-89C15AA51135}" destId="{8922C688-B75D-4C66-BFC0-EB55D7BF4442}" srcOrd="0" destOrd="0" presId="urn:microsoft.com/office/officeart/2005/8/layout/vList6"/>
    <dgm:cxn modelId="{BAB936C9-B221-475B-A799-8D8BC91DB8C4}" type="presParOf" srcId="{F45F304C-948C-4558-93FB-89C15AA51135}" destId="{775B581A-19AB-4D7F-AB8E-D4FEF77C71E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F7DB4-91C1-4995-8675-22185FDCF9D9}">
      <dsp:nvSpPr>
        <dsp:cNvPr id="0" name=""/>
        <dsp:cNvSpPr/>
      </dsp:nvSpPr>
      <dsp:spPr>
        <a:xfrm>
          <a:off x="303908" y="0"/>
          <a:ext cx="3444302" cy="1401541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345A7ED-BC9E-4C2D-96F8-BED9BED88A65}">
      <dsp:nvSpPr>
        <dsp:cNvPr id="0" name=""/>
        <dsp:cNvSpPr/>
      </dsp:nvSpPr>
      <dsp:spPr>
        <a:xfrm>
          <a:off x="1385" y="420462"/>
          <a:ext cx="899855" cy="56061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교육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8752" y="447829"/>
        <a:ext cx="845121" cy="505882"/>
      </dsp:txXfrm>
    </dsp:sp>
    <dsp:sp modelId="{C0A09789-71E3-4F46-B0A5-F6DC1BAFDA6D}">
      <dsp:nvSpPr>
        <dsp:cNvPr id="0" name=""/>
        <dsp:cNvSpPr/>
      </dsp:nvSpPr>
      <dsp:spPr>
        <a:xfrm>
          <a:off x="1051216" y="420462"/>
          <a:ext cx="899855" cy="56061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국제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078583" y="447829"/>
        <a:ext cx="845121" cy="505882"/>
      </dsp:txXfrm>
    </dsp:sp>
    <dsp:sp modelId="{C2AE3164-314C-4445-A458-64C0ADC17D03}">
      <dsp:nvSpPr>
        <dsp:cNvPr id="0" name=""/>
        <dsp:cNvSpPr/>
      </dsp:nvSpPr>
      <dsp:spPr>
        <a:xfrm>
          <a:off x="2101047" y="420462"/>
          <a:ext cx="899855" cy="56061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안전</a:t>
          </a:r>
        </a:p>
      </dsp:txBody>
      <dsp:txXfrm>
        <a:off x="2128414" y="447829"/>
        <a:ext cx="845121" cy="505882"/>
      </dsp:txXfrm>
    </dsp:sp>
    <dsp:sp modelId="{5593B871-72BC-4BE2-8382-636FE1170D03}">
      <dsp:nvSpPr>
        <dsp:cNvPr id="0" name=""/>
        <dsp:cNvSpPr/>
      </dsp:nvSpPr>
      <dsp:spPr>
        <a:xfrm>
          <a:off x="3150879" y="420462"/>
          <a:ext cx="899855" cy="56061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공정위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178246" y="447829"/>
        <a:ext cx="845121" cy="505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DEC39A-A79E-467E-A254-2C464CF64FD0}">
      <dsp:nvSpPr>
        <dsp:cNvPr id="0" name=""/>
        <dsp:cNvSpPr/>
      </dsp:nvSpPr>
      <dsp:spPr>
        <a:xfrm>
          <a:off x="1149284" y="211"/>
          <a:ext cx="1723926" cy="82492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기획재정부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국토교통부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149284" y="103326"/>
        <a:ext cx="1414581" cy="618691"/>
      </dsp:txXfrm>
    </dsp:sp>
    <dsp:sp modelId="{B94F0F59-994C-48A6-A1CC-B693E713FB40}">
      <dsp:nvSpPr>
        <dsp:cNvPr id="0" name=""/>
        <dsp:cNvSpPr/>
      </dsp:nvSpPr>
      <dsp:spPr>
        <a:xfrm>
          <a:off x="0" y="0"/>
          <a:ext cx="1149284" cy="824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중앙행정기관</a:t>
          </a:r>
        </a:p>
      </dsp:txBody>
      <dsp:txXfrm>
        <a:off x="40269" y="40269"/>
        <a:ext cx="1068746" cy="744383"/>
      </dsp:txXfrm>
    </dsp:sp>
    <dsp:sp modelId="{775B581A-19AB-4D7F-AB8E-D4FEF77C71E1}">
      <dsp:nvSpPr>
        <dsp:cNvPr id="0" name=""/>
        <dsp:cNvSpPr/>
      </dsp:nvSpPr>
      <dsp:spPr>
        <a:xfrm>
          <a:off x="1149284" y="907625"/>
          <a:ext cx="1723926" cy="82492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서울시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경기도 등</a:t>
          </a:r>
        </a:p>
      </dsp:txBody>
      <dsp:txXfrm>
        <a:off x="1149284" y="1010740"/>
        <a:ext cx="1414581" cy="618691"/>
      </dsp:txXfrm>
    </dsp:sp>
    <dsp:sp modelId="{8922C688-B75D-4C66-BFC0-EB55D7BF4442}">
      <dsp:nvSpPr>
        <dsp:cNvPr id="0" name=""/>
        <dsp:cNvSpPr/>
      </dsp:nvSpPr>
      <dsp:spPr>
        <a:xfrm>
          <a:off x="0" y="907625"/>
          <a:ext cx="1149284" cy="824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지방자치단체</a:t>
          </a:r>
        </a:p>
      </dsp:txBody>
      <dsp:txXfrm>
        <a:off x="40269" y="947894"/>
        <a:ext cx="1068746" cy="7443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0.38843</cdr:x>
      <cdr:y>0.15491</cdr:y>
    </cdr:from>
    <cdr:to>
      <cdr:x>0.45885</cdr:x>
      <cdr:y>0.28917</cdr:y>
    </cdr:to>
    <cdr:pic>
      <cdr:nvPicPr>
        <cdr:cNvPr id="2" name="Picture 3" descr="w1 복사본">
          <a:extLst xmlns:a="http://schemas.openxmlformats.org/drawingml/2006/main">
            <a:ext uri="{FF2B5EF4-FFF2-40B4-BE49-F238E27FC236}">
              <a16:creationId xmlns:a16="http://schemas.microsoft.com/office/drawing/2014/main" id="{B364CC6E-AE39-4693-A78E-627CDFB4F377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318725" y="674051"/>
          <a:ext cx="601663" cy="584210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792480"/>
            <a:ext cx="9906000" cy="3116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팔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0"/>
            <a:ext cx="8543925" cy="1106424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2255"/>
            <a:ext cx="9905999" cy="1106423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6" y="6176964"/>
            <a:ext cx="1353252" cy="48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2026-01-13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잘린 위쪽 모서리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snip2Same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6" y="219793"/>
            <a:ext cx="1906998" cy="685898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57DACFC1-9692-424F-946F-99AB45174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8668" y="690142"/>
            <a:ext cx="601663" cy="584200"/>
          </a:xfrm>
          <a:prstGeom prst="rect">
            <a:avLst/>
          </a:prstGeom>
          <a:noFill/>
        </p:spPr>
      </p:pic>
      <p:pic>
        <p:nvPicPr>
          <p:cNvPr id="8" name="Picture 4" descr="w2 복사본">
            <a:extLst>
              <a:ext uri="{FF2B5EF4-FFF2-40B4-BE49-F238E27FC236}">
                <a16:creationId xmlns:a16="http://schemas.microsoft.com/office/drawing/2014/main" id="{A13E0C01-99D6-4652-8F70-555EE134E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600" y="2781290"/>
            <a:ext cx="587375" cy="569913"/>
          </a:xfrm>
          <a:prstGeom prst="rect">
            <a:avLst/>
          </a:prstGeom>
          <a:noFill/>
        </p:spPr>
      </p:pic>
      <p:pic>
        <p:nvPicPr>
          <p:cNvPr id="9" name="Picture 28" descr="w3 복사본">
            <a:extLst>
              <a:ext uri="{FF2B5EF4-FFF2-40B4-BE49-F238E27FC236}">
                <a16:creationId xmlns:a16="http://schemas.microsoft.com/office/drawing/2014/main" id="{5B02F6C7-C0BF-4EA0-ABD7-B85534F5A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42503" y="379323"/>
            <a:ext cx="569913" cy="56991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548684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Deflate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Consumer Policy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261673" y="1976581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2787002" y="1450109"/>
            <a:ext cx="1492768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261673" y="3195779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2787002" y="2669307"/>
            <a:ext cx="1492768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261673" y="4414394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화살표: 오각형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2787002" y="3887922"/>
            <a:ext cx="1492768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261673" y="5628102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2787002" y="5101630"/>
            <a:ext cx="1492768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368644" y="1681728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소비자 정책의 주요 목적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368644" y="2905122"/>
            <a:ext cx="4596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소비자 정책이 다루는 핵심 영역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368644" y="4105848"/>
            <a:ext cx="2441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지역별 소비생활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368644" y="5324050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소비자 정책 추진체계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2FFD5000-4145-412E-B5CA-70BDCF05D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0338" y="398331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49B7CD0C-6548-48C1-B29C-199327ECB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1800" y="3082029"/>
            <a:ext cx="587375" cy="569913"/>
          </a:xfrm>
          <a:prstGeom prst="rect">
            <a:avLst/>
          </a:prstGeom>
          <a:noFill/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9FCCCB3-292A-44D5-958A-C71C5FB56A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9" t="3400" r="4925" b="68013"/>
          <a:stretch/>
        </p:blipFill>
        <p:spPr>
          <a:xfrm>
            <a:off x="616513" y="1450109"/>
            <a:ext cx="1757947" cy="1560233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9395477-C4A4-493D-99E0-B1D535180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소비자 정책의 주요 목적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280" y="1496664"/>
            <a:ext cx="8724220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Consumer policy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The primary goal of consumer policy is to protect consumer rights by safeguarding their fundamental rights and ensuring their fair interests are met, especially when facing market imbalances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24279" y="3777450"/>
            <a:ext cx="695684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소비자 정책의 주요 목적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불공정한 거래 관행으로부터 소비자의 기본적인 권리를 지켜주고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정당한 이익을 확보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유해한 제품이나 서비스로부터 소비자 보호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6924" y="4458117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D409DBA5-B3B1-48C5-AB92-94726AAD6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9783" y="369677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388196" y="2529532"/>
            <a:ext cx="1348510" cy="1083600"/>
          </a:xfrm>
          <a:prstGeom prst="round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정보 제공</a:t>
            </a:r>
          </a:p>
        </p:txBody>
      </p:sp>
      <p:sp>
        <p:nvSpPr>
          <p:cNvPr id="7" name="사각형: 둥근 한쪽 모서리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388196" y="3614213"/>
            <a:ext cx="1348510" cy="1083600"/>
          </a:xfrm>
          <a:prstGeom prst="round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불공정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거래 규제</a:t>
            </a:r>
          </a:p>
        </p:txBody>
      </p:sp>
      <p:sp>
        <p:nvSpPr>
          <p:cNvPr id="8" name="사각형: 둥근 한쪽 모서리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388196" y="4698895"/>
            <a:ext cx="1348510" cy="1083600"/>
          </a:xfrm>
          <a:prstGeom prst="round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안전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742802" y="1661506"/>
            <a:ext cx="255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742802" y="1661506"/>
            <a:ext cx="2556000" cy="868218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핵심 내용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>
            <a:off x="4297424" y="1661506"/>
            <a:ext cx="273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>
            <a:off x="7033585" y="1661506"/>
            <a:ext cx="23436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사다리꼴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297424" y="1661506"/>
            <a:ext cx="2736000" cy="868218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주요 활동</a:t>
            </a:r>
          </a:p>
        </p:txBody>
      </p: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7033585" y="1661506"/>
            <a:ext cx="2343600" cy="868218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소비자에게 미치는 영향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소비자 정책이 다루는 핵심 영역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0FD964-CEC7-4921-8742-2AA2BD8D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814" y="5889719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24FAB34F-A209-4C30-B37B-18D88CD88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538" y="1258058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BA8127BA-9A77-4F80-83D0-3988CC1A6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125" y="184817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3730460"/>
              </p:ext>
            </p:extLst>
          </p:nvPr>
        </p:nvGraphicFramePr>
        <p:xfrm>
          <a:off x="1736707" y="2529534"/>
          <a:ext cx="7636308" cy="32529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5662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734491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345191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올바른 정보로 합리적 선택 유도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정확한 정보 공개 의무화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허위 광고 규제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투명한 정보로 현명한 구매 결정</a:t>
                      </a:r>
                      <a:endParaRPr kumimoji="0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부당한 </a:t>
                      </a:r>
                      <a:r>
                        <a:rPr lang="ko-KR" alt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거래로부터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 권익 보호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부당 약관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강압적 판매 행위 금지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공정한 조건에서 안심하고 거래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유해 상품으로부터 신체 보호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안전 기준 설정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리콜 제도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품질 검사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  <a:cs typeface="+mn-cs"/>
                        </a:rPr>
                        <a:t>안전하고 믿을 수 있는 제품 사용</a:t>
                      </a:r>
                      <a:endParaRPr kumimoji="0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8723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지역별 소비생활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252073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2496992" y="2303033"/>
            <a:ext cx="1375761" cy="435429"/>
          </a:xfrm>
          <a:prstGeom prst="wedgeRoundRectCallout">
            <a:avLst>
              <a:gd name="adj1" fmla="val -38271"/>
              <a:gd name="adj2" fmla="val 127353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24%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상승</a:t>
            </a:r>
          </a:p>
        </p:txBody>
      </p:sp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양쪽 모서리가 둥근 사각형 5">
            <a:extLst>
              <a:ext uri="{FF2B5EF4-FFF2-40B4-BE49-F238E27FC236}">
                <a16:creationId xmlns:a16="http://schemas.microsoft.com/office/drawing/2014/main" id="{ECBA34EA-EE1E-44C2-9213-29247F7D56D5}"/>
              </a:ext>
            </a:extLst>
          </p:cNvPr>
          <p:cNvSpPr/>
          <p:nvPr/>
        </p:nvSpPr>
        <p:spPr>
          <a:xfrm flipH="1">
            <a:off x="5074671" y="1326703"/>
            <a:ext cx="4471819" cy="4507299"/>
          </a:xfrm>
          <a:prstGeom prst="snip1Rect">
            <a:avLst>
              <a:gd name="adj" fmla="val 1144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한쪽 모서리는 잘리고 다른 쪽 모서리는 둥근 사각형 4">
            <a:extLst>
              <a:ext uri="{FF2B5EF4-FFF2-40B4-BE49-F238E27FC236}">
                <a16:creationId xmlns:a16="http://schemas.microsoft.com/office/drawing/2014/main" id="{F87D580E-2E4F-42A9-A78A-C0566EFDF233}"/>
              </a:ext>
            </a:extLst>
          </p:cNvPr>
          <p:cNvSpPr/>
          <p:nvPr/>
        </p:nvSpPr>
        <p:spPr>
          <a:xfrm>
            <a:off x="376833" y="1339254"/>
            <a:ext cx="4476836" cy="4501220"/>
          </a:xfrm>
          <a:prstGeom prst="snip1Rect">
            <a:avLst>
              <a:gd name="adj" fmla="val 1099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소비자 정책 추진체계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3226295B-8BBA-4021-A671-29134C64FD6C}"/>
              </a:ext>
            </a:extLst>
          </p:cNvPr>
          <p:cNvSpPr>
            <a:spLocks/>
          </p:cNvSpPr>
          <p:nvPr/>
        </p:nvSpPr>
        <p:spPr bwMode="auto">
          <a:xfrm rot="16200000">
            <a:off x="2488958" y="3815719"/>
            <a:ext cx="278818" cy="446449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Picture 3" descr="w1 복사본">
            <a:extLst>
              <a:ext uri="{FF2B5EF4-FFF2-40B4-BE49-F238E27FC236}">
                <a16:creationId xmlns:a16="http://schemas.microsoft.com/office/drawing/2014/main" id="{190A2923-33E7-4BE6-B551-B34348B0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27" name="Picture 4" descr="w2 복사본">
            <a:extLst>
              <a:ext uri="{FF2B5EF4-FFF2-40B4-BE49-F238E27FC236}">
                <a16:creationId xmlns:a16="http://schemas.microsoft.com/office/drawing/2014/main" id="{C454FDC9-4A54-4197-8612-7283FE8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28" name="AutoShape 2">
            <a:extLst>
              <a:ext uri="{FF2B5EF4-FFF2-40B4-BE49-F238E27FC236}">
                <a16:creationId xmlns:a16="http://schemas.microsoft.com/office/drawing/2014/main" id="{EDC20EA0-059C-4EE3-A980-0F5C3500A39C}"/>
              </a:ext>
            </a:extLst>
          </p:cNvPr>
          <p:cNvSpPr>
            <a:spLocks/>
          </p:cNvSpPr>
          <p:nvPr/>
        </p:nvSpPr>
        <p:spPr bwMode="auto">
          <a:xfrm rot="16200000">
            <a:off x="7063888" y="3802355"/>
            <a:ext cx="278818" cy="4464495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설명선: 왼쪽/오른쪽 화살표 34">
            <a:extLst>
              <a:ext uri="{FF2B5EF4-FFF2-40B4-BE49-F238E27FC236}">
                <a16:creationId xmlns:a16="http://schemas.microsoft.com/office/drawing/2014/main" id="{C7D613A6-FC7A-4EDD-BA9E-415560B6289C}"/>
              </a:ext>
            </a:extLst>
          </p:cNvPr>
          <p:cNvSpPr/>
          <p:nvPr/>
        </p:nvSpPr>
        <p:spPr>
          <a:xfrm>
            <a:off x="839260" y="1465988"/>
            <a:ext cx="3551982" cy="481167"/>
          </a:xfrm>
          <a:prstGeom prst="leftRightArrowCallout">
            <a:avLst>
              <a:gd name="adj1" fmla="val 50000"/>
              <a:gd name="adj2" fmla="val 25000"/>
              <a:gd name="adj3" fmla="val 23625"/>
              <a:gd name="adj4" fmla="val 68156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소비자 정책 위원회</a:t>
            </a: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D7E8E632-74EA-46A7-9072-CDF1B0267F2D}"/>
              </a:ext>
            </a:extLst>
          </p:cNvPr>
          <p:cNvSpPr/>
          <p:nvPr/>
        </p:nvSpPr>
        <p:spPr>
          <a:xfrm>
            <a:off x="5890735" y="2360212"/>
            <a:ext cx="2835256" cy="220434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오른쪽 화살표 설명선 64">
            <a:extLst>
              <a:ext uri="{FF2B5EF4-FFF2-40B4-BE49-F238E27FC236}">
                <a16:creationId xmlns:a16="http://schemas.microsoft.com/office/drawing/2014/main" id="{B0B62A3C-AE4F-47EA-B119-D11235779439}"/>
              </a:ext>
            </a:extLst>
          </p:cNvPr>
          <p:cNvSpPr/>
          <p:nvPr/>
        </p:nvSpPr>
        <p:spPr>
          <a:xfrm rot="19778428" flipH="1">
            <a:off x="6660683" y="2932477"/>
            <a:ext cx="1295360" cy="1059817"/>
          </a:xfrm>
          <a:prstGeom prst="star8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상호</a:t>
            </a:r>
            <a:endParaRPr lang="en-US" altLang="ko-KR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보완성</a:t>
            </a:r>
          </a:p>
        </p:txBody>
      </p:sp>
      <p:graphicFrame>
        <p:nvGraphicFramePr>
          <p:cNvPr id="43" name="다이어그램 42">
            <a:extLst>
              <a:ext uri="{FF2B5EF4-FFF2-40B4-BE49-F238E27FC236}">
                <a16:creationId xmlns:a16="http://schemas.microsoft.com/office/drawing/2014/main" id="{CB261CE9-75B4-42BE-A37C-F71AFE0E26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5329212"/>
              </p:ext>
            </p:extLst>
          </p:nvPr>
        </p:nvGraphicFramePr>
        <p:xfrm>
          <a:off x="589191" y="2015238"/>
          <a:ext cx="4052120" cy="140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A4BC9B1D-2170-4539-A0A2-39706D4B19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2940801"/>
              </p:ext>
            </p:extLst>
          </p:nvPr>
        </p:nvGraphicFramePr>
        <p:xfrm>
          <a:off x="1178646" y="3418669"/>
          <a:ext cx="2873211" cy="1732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8" name="사각형: 잘린 대각선 방향 모서리 47">
            <a:extLst>
              <a:ext uri="{FF2B5EF4-FFF2-40B4-BE49-F238E27FC236}">
                <a16:creationId xmlns:a16="http://schemas.microsoft.com/office/drawing/2014/main" id="{3F2D4106-3F7A-4412-98B3-EDFC012330B8}"/>
              </a:ext>
            </a:extLst>
          </p:cNvPr>
          <p:cNvSpPr/>
          <p:nvPr/>
        </p:nvSpPr>
        <p:spPr>
          <a:xfrm>
            <a:off x="516431" y="3328751"/>
            <a:ext cx="447063" cy="1912594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소비자단체</a:t>
            </a:r>
          </a:p>
        </p:txBody>
      </p:sp>
      <p:sp>
        <p:nvSpPr>
          <p:cNvPr id="49" name="사각형: 둥근 한쪽 모서리 48">
            <a:extLst>
              <a:ext uri="{FF2B5EF4-FFF2-40B4-BE49-F238E27FC236}">
                <a16:creationId xmlns:a16="http://schemas.microsoft.com/office/drawing/2014/main" id="{1934D108-E365-4612-8563-B20E0A355A3D}"/>
              </a:ext>
            </a:extLst>
          </p:cNvPr>
          <p:cNvSpPr/>
          <p:nvPr/>
        </p:nvSpPr>
        <p:spPr>
          <a:xfrm flipH="1">
            <a:off x="5177074" y="4993507"/>
            <a:ext cx="2052000" cy="453032"/>
          </a:xfrm>
          <a:prstGeom prst="round1Rect">
            <a:avLst/>
          </a:prstGeom>
          <a:solidFill>
            <a:srgbClr val="B7EC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국가경쟁력제고</a:t>
            </a:r>
          </a:p>
        </p:txBody>
      </p:sp>
      <p:sp>
        <p:nvSpPr>
          <p:cNvPr id="50" name="화살표: 갈매기형 수장 49">
            <a:extLst>
              <a:ext uri="{FF2B5EF4-FFF2-40B4-BE49-F238E27FC236}">
                <a16:creationId xmlns:a16="http://schemas.microsoft.com/office/drawing/2014/main" id="{3F78AD13-C21A-4851-AC52-D7DFDA860296}"/>
              </a:ext>
            </a:extLst>
          </p:cNvPr>
          <p:cNvSpPr/>
          <p:nvPr/>
        </p:nvSpPr>
        <p:spPr>
          <a:xfrm>
            <a:off x="5527677" y="2469398"/>
            <a:ext cx="1278484" cy="597600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환경</a:t>
            </a:r>
          </a:p>
        </p:txBody>
      </p:sp>
      <p:sp>
        <p:nvSpPr>
          <p:cNvPr id="52" name="사각형: 둥근 한쪽 모서리 51">
            <a:extLst>
              <a:ext uri="{FF2B5EF4-FFF2-40B4-BE49-F238E27FC236}">
                <a16:creationId xmlns:a16="http://schemas.microsoft.com/office/drawing/2014/main" id="{E3BB69B4-B465-4150-887A-B136CB535761}"/>
              </a:ext>
            </a:extLst>
          </p:cNvPr>
          <p:cNvSpPr/>
          <p:nvPr/>
        </p:nvSpPr>
        <p:spPr>
          <a:xfrm>
            <a:off x="7351685" y="4998956"/>
            <a:ext cx="2052000" cy="453032"/>
          </a:xfrm>
          <a:prstGeom prst="round1Rect">
            <a:avLst/>
          </a:prstGeom>
          <a:solidFill>
            <a:srgbClr val="B7ECF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소비자후생극대화</a:t>
            </a:r>
          </a:p>
        </p:txBody>
      </p:sp>
      <p:sp>
        <p:nvSpPr>
          <p:cNvPr id="55" name="오른쪽 화살표 설명선 64">
            <a:extLst>
              <a:ext uri="{FF2B5EF4-FFF2-40B4-BE49-F238E27FC236}">
                <a16:creationId xmlns:a16="http://schemas.microsoft.com/office/drawing/2014/main" id="{A4F3060B-53BE-4B63-8150-22CA93C0335A}"/>
              </a:ext>
            </a:extLst>
          </p:cNvPr>
          <p:cNvSpPr/>
          <p:nvPr/>
        </p:nvSpPr>
        <p:spPr>
          <a:xfrm>
            <a:off x="1178645" y="5241345"/>
            <a:ext cx="2873212" cy="449601"/>
          </a:xfrm>
          <a:prstGeom prst="flowChartDisplay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소비자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사업자</a:t>
            </a:r>
          </a:p>
        </p:txBody>
      </p:sp>
      <p:sp>
        <p:nvSpPr>
          <p:cNvPr id="56" name="육각형 55">
            <a:extLst>
              <a:ext uri="{FF2B5EF4-FFF2-40B4-BE49-F238E27FC236}">
                <a16:creationId xmlns:a16="http://schemas.microsoft.com/office/drawing/2014/main" id="{F3387F49-8693-422F-9CF8-AFE0E74F8A71}"/>
              </a:ext>
            </a:extLst>
          </p:cNvPr>
          <p:cNvSpPr/>
          <p:nvPr/>
        </p:nvSpPr>
        <p:spPr>
          <a:xfrm flipH="1">
            <a:off x="5528081" y="1586943"/>
            <a:ext cx="1641952" cy="453032"/>
          </a:xfrm>
          <a:prstGeom prst="hexagon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경쟁정책</a:t>
            </a:r>
          </a:p>
        </p:txBody>
      </p:sp>
      <p:sp>
        <p:nvSpPr>
          <p:cNvPr id="57" name="눈물 방울 56">
            <a:extLst>
              <a:ext uri="{FF2B5EF4-FFF2-40B4-BE49-F238E27FC236}">
                <a16:creationId xmlns:a16="http://schemas.microsoft.com/office/drawing/2014/main" id="{C4E0F936-5344-4D6E-B295-8CBDBAC3FB75}"/>
              </a:ext>
            </a:extLst>
          </p:cNvPr>
          <p:cNvSpPr/>
          <p:nvPr/>
        </p:nvSpPr>
        <p:spPr>
          <a:xfrm>
            <a:off x="7446692" y="1586943"/>
            <a:ext cx="1641954" cy="453032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소비정책</a:t>
            </a:r>
          </a:p>
        </p:txBody>
      </p:sp>
      <p:sp>
        <p:nvSpPr>
          <p:cNvPr id="58" name="구름 57">
            <a:extLst>
              <a:ext uri="{FF2B5EF4-FFF2-40B4-BE49-F238E27FC236}">
                <a16:creationId xmlns:a16="http://schemas.microsoft.com/office/drawing/2014/main" id="{215BAFC9-B081-4882-934A-BB16A90A32C5}"/>
              </a:ext>
            </a:extLst>
          </p:cNvPr>
          <p:cNvSpPr/>
          <p:nvPr/>
        </p:nvSpPr>
        <p:spPr>
          <a:xfrm>
            <a:off x="7836186" y="3993114"/>
            <a:ext cx="1480740" cy="598412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기업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퇴출</a:t>
            </a:r>
          </a:p>
        </p:txBody>
      </p:sp>
      <p:sp>
        <p:nvSpPr>
          <p:cNvPr id="59" name="순서도: 화면 표시 58">
            <a:extLst>
              <a:ext uri="{FF2B5EF4-FFF2-40B4-BE49-F238E27FC236}">
                <a16:creationId xmlns:a16="http://schemas.microsoft.com/office/drawing/2014/main" id="{07057C07-24B9-4F2D-A498-72B935B1DDEA}"/>
              </a:ext>
            </a:extLst>
          </p:cNvPr>
          <p:cNvSpPr/>
          <p:nvPr/>
        </p:nvSpPr>
        <p:spPr>
          <a:xfrm flipH="1">
            <a:off x="5468899" y="3993114"/>
            <a:ext cx="1396041" cy="598412"/>
          </a:xfrm>
          <a:prstGeom prst="flowChartDisplay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유발</a:t>
            </a:r>
          </a:p>
        </p:txBody>
      </p:sp>
      <p:cxnSp>
        <p:nvCxnSpPr>
          <p:cNvPr id="60" name="연결선: 구부러짐 59">
            <a:extLst>
              <a:ext uri="{FF2B5EF4-FFF2-40B4-BE49-F238E27FC236}">
                <a16:creationId xmlns:a16="http://schemas.microsoft.com/office/drawing/2014/main" id="{67AF565C-F6C1-469C-B7AF-9B45D828B628}"/>
              </a:ext>
            </a:extLst>
          </p:cNvPr>
          <p:cNvCxnSpPr>
            <a:cxnSpLocks/>
            <a:stCxn id="49" idx="0"/>
            <a:endCxn id="52" idx="0"/>
          </p:cNvCxnSpPr>
          <p:nvPr/>
        </p:nvCxnSpPr>
        <p:spPr>
          <a:xfrm rot="16200000" flipH="1">
            <a:off x="7287654" y="3908926"/>
            <a:ext cx="5449" cy="2174611"/>
          </a:xfrm>
          <a:prstGeom prst="curvedConnector3">
            <a:avLst>
              <a:gd name="adj1" fmla="val -4195265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사각형: 잘린 대각선 방향 모서리 62">
            <a:extLst>
              <a:ext uri="{FF2B5EF4-FFF2-40B4-BE49-F238E27FC236}">
                <a16:creationId xmlns:a16="http://schemas.microsoft.com/office/drawing/2014/main" id="{0044B3FA-D1A0-4DAD-BEA9-4DCC5E4BDEA7}"/>
              </a:ext>
            </a:extLst>
          </p:cNvPr>
          <p:cNvSpPr/>
          <p:nvPr/>
        </p:nvSpPr>
        <p:spPr>
          <a:xfrm flipH="1">
            <a:off x="4274866" y="3328751"/>
            <a:ext cx="447063" cy="1912594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한국소비자원</a:t>
            </a:r>
          </a:p>
        </p:txBody>
      </p:sp>
      <p:sp>
        <p:nvSpPr>
          <p:cNvPr id="36" name="사각형: 잘린 위쪽 모서리 35">
            <a:extLst>
              <a:ext uri="{FF2B5EF4-FFF2-40B4-BE49-F238E27FC236}">
                <a16:creationId xmlns:a16="http://schemas.microsoft.com/office/drawing/2014/main" id="{AE724E80-EDAC-4E6B-A284-403C7DBEF443}"/>
              </a:ext>
            </a:extLst>
          </p:cNvPr>
          <p:cNvSpPr/>
          <p:nvPr/>
        </p:nvSpPr>
        <p:spPr>
          <a:xfrm flipV="1">
            <a:off x="7933657" y="2469398"/>
            <a:ext cx="1285798" cy="597600"/>
          </a:xfrm>
          <a:prstGeom prst="snip2Same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04ED7E-D76D-42BF-8006-12C638CCCE87}"/>
              </a:ext>
            </a:extLst>
          </p:cNvPr>
          <p:cNvSpPr txBox="1"/>
          <p:nvPr/>
        </p:nvSpPr>
        <p:spPr>
          <a:xfrm>
            <a:off x="8039683" y="2445033"/>
            <a:ext cx="10737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정보</a:t>
            </a:r>
          </a:p>
        </p:txBody>
      </p:sp>
    </p:spTree>
    <p:extLst>
      <p:ext uri="{BB962C8B-B14F-4D97-AF65-F5344CB8AC3E}">
        <p14:creationId xmlns:p14="http://schemas.microsoft.com/office/powerpoint/2010/main" val="3114757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584</TotalTime>
  <Words>207</Words>
  <Application>Microsoft Office PowerPoint</Application>
  <PresentationFormat>A4 용지(210x297mm)</PresentationFormat>
  <Paragraphs>71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소비자 정책의 주요 목적</vt:lpstr>
      <vt:lpstr>2. 소비자 정책이 다루는 핵심 영역</vt:lpstr>
      <vt:lpstr>3. 지역별 소비생활</vt:lpstr>
      <vt:lpstr>4. 소비자 정책 추진체계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김정현</cp:lastModifiedBy>
  <cp:revision>100</cp:revision>
  <cp:lastPrinted>2025-07-22T05:17:41Z</cp:lastPrinted>
  <dcterms:created xsi:type="dcterms:W3CDTF">2023-07-20T02:58:21Z</dcterms:created>
  <dcterms:modified xsi:type="dcterms:W3CDTF">2026-01-13T08:45:32Z</dcterms:modified>
</cp:coreProperties>
</file>