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3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7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1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유실 및 유기동물 보호형태 현황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:</a:t>
            </a:r>
            <a:r>
              <a:rPr lang="ko-KR" altLang="en-US" sz="2400" b="1" dirty="0" err="1">
                <a:latin typeface="궁서" panose="02030600000101010101" pitchFamily="18" charset="-127"/>
                <a:ea typeface="궁서" panose="02030600000101010101" pitchFamily="18" charset="-127"/>
              </a:rPr>
              <a:t>백마리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>
        <c:manualLayout>
          <c:xMode val="edge"/>
          <c:yMode val="edge"/>
          <c:x val="0.14540609102870697"/>
          <c:y val="3.2581959984478673E-2"/>
        </c:manualLayout>
      </c:layout>
      <c:overlay val="0"/>
      <c:spPr>
        <a:solidFill>
          <a:schemeClr val="bg1"/>
        </a:solidFill>
        <a:ln w="12700"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13566479231582726"/>
          <c:y val="0.16888315925288111"/>
          <c:w val="0.77982732811883881"/>
          <c:h val="0.57391454932030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개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B00-4CD7-A8F3-E33AE56D5A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인도</c:v>
                </c:pt>
                <c:pt idx="1">
                  <c:v>분양</c:v>
                </c:pt>
                <c:pt idx="2">
                  <c:v>자연사</c:v>
                </c:pt>
                <c:pt idx="3">
                  <c:v>보호중</c:v>
                </c:pt>
                <c:pt idx="4">
                  <c:v>기타</c:v>
                </c:pt>
              </c:strCache>
            </c:strRef>
          </c:cat>
          <c:val>
            <c:numRef>
              <c:f>Sheet1!$B$2:$F$2</c:f>
              <c:numCache>
                <c:formatCode>_(* #,##0_);_(* \(#,##0\);_(* "-"_);_(@_)</c:formatCode>
                <c:ptCount val="5"/>
                <c:pt idx="0">
                  <c:v>159</c:v>
                </c:pt>
                <c:pt idx="1">
                  <c:v>252</c:v>
                </c:pt>
                <c:pt idx="2">
                  <c:v>170</c:v>
                </c:pt>
                <c:pt idx="3">
                  <c:v>139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00-4CD7-A8F3-E33AE56D5A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1182575"/>
        <c:axId val="551187855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고양이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인도</c:v>
                </c:pt>
                <c:pt idx="1">
                  <c:v>분양</c:v>
                </c:pt>
                <c:pt idx="2">
                  <c:v>자연사</c:v>
                </c:pt>
                <c:pt idx="3">
                  <c:v>보호중</c:v>
                </c:pt>
                <c:pt idx="4">
                  <c:v>기타</c:v>
                </c:pt>
              </c:strCache>
            </c:strRef>
          </c:cat>
          <c:val>
            <c:numRef>
              <c:f>Sheet1!$B$3:$F$3</c:f>
              <c:numCache>
                <c:formatCode>_(* #,##0_);_(* \(#,##0\);_(* "-"_);_(@_)</c:formatCode>
                <c:ptCount val="5"/>
                <c:pt idx="0">
                  <c:v>4</c:v>
                </c:pt>
                <c:pt idx="1">
                  <c:v>95</c:v>
                </c:pt>
                <c:pt idx="2">
                  <c:v>163</c:v>
                </c:pt>
                <c:pt idx="3">
                  <c:v>19</c:v>
                </c:pt>
                <c:pt idx="4">
                  <c:v>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B00-4CD7-A8F3-E33AE56D5A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4697663"/>
        <c:axId val="684683263"/>
      </c:lineChart>
      <c:catAx>
        <c:axId val="5511825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551187855"/>
        <c:crosses val="autoZero"/>
        <c:auto val="1"/>
        <c:lblAlgn val="ctr"/>
        <c:lblOffset val="100"/>
        <c:noMultiLvlLbl val="0"/>
      </c:catAx>
      <c:valAx>
        <c:axId val="551187855"/>
        <c:scaling>
          <c:orientation val="minMax"/>
        </c:scaling>
        <c:delete val="0"/>
        <c:axPos val="l"/>
        <c:numFmt formatCode="#,##0_);[Red]\(#,##0\)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551182575"/>
        <c:crosses val="autoZero"/>
        <c:crossBetween val="between"/>
      </c:valAx>
      <c:valAx>
        <c:axId val="684683263"/>
        <c:scaling>
          <c:orientation val="minMax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684697663"/>
        <c:crosses val="max"/>
        <c:crossBetween val="between"/>
        <c:majorUnit val="30"/>
      </c:valAx>
      <c:catAx>
        <c:axId val="68469766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84683263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 w="12700"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B58E3-FC29-4389-BCEA-CF624E76AB01}" type="doc">
      <dgm:prSet loTypeId="urn:microsoft.com/office/officeart/2005/8/layout/vList6" loCatId="process" qsTypeId="urn:microsoft.com/office/officeart/2005/8/quickstyle/3d2" qsCatId="3D" csTypeId="urn:microsoft.com/office/officeart/2005/8/colors/accent1_3" csCatId="accent1" phldr="1"/>
      <dgm:spPr/>
      <dgm:t>
        <a:bodyPr/>
        <a:lstStyle/>
        <a:p>
          <a:pPr latinLnBrk="1"/>
          <a:endParaRPr lang="ko-KR" altLang="en-US"/>
        </a:p>
      </dgm:t>
    </dgm:pt>
    <dgm:pt modelId="{87DCB5DD-FCF4-4061-A67C-12FDA85A3B81}">
      <dgm:prSet phldrT="[텍스트]"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피부병</a:t>
          </a:r>
        </a:p>
      </dgm:t>
    </dgm:pt>
    <dgm:pt modelId="{B039A1AD-4DA4-4085-9E92-5313DBEE244B}" type="parTrans" cxnId="{A318668B-4A10-40C5-AF03-47D716A95807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DFD5D40-19E8-4136-BD14-FB1B84EEDC80}" type="sibTrans" cxnId="{A318668B-4A10-40C5-AF03-47D716A95807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0AC94BD-A26F-4D20-AC93-131BAF07897D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알레르기</a:t>
          </a:r>
        </a:p>
      </dgm:t>
    </dgm:pt>
    <dgm:pt modelId="{C9CBE7B1-50FB-49E2-8040-A6FD36635440}" type="parTrans" cxnId="{AF9EEE5D-7CE5-4C0D-B506-E2D1ED760DE7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4FE6292A-A148-43A5-8B9C-6C339A92F3FE}" type="sibTrans" cxnId="{AF9EEE5D-7CE5-4C0D-B506-E2D1ED760DE7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B72A9CE-730E-4594-8C1B-21714E36E471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기생충</a:t>
          </a:r>
        </a:p>
      </dgm:t>
    </dgm:pt>
    <dgm:pt modelId="{DA0B418D-480D-4D44-9D71-B0172A7A8A83}" type="parTrans" cxnId="{5FF861D8-A09C-4D50-9C45-216788F81AD4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7F79D29-32DA-47F8-A95D-273F54D250FB}" type="sibTrans" cxnId="{5FF861D8-A09C-4D50-9C45-216788F81AD4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6A648B4-0663-445B-98F0-D091B5EFEEEC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감염</a:t>
          </a:r>
        </a:p>
      </dgm:t>
    </dgm:pt>
    <dgm:pt modelId="{1863B661-6BA0-44DB-90E6-6D309DF31C8A}" type="parTrans" cxnId="{268CFDC7-C15D-47FA-BB45-516F38043416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AC9121F9-34E0-4844-AA67-7230C81A35E3}" type="sibTrans" cxnId="{268CFDC7-C15D-47FA-BB45-516F38043416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E92CDDC-DA2B-4BA7-BC1A-68DBE3A74DEF}" type="pres">
      <dgm:prSet presAssocID="{C4DB58E3-FC29-4389-BCEA-CF624E76AB01}" presName="Name0" presStyleCnt="0">
        <dgm:presLayoutVars>
          <dgm:dir/>
          <dgm:animLvl val="lvl"/>
          <dgm:resizeHandles/>
        </dgm:presLayoutVars>
      </dgm:prSet>
      <dgm:spPr/>
    </dgm:pt>
    <dgm:pt modelId="{A472A2A9-7DF5-4072-9EC4-363678873B71}" type="pres">
      <dgm:prSet presAssocID="{87DCB5DD-FCF4-4061-A67C-12FDA85A3B81}" presName="linNode" presStyleCnt="0"/>
      <dgm:spPr/>
    </dgm:pt>
    <dgm:pt modelId="{BA805D32-AFFA-400A-AFF8-D3B9A993A69C}" type="pres">
      <dgm:prSet presAssocID="{87DCB5DD-FCF4-4061-A67C-12FDA85A3B81}" presName="parentShp" presStyleLbl="node1" presStyleIdx="0" presStyleCnt="1">
        <dgm:presLayoutVars>
          <dgm:bulletEnabled val="1"/>
        </dgm:presLayoutVars>
      </dgm:prSet>
      <dgm:spPr/>
    </dgm:pt>
    <dgm:pt modelId="{B945A4EC-6969-422E-B516-686C701FDD04}" type="pres">
      <dgm:prSet presAssocID="{87DCB5DD-FCF4-4061-A67C-12FDA85A3B81}" presName="childShp" presStyleLbl="bgAccFollowNode1" presStyleIdx="0" presStyleCnt="1" custLinFactNeighborX="13505" custLinFactNeighborY="-7206">
        <dgm:presLayoutVars>
          <dgm:bulletEnabled val="1"/>
        </dgm:presLayoutVars>
      </dgm:prSet>
      <dgm:spPr/>
    </dgm:pt>
  </dgm:ptLst>
  <dgm:cxnLst>
    <dgm:cxn modelId="{F2CC2110-1026-4A7B-9294-8FEF76EB7F7D}" type="presOf" srcId="{C4DB58E3-FC29-4389-BCEA-CF624E76AB01}" destId="{CE92CDDC-DA2B-4BA7-BC1A-68DBE3A74DEF}" srcOrd="0" destOrd="0" presId="urn:microsoft.com/office/officeart/2005/8/layout/vList6"/>
    <dgm:cxn modelId="{61E2B32F-7ABD-42CB-BD2E-4F04680D6DF5}" type="presOf" srcId="{87DCB5DD-FCF4-4061-A67C-12FDA85A3B81}" destId="{BA805D32-AFFA-400A-AFF8-D3B9A993A69C}" srcOrd="0" destOrd="0" presId="urn:microsoft.com/office/officeart/2005/8/layout/vList6"/>
    <dgm:cxn modelId="{AF9EEE5D-7CE5-4C0D-B506-E2D1ED760DE7}" srcId="{87DCB5DD-FCF4-4061-A67C-12FDA85A3B81}" destId="{70AC94BD-A26F-4D20-AC93-131BAF07897D}" srcOrd="0" destOrd="0" parTransId="{C9CBE7B1-50FB-49E2-8040-A6FD36635440}" sibTransId="{4FE6292A-A148-43A5-8B9C-6C339A92F3FE}"/>
    <dgm:cxn modelId="{A318668B-4A10-40C5-AF03-47D716A95807}" srcId="{C4DB58E3-FC29-4389-BCEA-CF624E76AB01}" destId="{87DCB5DD-FCF4-4061-A67C-12FDA85A3B81}" srcOrd="0" destOrd="0" parTransId="{B039A1AD-4DA4-4085-9E92-5313DBEE244B}" sibTransId="{0DFD5D40-19E8-4136-BD14-FB1B84EEDC80}"/>
    <dgm:cxn modelId="{38869394-C800-4920-A637-553C250CC60D}" type="presOf" srcId="{D6A648B4-0663-445B-98F0-D091B5EFEEEC}" destId="{B945A4EC-6969-422E-B516-686C701FDD04}" srcOrd="0" destOrd="2" presId="urn:microsoft.com/office/officeart/2005/8/layout/vList6"/>
    <dgm:cxn modelId="{268CFDC7-C15D-47FA-BB45-516F38043416}" srcId="{87DCB5DD-FCF4-4061-A67C-12FDA85A3B81}" destId="{D6A648B4-0663-445B-98F0-D091B5EFEEEC}" srcOrd="2" destOrd="0" parTransId="{1863B661-6BA0-44DB-90E6-6D309DF31C8A}" sibTransId="{AC9121F9-34E0-4844-AA67-7230C81A35E3}"/>
    <dgm:cxn modelId="{D2673ED7-4D2D-421E-9A70-66C026DC79BA}" type="presOf" srcId="{70AC94BD-A26F-4D20-AC93-131BAF07897D}" destId="{B945A4EC-6969-422E-B516-686C701FDD04}" srcOrd="0" destOrd="0" presId="urn:microsoft.com/office/officeart/2005/8/layout/vList6"/>
    <dgm:cxn modelId="{5FF861D8-A09C-4D50-9C45-216788F81AD4}" srcId="{87DCB5DD-FCF4-4061-A67C-12FDA85A3B81}" destId="{3B72A9CE-730E-4594-8C1B-21714E36E471}" srcOrd="1" destOrd="0" parTransId="{DA0B418D-480D-4D44-9D71-B0172A7A8A83}" sibTransId="{77F79D29-32DA-47F8-A95D-273F54D250FB}"/>
    <dgm:cxn modelId="{5E5AF4D8-ADF7-48A2-8088-A467680A14E0}" type="presOf" srcId="{3B72A9CE-730E-4594-8C1B-21714E36E471}" destId="{B945A4EC-6969-422E-B516-686C701FDD04}" srcOrd="0" destOrd="1" presId="urn:microsoft.com/office/officeart/2005/8/layout/vList6"/>
    <dgm:cxn modelId="{67169922-F706-40BF-A8E5-1FFCE042234F}" type="presParOf" srcId="{CE92CDDC-DA2B-4BA7-BC1A-68DBE3A74DEF}" destId="{A472A2A9-7DF5-4072-9EC4-363678873B71}" srcOrd="0" destOrd="0" presId="urn:microsoft.com/office/officeart/2005/8/layout/vList6"/>
    <dgm:cxn modelId="{6DA322B6-5E49-4030-A7C4-CA3F3DB33D50}" type="presParOf" srcId="{A472A2A9-7DF5-4072-9EC4-363678873B71}" destId="{BA805D32-AFFA-400A-AFF8-D3B9A993A69C}" srcOrd="0" destOrd="0" presId="urn:microsoft.com/office/officeart/2005/8/layout/vList6"/>
    <dgm:cxn modelId="{EB6C2381-EA32-4ED0-BBF9-AB3ACD567A18}" type="presParOf" srcId="{A472A2A9-7DF5-4072-9EC4-363678873B71}" destId="{B945A4EC-6969-422E-B516-686C701FDD0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5167BE-1505-42E2-B092-FA490B20E0D2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AFE43FAD-8D78-4847-8053-4A6A8868DF0A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세균</a:t>
          </a:r>
        </a:p>
      </dgm:t>
    </dgm:pt>
    <dgm:pt modelId="{588DADCA-9BD5-4D74-9565-6C1AFC5D20FA}" type="parTrans" cxnId="{DF72EA1D-891E-4491-B119-A2297E6E4556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721A66EC-369E-4441-B582-26CC1E2A459C}" type="sibTrans" cxnId="{DF72EA1D-891E-4491-B119-A2297E6E4556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D0AECFC-E660-42E6-A866-84B96C3E2D4F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진균 감염</a:t>
          </a:r>
        </a:p>
      </dgm:t>
    </dgm:pt>
    <dgm:pt modelId="{119B4683-6425-4684-A883-AF71F8A6510A}" type="parTrans" cxnId="{EAB556ED-084C-4DAC-8052-C8F83093A8D8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E700747-331E-44C0-BB41-318AD8F8B15B}" type="sibTrans" cxnId="{EAB556ED-084C-4DAC-8052-C8F83093A8D8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3BAEAC3F-2802-405A-B7A1-BAF88C2FC700}">
      <dgm:prSet custT="1"/>
      <dgm:spPr/>
      <dgm:t>
        <a:bodyPr/>
        <a:lstStyle/>
        <a:p>
          <a:pPr latinLnBrk="1"/>
          <a:r>
            <a:rPr lang="ko-KR" altLang="en-US" sz="1800" dirty="0">
              <a:latin typeface="굴림" panose="020B0600000101010101" pitchFamily="50" charset="-127"/>
              <a:ea typeface="굴림" panose="020B0600000101010101" pitchFamily="50" charset="-127"/>
            </a:rPr>
            <a:t>알레르기</a:t>
          </a:r>
        </a:p>
      </dgm:t>
    </dgm:pt>
    <dgm:pt modelId="{4AD8764A-68B4-447A-B976-934D3931B78D}" type="parTrans" cxnId="{522D4895-D236-454A-9137-7DFE5E4FC6D6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97A1F64-933B-40D5-A026-18075607C6ED}" type="sibTrans" cxnId="{522D4895-D236-454A-9137-7DFE5E4FC6D6}">
      <dgm:prSet/>
      <dgm:spPr/>
      <dgm:t>
        <a:bodyPr/>
        <a:lstStyle/>
        <a:p>
          <a:pPr latinLnBrk="1"/>
          <a:endParaRPr lang="ko-KR" altLang="en-US" sz="180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8502C60-6B8C-4B63-87C1-DED702688B22}" type="pres">
      <dgm:prSet presAssocID="{CC5167BE-1505-42E2-B092-FA490B20E0D2}" presName="compositeShape" presStyleCnt="0">
        <dgm:presLayoutVars>
          <dgm:chMax val="7"/>
          <dgm:dir/>
          <dgm:resizeHandles val="exact"/>
        </dgm:presLayoutVars>
      </dgm:prSet>
      <dgm:spPr/>
    </dgm:pt>
    <dgm:pt modelId="{0A4805B3-CBD1-4174-BD14-EE549062C215}" type="pres">
      <dgm:prSet presAssocID="{AFE43FAD-8D78-4847-8053-4A6A8868DF0A}" presName="circ1" presStyleLbl="vennNode1" presStyleIdx="0" presStyleCnt="3"/>
      <dgm:spPr/>
    </dgm:pt>
    <dgm:pt modelId="{155D05DE-F89C-4020-BFFB-5649009139E4}" type="pres">
      <dgm:prSet presAssocID="{AFE43FAD-8D78-4847-8053-4A6A8868DF0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2144EC2-6DAD-42E2-B9AD-499A58FBF41F}" type="pres">
      <dgm:prSet presAssocID="{8D0AECFC-E660-42E6-A866-84B96C3E2D4F}" presName="circ2" presStyleLbl="vennNode1" presStyleIdx="1" presStyleCnt="3"/>
      <dgm:spPr/>
    </dgm:pt>
    <dgm:pt modelId="{A3D1349B-2709-4E75-A240-A87E34B3FB27}" type="pres">
      <dgm:prSet presAssocID="{8D0AECFC-E660-42E6-A866-84B96C3E2D4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1A0E9B4-3592-4BAF-9A5B-AEA1799DA7EB}" type="pres">
      <dgm:prSet presAssocID="{3BAEAC3F-2802-405A-B7A1-BAF88C2FC700}" presName="circ3" presStyleLbl="vennNode1" presStyleIdx="2" presStyleCnt="3"/>
      <dgm:spPr/>
    </dgm:pt>
    <dgm:pt modelId="{E763B78F-D514-41AF-BD8D-C21DAFD1A8DF}" type="pres">
      <dgm:prSet presAssocID="{3BAEAC3F-2802-405A-B7A1-BAF88C2FC70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EA8EA803-EC24-433A-9376-B58515E3EA5D}" type="presOf" srcId="{8D0AECFC-E660-42E6-A866-84B96C3E2D4F}" destId="{A3D1349B-2709-4E75-A240-A87E34B3FB27}" srcOrd="1" destOrd="0" presId="urn:microsoft.com/office/officeart/2005/8/layout/venn1"/>
    <dgm:cxn modelId="{DF72EA1D-891E-4491-B119-A2297E6E4556}" srcId="{CC5167BE-1505-42E2-B092-FA490B20E0D2}" destId="{AFE43FAD-8D78-4847-8053-4A6A8868DF0A}" srcOrd="0" destOrd="0" parTransId="{588DADCA-9BD5-4D74-9565-6C1AFC5D20FA}" sibTransId="{721A66EC-369E-4441-B582-26CC1E2A459C}"/>
    <dgm:cxn modelId="{03F63236-E73C-4E91-B6D6-159EDC72EEF7}" type="presOf" srcId="{3BAEAC3F-2802-405A-B7A1-BAF88C2FC700}" destId="{11A0E9B4-3592-4BAF-9A5B-AEA1799DA7EB}" srcOrd="0" destOrd="0" presId="urn:microsoft.com/office/officeart/2005/8/layout/venn1"/>
    <dgm:cxn modelId="{906D0F48-00F3-4453-9E80-E8D9C1D529DA}" type="presOf" srcId="{AFE43FAD-8D78-4847-8053-4A6A8868DF0A}" destId="{0A4805B3-CBD1-4174-BD14-EE549062C215}" srcOrd="0" destOrd="0" presId="urn:microsoft.com/office/officeart/2005/8/layout/venn1"/>
    <dgm:cxn modelId="{0976266D-1369-4965-8D09-E087CA6DBE09}" type="presOf" srcId="{CC5167BE-1505-42E2-B092-FA490B20E0D2}" destId="{F8502C60-6B8C-4B63-87C1-DED702688B22}" srcOrd="0" destOrd="0" presId="urn:microsoft.com/office/officeart/2005/8/layout/venn1"/>
    <dgm:cxn modelId="{E24D9682-A913-4413-8FC1-6C8FE22B089B}" type="presOf" srcId="{8D0AECFC-E660-42E6-A866-84B96C3E2D4F}" destId="{A2144EC2-6DAD-42E2-B9AD-499A58FBF41F}" srcOrd="0" destOrd="0" presId="urn:microsoft.com/office/officeart/2005/8/layout/venn1"/>
    <dgm:cxn modelId="{522D4895-D236-454A-9137-7DFE5E4FC6D6}" srcId="{CC5167BE-1505-42E2-B092-FA490B20E0D2}" destId="{3BAEAC3F-2802-405A-B7A1-BAF88C2FC700}" srcOrd="2" destOrd="0" parTransId="{4AD8764A-68B4-447A-B976-934D3931B78D}" sibTransId="{C97A1F64-933B-40D5-A026-18075607C6ED}"/>
    <dgm:cxn modelId="{EAB556ED-084C-4DAC-8052-C8F83093A8D8}" srcId="{CC5167BE-1505-42E2-B092-FA490B20E0D2}" destId="{8D0AECFC-E660-42E6-A866-84B96C3E2D4F}" srcOrd="1" destOrd="0" parTransId="{119B4683-6425-4684-A883-AF71F8A6510A}" sibTransId="{CE700747-331E-44C0-BB41-318AD8F8B15B}"/>
    <dgm:cxn modelId="{CF88ADF0-C6FB-43EF-9E12-1269814E2C2E}" type="presOf" srcId="{AFE43FAD-8D78-4847-8053-4A6A8868DF0A}" destId="{155D05DE-F89C-4020-BFFB-5649009139E4}" srcOrd="1" destOrd="0" presId="urn:microsoft.com/office/officeart/2005/8/layout/venn1"/>
    <dgm:cxn modelId="{D2B25AFF-12E6-48F4-BF92-78A10E252464}" type="presOf" srcId="{3BAEAC3F-2802-405A-B7A1-BAF88C2FC700}" destId="{E763B78F-D514-41AF-BD8D-C21DAFD1A8DF}" srcOrd="1" destOrd="0" presId="urn:microsoft.com/office/officeart/2005/8/layout/venn1"/>
    <dgm:cxn modelId="{EF79A9C6-58AC-4A0C-A280-12597512BDD8}" type="presParOf" srcId="{F8502C60-6B8C-4B63-87C1-DED702688B22}" destId="{0A4805B3-CBD1-4174-BD14-EE549062C215}" srcOrd="0" destOrd="0" presId="urn:microsoft.com/office/officeart/2005/8/layout/venn1"/>
    <dgm:cxn modelId="{6DC0C0AD-346B-49EC-8962-34AC4D0820DF}" type="presParOf" srcId="{F8502C60-6B8C-4B63-87C1-DED702688B22}" destId="{155D05DE-F89C-4020-BFFB-5649009139E4}" srcOrd="1" destOrd="0" presId="urn:microsoft.com/office/officeart/2005/8/layout/venn1"/>
    <dgm:cxn modelId="{C770FF40-5C71-42B7-9986-E31F38C890C5}" type="presParOf" srcId="{F8502C60-6B8C-4B63-87C1-DED702688B22}" destId="{A2144EC2-6DAD-42E2-B9AD-499A58FBF41F}" srcOrd="2" destOrd="0" presId="urn:microsoft.com/office/officeart/2005/8/layout/venn1"/>
    <dgm:cxn modelId="{18279BCC-B33D-48A6-8767-3FEEF2DE3588}" type="presParOf" srcId="{F8502C60-6B8C-4B63-87C1-DED702688B22}" destId="{A3D1349B-2709-4E75-A240-A87E34B3FB27}" srcOrd="3" destOrd="0" presId="urn:microsoft.com/office/officeart/2005/8/layout/venn1"/>
    <dgm:cxn modelId="{44CDCC63-5283-4266-BE62-AB802DEC2488}" type="presParOf" srcId="{F8502C60-6B8C-4B63-87C1-DED702688B22}" destId="{11A0E9B4-3592-4BAF-9A5B-AEA1799DA7EB}" srcOrd="4" destOrd="0" presId="urn:microsoft.com/office/officeart/2005/8/layout/venn1"/>
    <dgm:cxn modelId="{8B741AF3-C851-490F-9546-74108276DCC8}" type="presParOf" srcId="{F8502C60-6B8C-4B63-87C1-DED702688B22}" destId="{E763B78F-D514-41AF-BD8D-C21DAFD1A8D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5A4EC-6969-422E-B516-686C701FDD04}">
      <dsp:nvSpPr>
        <dsp:cNvPr id="0" name=""/>
        <dsp:cNvSpPr/>
      </dsp:nvSpPr>
      <dsp:spPr>
        <a:xfrm>
          <a:off x="1512607" y="0"/>
          <a:ext cx="2268911" cy="126134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알레르기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기생충</a:t>
          </a:r>
        </a:p>
        <a:p>
          <a:pPr marL="171450" lvl="1" indent="-171450" algn="l" defTabSz="8001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감염</a:t>
          </a:r>
        </a:p>
      </dsp:txBody>
      <dsp:txXfrm>
        <a:off x="1512607" y="157668"/>
        <a:ext cx="1795906" cy="946011"/>
      </dsp:txXfrm>
    </dsp:sp>
    <dsp:sp modelId="{BA805D32-AFFA-400A-AFF8-D3B9A993A69C}">
      <dsp:nvSpPr>
        <dsp:cNvPr id="0" name=""/>
        <dsp:cNvSpPr/>
      </dsp:nvSpPr>
      <dsp:spPr>
        <a:xfrm>
          <a:off x="0" y="0"/>
          <a:ext cx="1512607" cy="1261347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피부병</a:t>
          </a:r>
        </a:p>
      </dsp:txBody>
      <dsp:txXfrm>
        <a:off x="61574" y="61574"/>
        <a:ext cx="1389459" cy="11381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4805B3-CBD1-4174-BD14-EE549062C215}">
      <dsp:nvSpPr>
        <dsp:cNvPr id="0" name=""/>
        <dsp:cNvSpPr/>
      </dsp:nvSpPr>
      <dsp:spPr>
        <a:xfrm>
          <a:off x="818996" y="21678"/>
          <a:ext cx="1040558" cy="104055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세균</a:t>
          </a:r>
        </a:p>
      </dsp:txBody>
      <dsp:txXfrm>
        <a:off x="957737" y="203776"/>
        <a:ext cx="763076" cy="468251"/>
      </dsp:txXfrm>
    </dsp:sp>
    <dsp:sp modelId="{A2144EC2-6DAD-42E2-B9AD-499A58FBF41F}">
      <dsp:nvSpPr>
        <dsp:cNvPr id="0" name=""/>
        <dsp:cNvSpPr/>
      </dsp:nvSpPr>
      <dsp:spPr>
        <a:xfrm>
          <a:off x="1194464" y="672027"/>
          <a:ext cx="1040558" cy="104055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진균 감염</a:t>
          </a:r>
        </a:p>
      </dsp:txBody>
      <dsp:txXfrm>
        <a:off x="1512701" y="940838"/>
        <a:ext cx="624335" cy="572307"/>
      </dsp:txXfrm>
    </dsp:sp>
    <dsp:sp modelId="{11A0E9B4-3592-4BAF-9A5B-AEA1799DA7EB}">
      <dsp:nvSpPr>
        <dsp:cNvPr id="0" name=""/>
        <dsp:cNvSpPr/>
      </dsp:nvSpPr>
      <dsp:spPr>
        <a:xfrm>
          <a:off x="443528" y="672027"/>
          <a:ext cx="1040558" cy="104055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latin typeface="굴림" panose="020B0600000101010101" pitchFamily="50" charset="-127"/>
              <a:ea typeface="굴림" panose="020B0600000101010101" pitchFamily="50" charset="-127"/>
            </a:rPr>
            <a:t>알레르기</a:t>
          </a:r>
        </a:p>
      </dsp:txBody>
      <dsp:txXfrm>
        <a:off x="541514" y="940838"/>
        <a:ext cx="624335" cy="5723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F21F3-620B-414A-BE3B-D9E1D3C9151D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417F1-94FB-492C-970D-56F3AF536F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311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D417F1-94FB-492C-970D-56F3AF536F52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739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D417F1-94FB-492C-970D-56F3AF536F52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1800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D417F1-94FB-492C-970D-56F3AF536F52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2612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7912-0D4F-4C24-A199-A3DCF59D92CA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142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758E-1660-4E86-9B01-B65CF3B075C4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94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A912-D01F-4A88-80A7-32553AE9D5FB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7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72981-909C-4BD9-AC03-F25F32B569EB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8101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A026-E2E3-4483-95F5-562CA1544007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8910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16C79-93AE-4C99-8E27-AAD70061C540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4914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1E133-E181-497D-BEDE-4CAE4ECA6177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443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화살표: 왼쪽 6">
            <a:extLst>
              <a:ext uri="{FF2B5EF4-FFF2-40B4-BE49-F238E27FC236}">
                <a16:creationId xmlns:a16="http://schemas.microsoft.com/office/drawing/2014/main" id="{1C7F5077-D8A3-4D80-9408-634B41046D58}"/>
              </a:ext>
            </a:extLst>
          </p:cNvPr>
          <p:cNvSpPr/>
          <p:nvPr userDrawn="1"/>
        </p:nvSpPr>
        <p:spPr>
          <a:xfrm>
            <a:off x="0" y="938519"/>
            <a:ext cx="9906000" cy="275207"/>
          </a:xfrm>
          <a:prstGeom prst="leftArrow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사각형: 잘린 한쪽 모서리 7">
            <a:extLst>
              <a:ext uri="{FF2B5EF4-FFF2-40B4-BE49-F238E27FC236}">
                <a16:creationId xmlns:a16="http://schemas.microsoft.com/office/drawing/2014/main" id="{DFA34531-2765-4698-81B4-7216D643355B}"/>
              </a:ext>
            </a:extLst>
          </p:cNvPr>
          <p:cNvSpPr/>
          <p:nvPr userDrawn="1"/>
        </p:nvSpPr>
        <p:spPr>
          <a:xfrm rot="10800000" flipH="1" flipV="1">
            <a:off x="612559" y="-1"/>
            <a:ext cx="8612404" cy="1136343"/>
          </a:xfrm>
          <a:prstGeom prst="snip1Rect">
            <a:avLst/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437227E-951D-46B3-B2F6-029319FF5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"/>
            <a:ext cx="9906000" cy="1136345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CA5D0353-1CBB-45E1-BA60-5E1DFCBD5E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420" y="6276513"/>
            <a:ext cx="776681" cy="444964"/>
          </a:xfrm>
          <a:prstGeom prst="rect">
            <a:avLst/>
          </a:prstGeom>
        </p:spPr>
      </p:pic>
      <p:sp>
        <p:nvSpPr>
          <p:cNvPr id="11" name="슬라이드 번호 개체 틀 10">
            <a:extLst>
              <a:ext uri="{FF2B5EF4-FFF2-40B4-BE49-F238E27FC236}">
                <a16:creationId xmlns:a16="http://schemas.microsoft.com/office/drawing/2014/main" id="{2B4E5027-CCE3-4C19-ADF0-E228F9D5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61070C9-957F-4D64-9339-513C2399EBD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8672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FB75C-4EE1-41EC-97F7-53900D9E664B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167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FA2F-907A-413D-9549-B62C3ECB6B9D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8353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BB57-F94F-44EF-AC14-5A903F5CE9C9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20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9D143-1ABA-453B-BA8E-407036F716F6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862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E5CAA8DD-CEDB-9ED4-6287-DDFA84D6B1E4}"/>
              </a:ext>
            </a:extLst>
          </p:cNvPr>
          <p:cNvSpPr/>
          <p:nvPr/>
        </p:nvSpPr>
        <p:spPr>
          <a:xfrm>
            <a:off x="0" y="0"/>
            <a:ext cx="4501662" cy="6858001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09D3EF-CDF4-C795-E006-599D6A8F45E0}"/>
              </a:ext>
            </a:extLst>
          </p:cNvPr>
          <p:cNvSpPr txBox="1"/>
          <p:nvPr/>
        </p:nvSpPr>
        <p:spPr>
          <a:xfrm>
            <a:off x="2250831" y="2753345"/>
            <a:ext cx="6609171" cy="1351310"/>
          </a:xfrm>
          <a:prstGeom prst="rect">
            <a:avLst/>
          </a:prstGeom>
          <a:noFill/>
        </p:spPr>
        <p:txBody>
          <a:bodyPr wrap="square" rtlCol="0">
            <a:prstTxWarp prst="textSlantUp">
              <a:avLst>
                <a:gd name="adj" fmla="val 51703"/>
              </a:avLst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Companion Dog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DE19235-5BFC-DE67-3F01-52A83031195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475" y="191516"/>
            <a:ext cx="1152525" cy="79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838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60012B15-929A-19EA-FE0A-086583621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5FFA27DE-A104-42E8-DEF7-F0C09A721BB3}"/>
              </a:ext>
            </a:extLst>
          </p:cNvPr>
          <p:cNvSpPr/>
          <p:nvPr/>
        </p:nvSpPr>
        <p:spPr>
          <a:xfrm flipH="1">
            <a:off x="1443572" y="2323704"/>
            <a:ext cx="5444908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오각형 2">
            <a:extLst>
              <a:ext uri="{FF2B5EF4-FFF2-40B4-BE49-F238E27FC236}">
                <a16:creationId xmlns:a16="http://schemas.microsoft.com/office/drawing/2014/main" id="{6E4F3EEA-5580-B262-DF88-ABC039D3240D}"/>
              </a:ext>
            </a:extLst>
          </p:cNvPr>
          <p:cNvSpPr/>
          <p:nvPr/>
        </p:nvSpPr>
        <p:spPr>
          <a:xfrm>
            <a:off x="763021" y="1844105"/>
            <a:ext cx="1008112" cy="792088"/>
          </a:xfrm>
          <a:prstGeom prst="pentagon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04367B-4EB8-F90B-9E78-4353654B01A5}"/>
              </a:ext>
            </a:extLst>
          </p:cNvPr>
          <p:cNvSpPr txBox="1"/>
          <p:nvPr/>
        </p:nvSpPr>
        <p:spPr>
          <a:xfrm>
            <a:off x="1785730" y="1927422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반려견을 기르는 것의 장점</a:t>
            </a:r>
          </a:p>
        </p:txBody>
      </p:sp>
      <p:sp>
        <p:nvSpPr>
          <p:cNvPr id="23" name="L 도형 22">
            <a:extLst>
              <a:ext uri="{FF2B5EF4-FFF2-40B4-BE49-F238E27FC236}">
                <a16:creationId xmlns:a16="http://schemas.microsoft.com/office/drawing/2014/main" id="{FEDE761A-3484-7D15-6330-65465FBD100C}"/>
              </a:ext>
            </a:extLst>
          </p:cNvPr>
          <p:cNvSpPr/>
          <p:nvPr/>
        </p:nvSpPr>
        <p:spPr>
          <a:xfrm flipH="1">
            <a:off x="1443572" y="3371937"/>
            <a:ext cx="5444908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오각형 2">
            <a:extLst>
              <a:ext uri="{FF2B5EF4-FFF2-40B4-BE49-F238E27FC236}">
                <a16:creationId xmlns:a16="http://schemas.microsoft.com/office/drawing/2014/main" id="{D0EF3031-A53A-7B7A-419F-BCA2300D4CE4}"/>
              </a:ext>
            </a:extLst>
          </p:cNvPr>
          <p:cNvSpPr/>
          <p:nvPr/>
        </p:nvSpPr>
        <p:spPr>
          <a:xfrm>
            <a:off x="763021" y="2892338"/>
            <a:ext cx="1008112" cy="792088"/>
          </a:xfrm>
          <a:prstGeom prst="pentagon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ACAF78-38A3-1E93-6DEF-FE69D82F877A}"/>
              </a:ext>
            </a:extLst>
          </p:cNvPr>
          <p:cNvSpPr txBox="1"/>
          <p:nvPr/>
        </p:nvSpPr>
        <p:spPr>
          <a:xfrm>
            <a:off x="1785730" y="2975655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반려견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 연령별 사료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L 도형 25">
            <a:extLst>
              <a:ext uri="{FF2B5EF4-FFF2-40B4-BE49-F238E27FC236}">
                <a16:creationId xmlns:a16="http://schemas.microsoft.com/office/drawing/2014/main" id="{7008A032-E415-57AD-B0D6-E1F042B0A49A}"/>
              </a:ext>
            </a:extLst>
          </p:cNvPr>
          <p:cNvSpPr/>
          <p:nvPr/>
        </p:nvSpPr>
        <p:spPr>
          <a:xfrm flipH="1">
            <a:off x="1443572" y="4520523"/>
            <a:ext cx="5444908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오각형 2">
            <a:extLst>
              <a:ext uri="{FF2B5EF4-FFF2-40B4-BE49-F238E27FC236}">
                <a16:creationId xmlns:a16="http://schemas.microsoft.com/office/drawing/2014/main" id="{B62AA342-E6BA-86C7-0934-F6F7F122B33B}"/>
              </a:ext>
            </a:extLst>
          </p:cNvPr>
          <p:cNvSpPr/>
          <p:nvPr/>
        </p:nvSpPr>
        <p:spPr>
          <a:xfrm>
            <a:off x="763021" y="4040924"/>
            <a:ext cx="1008112" cy="792088"/>
          </a:xfrm>
          <a:prstGeom prst="pentagon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3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6E3A9B-EE76-D055-32BB-17E843A7340C}"/>
              </a:ext>
            </a:extLst>
          </p:cNvPr>
          <p:cNvSpPr txBox="1"/>
          <p:nvPr/>
        </p:nvSpPr>
        <p:spPr>
          <a:xfrm>
            <a:off x="1785730" y="4124241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유기동물 보호 현황</a:t>
            </a:r>
          </a:p>
        </p:txBody>
      </p:sp>
      <p:sp>
        <p:nvSpPr>
          <p:cNvPr id="29" name="L 도형 28">
            <a:extLst>
              <a:ext uri="{FF2B5EF4-FFF2-40B4-BE49-F238E27FC236}">
                <a16:creationId xmlns:a16="http://schemas.microsoft.com/office/drawing/2014/main" id="{DA4ABC4E-D9C1-A5BD-7B13-CECFCD7DD280}"/>
              </a:ext>
            </a:extLst>
          </p:cNvPr>
          <p:cNvSpPr/>
          <p:nvPr/>
        </p:nvSpPr>
        <p:spPr>
          <a:xfrm flipH="1">
            <a:off x="1443572" y="5643797"/>
            <a:ext cx="5444908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오각형 2">
            <a:extLst>
              <a:ext uri="{FF2B5EF4-FFF2-40B4-BE49-F238E27FC236}">
                <a16:creationId xmlns:a16="http://schemas.microsoft.com/office/drawing/2014/main" id="{89995287-DBFB-8AE1-6A19-BA142B077ED1}"/>
              </a:ext>
            </a:extLst>
          </p:cNvPr>
          <p:cNvSpPr/>
          <p:nvPr/>
        </p:nvSpPr>
        <p:spPr>
          <a:xfrm>
            <a:off x="763021" y="5164198"/>
            <a:ext cx="1008112" cy="792088"/>
          </a:xfrm>
          <a:prstGeom prst="pentagon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4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83A4B95-75CB-91F6-512E-C711CCC4FF3D}"/>
              </a:ext>
            </a:extLst>
          </p:cNvPr>
          <p:cNvSpPr txBox="1"/>
          <p:nvPr/>
        </p:nvSpPr>
        <p:spPr>
          <a:xfrm>
            <a:off x="1785730" y="5247515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반려동물 질병의 원인 및 증상</a:t>
            </a: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6827CA7C-AFED-5EC6-4CAD-C60BF2DEC3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4" t="2897" r="3557" b="68162"/>
          <a:stretch/>
        </p:blipFill>
        <p:spPr>
          <a:xfrm>
            <a:off x="7504099" y="2102561"/>
            <a:ext cx="1808797" cy="1579554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95009B7-192F-41FF-BFAC-441D57B84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887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B6673125-8FD7-F98F-4F73-F5F273DB3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반려견을 기르는 것의 장점</a:t>
            </a:r>
          </a:p>
        </p:txBody>
      </p:sp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093BCB47-5C50-F00A-8D0E-6EE4D2292B9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2560" y="3542733"/>
            <a:ext cx="6676136" cy="2568588"/>
          </a:xfrm>
        </p:spPr>
        <p:txBody>
          <a:bodyPr wrap="square">
            <a:noAutofit/>
          </a:bodyPr>
          <a:lstStyle/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반려견을 기르는 것의 장점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반려견은 사람에게 큰 정서적 안정감을 주면서 스트레스를 줄이고 우울증 예방에 도움이 되며 반려견을 통해 다른 사람과의 대화나 교류가 증가하여 사회적 관계를 넓히는데 기여함</a:t>
            </a:r>
            <a:endParaRPr lang="ko-KR" altLang="en-US" dirty="0"/>
          </a:p>
        </p:txBody>
      </p:sp>
      <p:sp>
        <p:nvSpPr>
          <p:cNvPr id="5" name="내용 개체 틀 1">
            <a:extLst>
              <a:ext uri="{FF2B5EF4-FFF2-40B4-BE49-F238E27FC236}">
                <a16:creationId xmlns:a16="http://schemas.microsoft.com/office/drawing/2014/main" id="{F8C12515-C087-06DE-4C43-EDDB1C2F2DCE}"/>
              </a:ext>
            </a:extLst>
          </p:cNvPr>
          <p:cNvSpPr txBox="1">
            <a:spLocks/>
          </p:cNvSpPr>
          <p:nvPr/>
        </p:nvSpPr>
        <p:spPr>
          <a:xfrm>
            <a:off x="612559" y="1417694"/>
            <a:ext cx="9088032" cy="218300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Companion dog    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Dogs provide emotional support to their owners, helping to reduce stress and alleviate feelings of depression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Caring for a dog teaches responsibility and commitment</a:t>
            </a:r>
            <a:endParaRPr lang="ko-KR" altLang="en-US" sz="2000" dirty="0">
              <a:solidFill>
                <a:prstClr val="black"/>
              </a:solidFill>
              <a:latin typeface="돋움" panose="020B0600000101010101" pitchFamily="50" charset="-127"/>
              <a:ea typeface="돋움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877B96E5-9B7E-0BF5-5E98-8A3676E2455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12703" y="4362574"/>
            <a:ext cx="1981200" cy="1524000"/>
          </a:xfrm>
          <a:prstGeom prst="rect">
            <a:avLst/>
          </a:prstGeom>
        </p:spPr>
      </p:pic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21676FF-4035-4B23-8A7A-626E5D8B9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687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잘린 한쪽 모서리 21">
            <a:extLst>
              <a:ext uri="{FF2B5EF4-FFF2-40B4-BE49-F238E27FC236}">
                <a16:creationId xmlns:a16="http://schemas.microsoft.com/office/drawing/2014/main" id="{BCE751F7-0EAC-06B5-1B6D-3D212F3482E5}"/>
              </a:ext>
            </a:extLst>
          </p:cNvPr>
          <p:cNvSpPr/>
          <p:nvPr/>
        </p:nvSpPr>
        <p:spPr>
          <a:xfrm>
            <a:off x="1853136" y="1564140"/>
            <a:ext cx="4140000" cy="975619"/>
          </a:xfrm>
          <a:prstGeom prst="snip1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4" name="사각형: 잘린 한쪽 모서리 23">
            <a:extLst>
              <a:ext uri="{FF2B5EF4-FFF2-40B4-BE49-F238E27FC236}">
                <a16:creationId xmlns:a16="http://schemas.microsoft.com/office/drawing/2014/main" id="{89FCBC3C-7824-AE10-04E3-9BDA22346278}"/>
              </a:ext>
            </a:extLst>
          </p:cNvPr>
          <p:cNvSpPr/>
          <p:nvPr/>
        </p:nvSpPr>
        <p:spPr>
          <a:xfrm>
            <a:off x="5986531" y="1564139"/>
            <a:ext cx="3366000" cy="767898"/>
          </a:xfrm>
          <a:prstGeom prst="snip1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37A3E10C-270E-402F-8960-75684953B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/>
              <a:t>2. </a:t>
            </a:r>
            <a:r>
              <a:rPr lang="ko-KR" altLang="en-US" dirty="0" err="1"/>
              <a:t>반려견</a:t>
            </a:r>
            <a:r>
              <a:rPr lang="ko-KR" altLang="en-US" dirty="0"/>
              <a:t> 연령별 사료</a:t>
            </a:r>
          </a:p>
        </p:txBody>
      </p:sp>
      <p:sp>
        <p:nvSpPr>
          <p:cNvPr id="10" name="대각선 방향의 모서리가 둥근 사각형 9">
            <a:extLst>
              <a:ext uri="{FF2B5EF4-FFF2-40B4-BE49-F238E27FC236}">
                <a16:creationId xmlns:a16="http://schemas.microsoft.com/office/drawing/2014/main" id="{CDC88589-0BCA-2859-231B-FF64CC3DEA3D}"/>
              </a:ext>
            </a:extLst>
          </p:cNvPr>
          <p:cNvSpPr/>
          <p:nvPr/>
        </p:nvSpPr>
        <p:spPr>
          <a:xfrm>
            <a:off x="450574" y="2330434"/>
            <a:ext cx="1406801" cy="1224000"/>
          </a:xfrm>
          <a:prstGeom prst="snip2Same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강아지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(1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 미만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5" name="대각선 방향의 모서리가 둥근 사각형 9">
            <a:extLst>
              <a:ext uri="{FF2B5EF4-FFF2-40B4-BE49-F238E27FC236}">
                <a16:creationId xmlns:a16="http://schemas.microsoft.com/office/drawing/2014/main" id="{AFFC0B47-A4C1-FDC6-74EA-FB0F15F200F3}"/>
              </a:ext>
            </a:extLst>
          </p:cNvPr>
          <p:cNvSpPr/>
          <p:nvPr/>
        </p:nvSpPr>
        <p:spPr>
          <a:xfrm>
            <a:off x="450574" y="3551282"/>
            <a:ext cx="1406801" cy="1263600"/>
          </a:xfrm>
          <a:prstGeom prst="snip2Same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성견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(1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-7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6" name="대각선 방향의 모서리가 둥근 사각형 9">
            <a:extLst>
              <a:ext uri="{FF2B5EF4-FFF2-40B4-BE49-F238E27FC236}">
                <a16:creationId xmlns:a16="http://schemas.microsoft.com/office/drawing/2014/main" id="{284225CF-3510-10A8-E404-EBB24538CF4F}"/>
              </a:ext>
            </a:extLst>
          </p:cNvPr>
          <p:cNvSpPr/>
          <p:nvPr/>
        </p:nvSpPr>
        <p:spPr>
          <a:xfrm>
            <a:off x="450574" y="4808770"/>
            <a:ext cx="1406801" cy="1263600"/>
          </a:xfrm>
          <a:prstGeom prst="snip2Same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노견</a:t>
            </a:r>
            <a:b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</a:b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(7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세 이상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8" name="다이아몬드 7">
            <a:extLst>
              <a:ext uri="{FF2B5EF4-FFF2-40B4-BE49-F238E27FC236}">
                <a16:creationId xmlns:a16="http://schemas.microsoft.com/office/drawing/2014/main" id="{864FBC49-7FB5-7E5B-396B-B82297CDF352}"/>
              </a:ext>
            </a:extLst>
          </p:cNvPr>
          <p:cNvSpPr/>
          <p:nvPr/>
        </p:nvSpPr>
        <p:spPr>
          <a:xfrm>
            <a:off x="1853136" y="1564140"/>
            <a:ext cx="4140000" cy="804848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슈퍼컴퓨터</a:t>
            </a:r>
          </a:p>
        </p:txBody>
      </p:sp>
      <p:sp>
        <p:nvSpPr>
          <p:cNvPr id="23" name="십자형 22">
            <a:extLst>
              <a:ext uri="{FF2B5EF4-FFF2-40B4-BE49-F238E27FC236}">
                <a16:creationId xmlns:a16="http://schemas.microsoft.com/office/drawing/2014/main" id="{2401354E-CC31-8762-973C-2B142514460D}"/>
              </a:ext>
            </a:extLst>
          </p:cNvPr>
          <p:cNvSpPr/>
          <p:nvPr/>
        </p:nvSpPr>
        <p:spPr>
          <a:xfrm>
            <a:off x="5986531" y="1564139"/>
            <a:ext cx="3366000" cy="767898"/>
          </a:xfrm>
          <a:prstGeom prst="plus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사료 형태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70B60B5-315D-47F4-BAF8-8383AB00B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17" name="사각형: 잘린 한쪽 모서리 16">
            <a:extLst>
              <a:ext uri="{FF2B5EF4-FFF2-40B4-BE49-F238E27FC236}">
                <a16:creationId xmlns:a16="http://schemas.microsoft.com/office/drawing/2014/main" id="{AABBD7B6-C360-439E-8EBF-3AE6C8BBF24E}"/>
              </a:ext>
            </a:extLst>
          </p:cNvPr>
          <p:cNvSpPr/>
          <p:nvPr/>
        </p:nvSpPr>
        <p:spPr>
          <a:xfrm>
            <a:off x="1853136" y="1564139"/>
            <a:ext cx="4140000" cy="767898"/>
          </a:xfrm>
          <a:prstGeom prst="snip1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18" name="십자형 17">
            <a:extLst>
              <a:ext uri="{FF2B5EF4-FFF2-40B4-BE49-F238E27FC236}">
                <a16:creationId xmlns:a16="http://schemas.microsoft.com/office/drawing/2014/main" id="{AF298EBA-7D1C-4063-A3CE-56D0B771F2F9}"/>
              </a:ext>
            </a:extLst>
          </p:cNvPr>
          <p:cNvSpPr/>
          <p:nvPr/>
        </p:nvSpPr>
        <p:spPr>
          <a:xfrm>
            <a:off x="1853136" y="1564139"/>
            <a:ext cx="4140000" cy="767898"/>
          </a:xfrm>
          <a:prstGeom prst="plus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영양 요구량</a:t>
            </a:r>
          </a:p>
        </p:txBody>
      </p:sp>
      <p:graphicFrame>
        <p:nvGraphicFramePr>
          <p:cNvPr id="7" name="내용 개체 틀 4">
            <a:extLst>
              <a:ext uri="{FF2B5EF4-FFF2-40B4-BE49-F238E27FC236}">
                <a16:creationId xmlns:a16="http://schemas.microsoft.com/office/drawing/2014/main" id="{740A6A25-EB6C-17AB-A0CB-48F886E257B6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19063984"/>
              </p:ext>
            </p:extLst>
          </p:nvPr>
        </p:nvGraphicFramePr>
        <p:xfrm>
          <a:off x="1848897" y="2332038"/>
          <a:ext cx="7507368" cy="374788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4141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62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성장기이므로 단백질과 지방이 풍부한 사료가 필요함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작은 입자의 사료로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씹기 쉽고 소화가 잘 되는 형태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성장을 멈춘 후에는 체중 유지와 에너지 소모에 맞춘 균형 잡힌 사료가 중요함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중간 크기의 입자로 다양한 맛과 영양소가 포함된 사료가 적합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관절 건강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소화기능 및 면역력 강화를 위해 낮은 칼로리의 오메가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-3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지방산이나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글루코사민이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포함된 사료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부드러운 사료나 습식사료로 씹기가 편한 형태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829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D73940E0-29C0-5352-016D-DB2704BE0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유기동물 보호 현황</a:t>
            </a:r>
          </a:p>
        </p:txBody>
      </p:sp>
      <p:graphicFrame>
        <p:nvGraphicFramePr>
          <p:cNvPr id="7" name="내용 개체 틀 6">
            <a:extLst>
              <a:ext uri="{FF2B5EF4-FFF2-40B4-BE49-F238E27FC236}">
                <a16:creationId xmlns:a16="http://schemas.microsoft.com/office/drawing/2014/main" id="{83AB0213-9D76-7098-7DE5-BDEB7F599F94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50053182"/>
              </p:ext>
            </p:extLst>
          </p:nvPr>
        </p:nvGraphicFramePr>
        <p:xfrm>
          <a:off x="646798" y="1457011"/>
          <a:ext cx="8612404" cy="4677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3F197453-7436-4457-9580-8823E7713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6" name="모서리가 둥근 사각형 설명선 5">
            <a:extLst>
              <a:ext uri="{FF2B5EF4-FFF2-40B4-BE49-F238E27FC236}">
                <a16:creationId xmlns:a16="http://schemas.microsoft.com/office/drawing/2014/main" id="{E299176A-8FEB-47FE-AE58-79209DB04409}"/>
              </a:ext>
            </a:extLst>
          </p:cNvPr>
          <p:cNvSpPr/>
          <p:nvPr/>
        </p:nvSpPr>
        <p:spPr>
          <a:xfrm>
            <a:off x="6432791" y="3049930"/>
            <a:ext cx="1969477" cy="536470"/>
          </a:xfrm>
          <a:prstGeom prst="wedgeRoundRectCallout">
            <a:avLst>
              <a:gd name="adj1" fmla="val 23004"/>
              <a:gd name="adj2" fmla="val 133427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8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포획 불가</a:t>
            </a:r>
            <a:r>
              <a:rPr lang="en-US" altLang="ko-KR" sz="18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18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방사</a:t>
            </a:r>
          </a:p>
        </p:txBody>
      </p:sp>
    </p:spTree>
    <p:extLst>
      <p:ext uri="{BB962C8B-B14F-4D97-AF65-F5344CB8AC3E}">
        <p14:creationId xmlns:p14="http://schemas.microsoft.com/office/powerpoint/2010/main" val="594600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사각형: 둥근 한쪽 모서리 25">
            <a:extLst>
              <a:ext uri="{FF2B5EF4-FFF2-40B4-BE49-F238E27FC236}">
                <a16:creationId xmlns:a16="http://schemas.microsoft.com/office/drawing/2014/main" id="{D2A223AA-2322-BAA3-10B6-5C859E65166D}"/>
              </a:ext>
            </a:extLst>
          </p:cNvPr>
          <p:cNvSpPr/>
          <p:nvPr/>
        </p:nvSpPr>
        <p:spPr>
          <a:xfrm flipH="1">
            <a:off x="5071323" y="1316334"/>
            <a:ext cx="4657603" cy="4705381"/>
          </a:xfrm>
          <a:prstGeom prst="round1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도넛 10">
            <a:extLst>
              <a:ext uri="{FF2B5EF4-FFF2-40B4-BE49-F238E27FC236}">
                <a16:creationId xmlns:a16="http://schemas.microsoft.com/office/drawing/2014/main" id="{F13420A3-AB78-3EDA-5085-CA35E18019AA}"/>
              </a:ext>
            </a:extLst>
          </p:cNvPr>
          <p:cNvSpPr/>
          <p:nvPr/>
        </p:nvSpPr>
        <p:spPr>
          <a:xfrm>
            <a:off x="5199902" y="1996014"/>
            <a:ext cx="4400444" cy="1660344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BF65CC2C-C110-22B2-5CBE-926BF78DA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반려동물 질병의 원인 및 증상</a:t>
            </a:r>
          </a:p>
        </p:txBody>
      </p:sp>
      <p:sp>
        <p:nvSpPr>
          <p:cNvPr id="27" name="사각형: 둥근 한쪽 모서리 26">
            <a:extLst>
              <a:ext uri="{FF2B5EF4-FFF2-40B4-BE49-F238E27FC236}">
                <a16:creationId xmlns:a16="http://schemas.microsoft.com/office/drawing/2014/main" id="{037E9F2B-DB8B-A6FA-4567-D5CB0AC2079E}"/>
              </a:ext>
            </a:extLst>
          </p:cNvPr>
          <p:cNvSpPr/>
          <p:nvPr/>
        </p:nvSpPr>
        <p:spPr>
          <a:xfrm>
            <a:off x="225433" y="1284350"/>
            <a:ext cx="4657603" cy="4705381"/>
          </a:xfrm>
          <a:prstGeom prst="round1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A7848423-8B03-F420-D164-CF6AAEC501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6005067"/>
              </p:ext>
            </p:extLst>
          </p:nvPr>
        </p:nvGraphicFramePr>
        <p:xfrm>
          <a:off x="663475" y="4589909"/>
          <a:ext cx="3781519" cy="1261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" name="육각형 29">
            <a:extLst>
              <a:ext uri="{FF2B5EF4-FFF2-40B4-BE49-F238E27FC236}">
                <a16:creationId xmlns:a16="http://schemas.microsoft.com/office/drawing/2014/main" id="{97C5E49A-5E80-8E45-E081-4EDBFC5B2725}"/>
              </a:ext>
            </a:extLst>
          </p:cNvPr>
          <p:cNvSpPr/>
          <p:nvPr/>
        </p:nvSpPr>
        <p:spPr>
          <a:xfrm>
            <a:off x="1117991" y="1368743"/>
            <a:ext cx="2872486" cy="504000"/>
          </a:xfrm>
          <a:prstGeom prst="hexagon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질병의 원인</a:t>
            </a:r>
          </a:p>
        </p:txBody>
      </p:sp>
      <p:sp>
        <p:nvSpPr>
          <p:cNvPr id="31" name="정오각형 24">
            <a:extLst>
              <a:ext uri="{FF2B5EF4-FFF2-40B4-BE49-F238E27FC236}">
                <a16:creationId xmlns:a16="http://schemas.microsoft.com/office/drawing/2014/main" id="{8787AB12-01A3-193F-3F42-3E9200402BC6}"/>
              </a:ext>
            </a:extLst>
          </p:cNvPr>
          <p:cNvSpPr/>
          <p:nvPr/>
        </p:nvSpPr>
        <p:spPr>
          <a:xfrm>
            <a:off x="567879" y="2030798"/>
            <a:ext cx="2221230" cy="685279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귀염증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2" name="정오각형 24">
            <a:extLst>
              <a:ext uri="{FF2B5EF4-FFF2-40B4-BE49-F238E27FC236}">
                <a16:creationId xmlns:a16="http://schemas.microsoft.com/office/drawing/2014/main" id="{C0291F68-3C50-2514-8671-0FA3E89B6103}"/>
              </a:ext>
            </a:extLst>
          </p:cNvPr>
          <p:cNvSpPr/>
          <p:nvPr/>
        </p:nvSpPr>
        <p:spPr>
          <a:xfrm flipH="1">
            <a:off x="5298036" y="3816466"/>
            <a:ext cx="1911224" cy="540000"/>
          </a:xfrm>
          <a:prstGeom prst="octagon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 인플루엔자</a:t>
            </a:r>
          </a:p>
        </p:txBody>
      </p:sp>
      <p:sp>
        <p:nvSpPr>
          <p:cNvPr id="34" name="설명선: 왼쪽/오른쪽/위쪽/아래쪽 14">
            <a:extLst>
              <a:ext uri="{FF2B5EF4-FFF2-40B4-BE49-F238E27FC236}">
                <a16:creationId xmlns:a16="http://schemas.microsoft.com/office/drawing/2014/main" id="{A029AE14-A084-52DC-63C9-51C09A91E7C5}"/>
              </a:ext>
            </a:extLst>
          </p:cNvPr>
          <p:cNvSpPr/>
          <p:nvPr/>
        </p:nvSpPr>
        <p:spPr>
          <a:xfrm>
            <a:off x="5297730" y="2173041"/>
            <a:ext cx="2371945" cy="1306291"/>
          </a:xfrm>
          <a:prstGeom prst="star8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파보바이러스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감염증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3" name="순서도: 문서 32">
            <a:extLst>
              <a:ext uri="{FF2B5EF4-FFF2-40B4-BE49-F238E27FC236}">
                <a16:creationId xmlns:a16="http://schemas.microsoft.com/office/drawing/2014/main" id="{89F05112-F5DB-5AD3-ACE4-EF9008DA6300}"/>
              </a:ext>
            </a:extLst>
          </p:cNvPr>
          <p:cNvSpPr/>
          <p:nvPr/>
        </p:nvSpPr>
        <p:spPr>
          <a:xfrm flipH="1" flipV="1">
            <a:off x="3118565" y="2088933"/>
            <a:ext cx="1378206" cy="707708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5B826F2-E357-EA23-A33C-859869032C48}"/>
              </a:ext>
            </a:extLst>
          </p:cNvPr>
          <p:cNvSpPr txBox="1"/>
          <p:nvPr/>
        </p:nvSpPr>
        <p:spPr>
          <a:xfrm>
            <a:off x="3319512" y="2285279"/>
            <a:ext cx="976311" cy="315014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관절염</a:t>
            </a:r>
          </a:p>
        </p:txBody>
      </p:sp>
      <p:sp>
        <p:nvSpPr>
          <p:cNvPr id="37" name="두루마리 모양: 가로로 말림 36">
            <a:extLst>
              <a:ext uri="{FF2B5EF4-FFF2-40B4-BE49-F238E27FC236}">
                <a16:creationId xmlns:a16="http://schemas.microsoft.com/office/drawing/2014/main" id="{8828D993-5081-8D03-B826-741FA54C537D}"/>
              </a:ext>
            </a:extLst>
          </p:cNvPr>
          <p:cNvSpPr/>
          <p:nvPr/>
        </p:nvSpPr>
        <p:spPr>
          <a:xfrm>
            <a:off x="5930026" y="1368743"/>
            <a:ext cx="2940197" cy="504000"/>
          </a:xfrm>
          <a:prstGeom prst="horizontalScroll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질병의 증상</a:t>
            </a:r>
          </a:p>
        </p:txBody>
      </p:sp>
      <p:sp>
        <p:nvSpPr>
          <p:cNvPr id="38" name="별: 꼭짓점 6개 37">
            <a:extLst>
              <a:ext uri="{FF2B5EF4-FFF2-40B4-BE49-F238E27FC236}">
                <a16:creationId xmlns:a16="http://schemas.microsoft.com/office/drawing/2014/main" id="{7A5BDC80-8AC0-1B8A-774E-741D76FC0974}"/>
              </a:ext>
            </a:extLst>
          </p:cNvPr>
          <p:cNvSpPr/>
          <p:nvPr/>
        </p:nvSpPr>
        <p:spPr>
          <a:xfrm rot="20897312">
            <a:off x="7892356" y="2181965"/>
            <a:ext cx="1396615" cy="538827"/>
          </a:xfrm>
          <a:prstGeom prst="star6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구토</a:t>
            </a:r>
          </a:p>
        </p:txBody>
      </p:sp>
      <p:sp>
        <p:nvSpPr>
          <p:cNvPr id="39" name="순서도: 저장 데이터 38">
            <a:extLst>
              <a:ext uri="{FF2B5EF4-FFF2-40B4-BE49-F238E27FC236}">
                <a16:creationId xmlns:a16="http://schemas.microsoft.com/office/drawing/2014/main" id="{D05E3C9A-BC31-FE95-1F38-463FE5C6E9BF}"/>
              </a:ext>
            </a:extLst>
          </p:cNvPr>
          <p:cNvSpPr/>
          <p:nvPr/>
        </p:nvSpPr>
        <p:spPr>
          <a:xfrm flipH="1">
            <a:off x="2825764" y="3757187"/>
            <a:ext cx="1963807" cy="583813"/>
          </a:xfrm>
          <a:prstGeom prst="flowChartOnlineStorag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유전적 요인</a:t>
            </a:r>
          </a:p>
        </p:txBody>
      </p:sp>
      <p:sp>
        <p:nvSpPr>
          <p:cNvPr id="40" name="평행 사변형 39">
            <a:extLst>
              <a:ext uri="{FF2B5EF4-FFF2-40B4-BE49-F238E27FC236}">
                <a16:creationId xmlns:a16="http://schemas.microsoft.com/office/drawing/2014/main" id="{4085399A-96AC-5522-FD25-29124AEF928D}"/>
              </a:ext>
            </a:extLst>
          </p:cNvPr>
          <p:cNvSpPr/>
          <p:nvPr/>
        </p:nvSpPr>
        <p:spPr>
          <a:xfrm flipH="1">
            <a:off x="5298036" y="5290500"/>
            <a:ext cx="1911224" cy="540000"/>
          </a:xfrm>
          <a:prstGeom prst="parallelogram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열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식욕감소</a:t>
            </a:r>
          </a:p>
        </p:txBody>
      </p:sp>
      <p:sp>
        <p:nvSpPr>
          <p:cNvPr id="41" name="평행 사변형 40">
            <a:extLst>
              <a:ext uri="{FF2B5EF4-FFF2-40B4-BE49-F238E27FC236}">
                <a16:creationId xmlns:a16="http://schemas.microsoft.com/office/drawing/2014/main" id="{F64A5940-FC95-8E8D-A0D2-D5B67090D327}"/>
              </a:ext>
            </a:extLst>
          </p:cNvPr>
          <p:cNvSpPr/>
          <p:nvPr/>
        </p:nvSpPr>
        <p:spPr>
          <a:xfrm>
            <a:off x="5298036" y="4541661"/>
            <a:ext cx="1911224" cy="540000"/>
          </a:xfrm>
          <a:prstGeom prst="parallelogram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기침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콧물</a:t>
            </a:r>
          </a:p>
        </p:txBody>
      </p:sp>
      <p:sp>
        <p:nvSpPr>
          <p:cNvPr id="42" name="순서도: 저장 데이터 41">
            <a:extLst>
              <a:ext uri="{FF2B5EF4-FFF2-40B4-BE49-F238E27FC236}">
                <a16:creationId xmlns:a16="http://schemas.microsoft.com/office/drawing/2014/main" id="{5A50CE55-7A69-3174-75F2-398F6B20C945}"/>
              </a:ext>
            </a:extLst>
          </p:cNvPr>
          <p:cNvSpPr/>
          <p:nvPr/>
        </p:nvSpPr>
        <p:spPr>
          <a:xfrm>
            <a:off x="2825765" y="3025058"/>
            <a:ext cx="1963807" cy="503712"/>
          </a:xfrm>
          <a:prstGeom prst="flowChartOnlineStorage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나이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비만</a:t>
            </a:r>
          </a:p>
        </p:txBody>
      </p:sp>
      <p:sp>
        <p:nvSpPr>
          <p:cNvPr id="43" name="화살표: 왼쪽/오른쪽/위쪽 42">
            <a:extLst>
              <a:ext uri="{FF2B5EF4-FFF2-40B4-BE49-F238E27FC236}">
                <a16:creationId xmlns:a16="http://schemas.microsoft.com/office/drawing/2014/main" id="{6FB98CBE-B01B-F122-217A-AB33E0689FEA}"/>
              </a:ext>
            </a:extLst>
          </p:cNvPr>
          <p:cNvSpPr/>
          <p:nvPr/>
        </p:nvSpPr>
        <p:spPr>
          <a:xfrm>
            <a:off x="7742155" y="2846580"/>
            <a:ext cx="1697017" cy="632754"/>
          </a:xfrm>
          <a:prstGeom prst="leftRightUpArrow">
            <a:avLst>
              <a:gd name="adj1" fmla="val 53446"/>
              <a:gd name="adj2" fmla="val 26723"/>
              <a:gd name="adj3" fmla="val 12939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설사</a:t>
            </a:r>
          </a:p>
        </p:txBody>
      </p:sp>
      <p:sp>
        <p:nvSpPr>
          <p:cNvPr id="44" name="사각형: 잘린 대각선 방향 모서리 43">
            <a:extLst>
              <a:ext uri="{FF2B5EF4-FFF2-40B4-BE49-F238E27FC236}">
                <a16:creationId xmlns:a16="http://schemas.microsoft.com/office/drawing/2014/main" id="{78CA612D-9E87-BCEA-5BF0-BC6A0740DE0A}"/>
              </a:ext>
            </a:extLst>
          </p:cNvPr>
          <p:cNvSpPr/>
          <p:nvPr/>
        </p:nvSpPr>
        <p:spPr>
          <a:xfrm flipH="1">
            <a:off x="7669676" y="5290500"/>
            <a:ext cx="1911224" cy="540000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피로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복부 팽창</a:t>
            </a:r>
          </a:p>
        </p:txBody>
      </p:sp>
      <p:sp>
        <p:nvSpPr>
          <p:cNvPr id="45" name="사각형: 잘린 대각선 방향 모서리 44">
            <a:extLst>
              <a:ext uri="{FF2B5EF4-FFF2-40B4-BE49-F238E27FC236}">
                <a16:creationId xmlns:a16="http://schemas.microsoft.com/office/drawing/2014/main" id="{C8E1110E-C591-0522-2087-1C588F23C364}"/>
              </a:ext>
            </a:extLst>
          </p:cNvPr>
          <p:cNvSpPr/>
          <p:nvPr/>
        </p:nvSpPr>
        <p:spPr>
          <a:xfrm>
            <a:off x="7669677" y="4541661"/>
            <a:ext cx="1911224" cy="540000"/>
          </a:xfrm>
          <a:prstGeom prst="snip2Diag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기침</a:t>
            </a:r>
            <a:r>
              <a:rPr lang="en-US" altLang="ko-KR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호흡곤란</a:t>
            </a:r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68613C5B-BF47-FA88-B80D-04A40573621F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 rot="10800000" flipV="1">
            <a:off x="7669677" y="4811660"/>
            <a:ext cx="1" cy="748839"/>
          </a:xfrm>
          <a:prstGeom prst="bentConnector3">
            <a:avLst>
              <a:gd name="adj1" fmla="val 22860100000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정오각형 24">
            <a:extLst>
              <a:ext uri="{FF2B5EF4-FFF2-40B4-BE49-F238E27FC236}">
                <a16:creationId xmlns:a16="http://schemas.microsoft.com/office/drawing/2014/main" id="{60964DE0-5183-5D8E-D559-5F78A322C0F7}"/>
              </a:ext>
            </a:extLst>
          </p:cNvPr>
          <p:cNvSpPr/>
          <p:nvPr/>
        </p:nvSpPr>
        <p:spPr>
          <a:xfrm>
            <a:off x="7425853" y="3816466"/>
            <a:ext cx="2155048" cy="540000"/>
          </a:xfrm>
          <a:prstGeom prst="flowChartDisplay">
            <a:avLst/>
          </a:prstGeom>
          <a:solidFill>
            <a:schemeClr val="accent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심장병</a:t>
            </a:r>
          </a:p>
        </p:txBody>
      </p:sp>
      <p:graphicFrame>
        <p:nvGraphicFramePr>
          <p:cNvPr id="48" name="다이어그램 47">
            <a:extLst>
              <a:ext uri="{FF2B5EF4-FFF2-40B4-BE49-F238E27FC236}">
                <a16:creationId xmlns:a16="http://schemas.microsoft.com/office/drawing/2014/main" id="{694B151B-C6AF-C9AE-FA3D-5BC2B4C78E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5049132"/>
              </p:ext>
            </p:extLst>
          </p:nvPr>
        </p:nvGraphicFramePr>
        <p:xfrm>
          <a:off x="339219" y="2738013"/>
          <a:ext cx="2678551" cy="1734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59892CC-E58A-44CC-8D40-AAC155B11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3852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1850</TotalTime>
  <Words>248</Words>
  <Application>Microsoft Office PowerPoint</Application>
  <PresentationFormat>A4 용지(210x297mm)</PresentationFormat>
  <Paragraphs>64</Paragraphs>
  <Slides>6</Slides>
  <Notes>3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반려견을 기르는 것의 장점</vt:lpstr>
      <vt:lpstr>2. 반려견 연령별 사료</vt:lpstr>
      <vt:lpstr>3. 유기동물 보호 현황</vt:lpstr>
      <vt:lpstr>4. 반려동물 질병의 원인 및 증상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종환 이</dc:creator>
  <cp:lastModifiedBy>GHYOO YOO</cp:lastModifiedBy>
  <cp:revision>68</cp:revision>
  <dcterms:created xsi:type="dcterms:W3CDTF">2024-09-19T23:33:35Z</dcterms:created>
  <dcterms:modified xsi:type="dcterms:W3CDTF">2025-03-16T23:52:42Z</dcterms:modified>
</cp:coreProperties>
</file>