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7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8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궁서" panose="02030600000101010101" pitchFamily="18" charset="-127"/>
                <a:ea typeface="궁서" panose="02030600000101010101" pitchFamily="18" charset="-127"/>
                <a:cs typeface="+mn-cs"/>
              </a:defRPr>
            </a:pPr>
            <a:r>
              <a:rPr lang="ko-KR" sz="2400" b="1">
                <a:latin typeface="궁서" panose="02030600000101010101" pitchFamily="18" charset="-127"/>
                <a:ea typeface="궁서" panose="02030600000101010101" pitchFamily="18" charset="-127"/>
              </a:rPr>
              <a:t>정부투자금액과 스타트업 비교</a:t>
            </a:r>
          </a:p>
        </c:rich>
      </c:tx>
      <c:overlay val="0"/>
      <c:spPr>
        <a:solidFill>
          <a:schemeClr val="bg1"/>
        </a:solidFill>
        <a:ln w="12700">
          <a:solidFill>
            <a:schemeClr val="tx1"/>
          </a:solidFill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궁서" panose="02030600000101010101" pitchFamily="18" charset="-127"/>
              <a:ea typeface="궁서" panose="02030600000101010101" pitchFamily="18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정부투자(억달러)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4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00-4CD7-A8F3-E33AE56D5A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굴림" panose="020B0600000101010101" pitchFamily="50" charset="-127"/>
                    <a:ea typeface="굴림" panose="020B0600000101010101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5"/>
                <c:pt idx="0">
                  <c:v>미국</c:v>
                </c:pt>
                <c:pt idx="1">
                  <c:v>유럽연합</c:v>
                </c:pt>
                <c:pt idx="2">
                  <c:v>영국</c:v>
                </c:pt>
                <c:pt idx="3">
                  <c:v>일본</c:v>
                </c:pt>
                <c:pt idx="4">
                  <c:v>중국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13</c:v>
                </c:pt>
                <c:pt idx="1">
                  <c:v>72</c:v>
                </c:pt>
                <c:pt idx="2">
                  <c:v>12</c:v>
                </c:pt>
                <c:pt idx="3">
                  <c:v>10</c:v>
                </c:pt>
                <c:pt idx="4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1182575"/>
        <c:axId val="551187855"/>
      </c:barChart>
      <c:lineChart>
        <c:grouping val="standard"/>
        <c:varyColors val="0"/>
        <c:ser>
          <c:idx val="1"/>
          <c:order val="1"/>
          <c:tx>
            <c:strRef>
              <c:f>Sheet1!$A$3</c:f>
              <c:strCache>
                <c:ptCount val="1"/>
                <c:pt idx="0">
                  <c:v>스타트업(개)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diamond"/>
            <c:size val="12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Sheet1!$B$1:$F$1</c:f>
              <c:strCache>
                <c:ptCount val="5"/>
                <c:pt idx="0">
                  <c:v>미국</c:v>
                </c:pt>
                <c:pt idx="1">
                  <c:v>유럽연합</c:v>
                </c:pt>
                <c:pt idx="2">
                  <c:v>영국</c:v>
                </c:pt>
                <c:pt idx="3">
                  <c:v>일본</c:v>
                </c:pt>
                <c:pt idx="4">
                  <c:v>중국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59</c:v>
                </c:pt>
                <c:pt idx="1">
                  <c:v>53</c:v>
                </c:pt>
                <c:pt idx="2">
                  <c:v>19</c:v>
                </c:pt>
                <c:pt idx="3">
                  <c:v>12</c:v>
                </c:pt>
                <c:pt idx="4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B00-4CD7-A8F3-E33AE56D5A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4697663"/>
        <c:axId val="684683263"/>
      </c:lineChart>
      <c:catAx>
        <c:axId val="5511825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7855"/>
        <c:crosses val="autoZero"/>
        <c:auto val="1"/>
        <c:lblAlgn val="ctr"/>
        <c:lblOffset val="100"/>
        <c:noMultiLvlLbl val="0"/>
      </c:catAx>
      <c:valAx>
        <c:axId val="55118785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551182575"/>
        <c:crosses val="autoZero"/>
        <c:crossBetween val="between"/>
      </c:valAx>
      <c:valAx>
        <c:axId val="684683263"/>
        <c:scaling>
          <c:orientation val="minMax"/>
          <c:max val="8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  <c:crossAx val="684697663"/>
        <c:crosses val="max"/>
        <c:crossBetween val="between"/>
        <c:majorUnit val="20"/>
      </c:valAx>
      <c:catAx>
        <c:axId val="68469766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84683263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  <a:cs typeface="+mn-cs"/>
              </a:defRPr>
            </a:pPr>
            <a:endParaRPr lang="ko-KR"/>
          </a:p>
        </c:txPr>
      </c:dTable>
      <c:spPr>
        <a:solidFill>
          <a:schemeClr val="bg1"/>
        </a:solid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FFF00"/>
    </a:solidFill>
    <a:ln w="12700">
      <a:solidFill>
        <a:schemeClr val="tx1"/>
      </a:solidFill>
    </a:ln>
    <a:effectLst/>
  </c:spPr>
  <c:txPr>
    <a:bodyPr/>
    <a:lstStyle/>
    <a:p>
      <a:pPr>
        <a:defRPr sz="1600">
          <a:solidFill>
            <a:schemeClr val="tx1"/>
          </a:solidFill>
          <a:latin typeface="굴림" panose="020B0600000101010101" pitchFamily="50" charset="-127"/>
          <a:ea typeface="굴림" panose="020B0600000101010101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B58E3-FC29-4389-BCEA-CF624E76AB01}" type="doc">
      <dgm:prSet loTypeId="urn:microsoft.com/office/officeart/2005/8/layout/chevron1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87DCB5DD-FCF4-4061-A67C-12FDA85A3B81}">
      <dgm:prSet phldrT="[텍스트]"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rPr>
            <a:t>Bit</a:t>
          </a:r>
          <a:endParaRPr lang="ko-KR" altLang="en-US" sz="1800" dirty="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039A1AD-4DA4-4085-9E92-5313DBEE244B}" type="par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0DFD5D40-19E8-4136-BD14-FB1B84EEDC80}" type="sibTrans" cxnId="{A318668B-4A10-40C5-AF03-47D716A95807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BDEDE8E-CBC0-4EB5-BCA1-89B0D609DDB2}">
      <dgm:prSet custT="1"/>
      <dgm:spPr/>
      <dgm:t>
        <a:bodyPr/>
        <a:lstStyle/>
        <a:p>
          <a:pPr latinLnBrk="1"/>
          <a:r>
            <a:rPr lang="en-US" altLang="ko-KR" sz="180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rPr>
            <a:t>Qubit</a:t>
          </a:r>
          <a:endParaRPr lang="ko-KR" altLang="en-US" sz="1800" dirty="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A893D92-1CAD-4925-812F-BBFC00D96EE6}" type="parTrans" cxnId="{697BABC9-9A9C-448E-A2B2-C4F1F4BCF38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251D787-5BEB-4168-B6E3-F12314EF84C0}" type="sibTrans" cxnId="{697BABC9-9A9C-448E-A2B2-C4F1F4BCF38E}">
      <dgm:prSet/>
      <dgm:spPr/>
      <dgm:t>
        <a:bodyPr/>
        <a:lstStyle/>
        <a:p>
          <a:pPr latinLnBrk="1"/>
          <a:endParaRPr lang="ko-KR" altLang="en-US" sz="180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CFB446B3-5CB8-4EF5-BAAE-FF579742B6F2}" type="pres">
      <dgm:prSet presAssocID="{C4DB58E3-FC29-4389-BCEA-CF624E76AB01}" presName="Name0" presStyleCnt="0">
        <dgm:presLayoutVars>
          <dgm:dir/>
          <dgm:animLvl val="lvl"/>
          <dgm:resizeHandles val="exact"/>
        </dgm:presLayoutVars>
      </dgm:prSet>
      <dgm:spPr/>
    </dgm:pt>
    <dgm:pt modelId="{BF0252CA-D8D1-424B-A807-483A5DD6FAFC}" type="pres">
      <dgm:prSet presAssocID="{87DCB5DD-FCF4-4061-A67C-12FDA85A3B81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129F17E1-685F-4E4D-A8BD-155419F811A5}" type="pres">
      <dgm:prSet presAssocID="{0DFD5D40-19E8-4136-BD14-FB1B84EEDC80}" presName="parTxOnlySpace" presStyleCnt="0"/>
      <dgm:spPr/>
    </dgm:pt>
    <dgm:pt modelId="{272B4017-D4FC-4BAB-86A8-D010930EB67B}" type="pres">
      <dgm:prSet presAssocID="{CBDEDE8E-CBC0-4EB5-BCA1-89B0D609DDB2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414DC33B-F028-4554-8FEA-6EAA1E37BBD8}" type="presOf" srcId="{C4DB58E3-FC29-4389-BCEA-CF624E76AB01}" destId="{CFB446B3-5CB8-4EF5-BAAE-FF579742B6F2}" srcOrd="0" destOrd="0" presId="urn:microsoft.com/office/officeart/2005/8/layout/chevron1"/>
    <dgm:cxn modelId="{A318668B-4A10-40C5-AF03-47D716A95807}" srcId="{C4DB58E3-FC29-4389-BCEA-CF624E76AB01}" destId="{87DCB5DD-FCF4-4061-A67C-12FDA85A3B81}" srcOrd="0" destOrd="0" parTransId="{B039A1AD-4DA4-4085-9E92-5313DBEE244B}" sibTransId="{0DFD5D40-19E8-4136-BD14-FB1B84EEDC80}"/>
    <dgm:cxn modelId="{AE0AE0BB-3CF1-4EC3-88A8-6D7F2B6C23E9}" type="presOf" srcId="{CBDEDE8E-CBC0-4EB5-BCA1-89B0D609DDB2}" destId="{272B4017-D4FC-4BAB-86A8-D010930EB67B}" srcOrd="0" destOrd="0" presId="urn:microsoft.com/office/officeart/2005/8/layout/chevron1"/>
    <dgm:cxn modelId="{7DD596C7-0FC6-477F-9DE5-D91DCB61EF4F}" type="presOf" srcId="{87DCB5DD-FCF4-4061-A67C-12FDA85A3B81}" destId="{BF0252CA-D8D1-424B-A807-483A5DD6FAFC}" srcOrd="0" destOrd="0" presId="urn:microsoft.com/office/officeart/2005/8/layout/chevron1"/>
    <dgm:cxn modelId="{697BABC9-9A9C-448E-A2B2-C4F1F4BCF38E}" srcId="{C4DB58E3-FC29-4389-BCEA-CF624E76AB01}" destId="{CBDEDE8E-CBC0-4EB5-BCA1-89B0D609DDB2}" srcOrd="1" destOrd="0" parTransId="{1A893D92-1CAD-4925-812F-BBFC00D96EE6}" sibTransId="{E251D787-5BEB-4168-B6E3-F12314EF84C0}"/>
    <dgm:cxn modelId="{9F771D9E-4D9D-48C4-9F17-6859A14B61FA}" type="presParOf" srcId="{CFB446B3-5CB8-4EF5-BAAE-FF579742B6F2}" destId="{BF0252CA-D8D1-424B-A807-483A5DD6FAFC}" srcOrd="0" destOrd="0" presId="urn:microsoft.com/office/officeart/2005/8/layout/chevron1"/>
    <dgm:cxn modelId="{4D2275BB-D36E-4F7F-BE35-121FC7C0C50F}" type="presParOf" srcId="{CFB446B3-5CB8-4EF5-BAAE-FF579742B6F2}" destId="{129F17E1-685F-4E4D-A8BD-155419F811A5}" srcOrd="1" destOrd="0" presId="urn:microsoft.com/office/officeart/2005/8/layout/chevron1"/>
    <dgm:cxn modelId="{7D79D47B-415B-4AE9-9A4C-F81594BC1496}" type="presParOf" srcId="{CFB446B3-5CB8-4EF5-BAAE-FF579742B6F2}" destId="{272B4017-D4FC-4BAB-86A8-D010930EB67B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5167BE-1505-42E2-B092-FA490B20E0D2}" type="doc">
      <dgm:prSet loTypeId="urn:microsoft.com/office/officeart/2005/8/layout/matrix2" loCatId="matrix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pPr latinLnBrk="1"/>
          <a:endParaRPr lang="ko-KR" altLang="en-US"/>
        </a:p>
      </dgm:t>
    </dgm:pt>
    <dgm:pt modelId="{F78D8BC4-0081-4B4E-993C-DCE6B0C2F66B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중첩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EAF8F90D-3D4B-47A2-B101-E679EFCD53C5}" type="par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7E57721-6C6F-48F9-A3D1-C5AABBD0B039}" type="sibTrans" cxnId="{A3677DF5-4D6B-481F-8BC8-4D17BB25A8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E6E04F7-7608-4A55-8F95-6FA0660346F4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얽힘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D713DE26-96D9-48AF-8ED9-6705A7B9B8E8}" type="parTrans" cxnId="{9C445D50-413D-47FA-AFBE-DF32F8099F5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E002961-A5DA-43BB-844B-7BAC89EA247C}" type="sibTrans" cxnId="{9C445D50-413D-47FA-AFBE-DF32F8099F51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9FA55CD-3965-4409-B00C-48E2714D250F}">
      <dgm:prSet phldrT="[텍스트]" custT="1"/>
      <dgm:spPr/>
      <dgm:t>
        <a:bodyPr/>
        <a:lstStyle/>
        <a:p>
          <a:pPr latinLnBrk="1"/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양자</a:t>
          </a:r>
          <a:br>
            <a:rPr lang="en-US" altLang="ko-KR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터널링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FDB4A62E-4D4E-4D72-9B3C-4D4317D0EA44}" type="parTrans" cxnId="{C367FD28-AC8D-4EFA-94DE-3FBC3141FB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62174AB6-7881-426A-9116-6AAED4B0FFC4}" type="sibTrans" cxnId="{C367FD28-AC8D-4EFA-94DE-3FBC3141FB92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5E4A2BE2-D1BC-41EF-BD16-F5234D1DB21C}">
      <dgm:prSet custT="1"/>
      <dgm:spPr/>
      <dgm:t>
        <a:bodyPr/>
        <a:lstStyle/>
        <a:p>
          <a:pPr latinLnBrk="1"/>
          <a:r>
            <a:rPr lang="ko-KR" altLang="en-US" sz="18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큐비트</a:t>
          </a:r>
          <a:endParaRPr lang="ko-KR" altLang="en-US" sz="18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B9F7638C-13EE-496B-8F4E-8B9AAF3302B6}" type="parTrans" cxnId="{74549EC3-8F89-4C22-B22D-7730205275B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1D2D9F5D-81B0-4AA5-9CF9-0278D9081585}" type="sibTrans" cxnId="{74549EC3-8F89-4C22-B22D-7730205275BA}">
      <dgm:prSet/>
      <dgm:spPr/>
      <dgm:t>
        <a:bodyPr/>
        <a:lstStyle/>
        <a:p>
          <a:pPr latinLnBrk="1"/>
          <a:endParaRPr lang="ko-KR" altLang="en-US" sz="180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gm:t>
    </dgm:pt>
    <dgm:pt modelId="{82946DDD-929C-4750-9490-392F8AA5C726}" type="pres">
      <dgm:prSet presAssocID="{CC5167BE-1505-42E2-B092-FA490B20E0D2}" presName="matrix" presStyleCnt="0">
        <dgm:presLayoutVars>
          <dgm:chMax val="1"/>
          <dgm:dir/>
          <dgm:resizeHandles val="exact"/>
        </dgm:presLayoutVars>
      </dgm:prSet>
      <dgm:spPr/>
    </dgm:pt>
    <dgm:pt modelId="{C715D521-8636-4184-88D0-F63F45E90B00}" type="pres">
      <dgm:prSet presAssocID="{CC5167BE-1505-42E2-B092-FA490B20E0D2}" presName="axisShape" presStyleLbl="bgShp" presStyleIdx="0" presStyleCnt="1"/>
      <dgm:spPr>
        <a:ln>
          <a:solidFill>
            <a:schemeClr val="accent2">
              <a:lumMod val="75000"/>
            </a:schemeClr>
          </a:solidFill>
        </a:ln>
      </dgm:spPr>
    </dgm:pt>
    <dgm:pt modelId="{F1042CE6-1146-4047-BAA3-9FF386FD3207}" type="pres">
      <dgm:prSet presAssocID="{CC5167BE-1505-42E2-B092-FA490B20E0D2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D77665C7-CCF3-477E-AE00-2A9F6A94CBD7}" type="pres">
      <dgm:prSet presAssocID="{CC5167BE-1505-42E2-B092-FA490B20E0D2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EE70E78B-CEBF-41C0-AA9D-F351062508D6}" type="pres">
      <dgm:prSet presAssocID="{CC5167BE-1505-42E2-B092-FA490B20E0D2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5CA9F4E-CE1A-4179-B42B-45DEC07544A1}" type="pres">
      <dgm:prSet presAssocID="{CC5167BE-1505-42E2-B092-FA490B20E0D2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3F98906-1B42-4080-9821-B36AE795CEA0}" type="presOf" srcId="{5E6E04F7-7608-4A55-8F95-6FA0660346F4}" destId="{D77665C7-CCF3-477E-AE00-2A9F6A94CBD7}" srcOrd="0" destOrd="0" presId="urn:microsoft.com/office/officeart/2005/8/layout/matrix2"/>
    <dgm:cxn modelId="{3C331125-C847-4C9D-89DC-A8161A591736}" type="presOf" srcId="{F78D8BC4-0081-4B4E-993C-DCE6B0C2F66B}" destId="{F1042CE6-1146-4047-BAA3-9FF386FD3207}" srcOrd="0" destOrd="0" presId="urn:microsoft.com/office/officeart/2005/8/layout/matrix2"/>
    <dgm:cxn modelId="{C367FD28-AC8D-4EFA-94DE-3FBC3141FB92}" srcId="{CC5167BE-1505-42E2-B092-FA490B20E0D2}" destId="{F9FA55CD-3965-4409-B00C-48E2714D250F}" srcOrd="2" destOrd="0" parTransId="{FDB4A62E-4D4E-4D72-9B3C-4D4317D0EA44}" sibTransId="{62174AB6-7881-426A-9116-6AAED4B0FFC4}"/>
    <dgm:cxn modelId="{9C445D50-413D-47FA-AFBE-DF32F8099F51}" srcId="{CC5167BE-1505-42E2-B092-FA490B20E0D2}" destId="{5E6E04F7-7608-4A55-8F95-6FA0660346F4}" srcOrd="1" destOrd="0" parTransId="{D713DE26-96D9-48AF-8ED9-6705A7B9B8E8}" sibTransId="{1E002961-A5DA-43BB-844B-7BAC89EA247C}"/>
    <dgm:cxn modelId="{B8A0D78C-030A-4C76-9B38-251052852AFB}" type="presOf" srcId="{5E4A2BE2-D1BC-41EF-BD16-F5234D1DB21C}" destId="{C5CA9F4E-CE1A-4179-B42B-45DEC07544A1}" srcOrd="0" destOrd="0" presId="urn:microsoft.com/office/officeart/2005/8/layout/matrix2"/>
    <dgm:cxn modelId="{006991B6-D83F-4C1F-A407-5D4702F19F22}" type="presOf" srcId="{CC5167BE-1505-42E2-B092-FA490B20E0D2}" destId="{82946DDD-929C-4750-9490-392F8AA5C726}" srcOrd="0" destOrd="0" presId="urn:microsoft.com/office/officeart/2005/8/layout/matrix2"/>
    <dgm:cxn modelId="{74549EC3-8F89-4C22-B22D-7730205275BA}" srcId="{CC5167BE-1505-42E2-B092-FA490B20E0D2}" destId="{5E4A2BE2-D1BC-41EF-BD16-F5234D1DB21C}" srcOrd="3" destOrd="0" parTransId="{B9F7638C-13EE-496B-8F4E-8B9AAF3302B6}" sibTransId="{1D2D9F5D-81B0-4AA5-9CF9-0278D9081585}"/>
    <dgm:cxn modelId="{DF25EBC7-D53F-430F-B026-0427BED4AE6B}" type="presOf" srcId="{F9FA55CD-3965-4409-B00C-48E2714D250F}" destId="{EE70E78B-CEBF-41C0-AA9D-F351062508D6}" srcOrd="0" destOrd="0" presId="urn:microsoft.com/office/officeart/2005/8/layout/matrix2"/>
    <dgm:cxn modelId="{A3677DF5-4D6B-481F-8BC8-4D17BB25A892}" srcId="{CC5167BE-1505-42E2-B092-FA490B20E0D2}" destId="{F78D8BC4-0081-4B4E-993C-DCE6B0C2F66B}" srcOrd="0" destOrd="0" parTransId="{EAF8F90D-3D4B-47A2-B101-E679EFCD53C5}" sibTransId="{F7E57721-6C6F-48F9-A3D1-C5AABBD0B039}"/>
    <dgm:cxn modelId="{20A337F3-82D6-4982-954A-321959791DA7}" type="presParOf" srcId="{82946DDD-929C-4750-9490-392F8AA5C726}" destId="{C715D521-8636-4184-88D0-F63F45E90B00}" srcOrd="0" destOrd="0" presId="urn:microsoft.com/office/officeart/2005/8/layout/matrix2"/>
    <dgm:cxn modelId="{32ADCAEB-28A1-40F0-B0DF-885E726845C6}" type="presParOf" srcId="{82946DDD-929C-4750-9490-392F8AA5C726}" destId="{F1042CE6-1146-4047-BAA3-9FF386FD3207}" srcOrd="1" destOrd="0" presId="urn:microsoft.com/office/officeart/2005/8/layout/matrix2"/>
    <dgm:cxn modelId="{1539DCD0-83AD-4BE4-A19A-7E9B5F29DC4C}" type="presParOf" srcId="{82946DDD-929C-4750-9490-392F8AA5C726}" destId="{D77665C7-CCF3-477E-AE00-2A9F6A94CBD7}" srcOrd="2" destOrd="0" presId="urn:microsoft.com/office/officeart/2005/8/layout/matrix2"/>
    <dgm:cxn modelId="{32BFEAEF-3695-4666-A393-5E3096B951C0}" type="presParOf" srcId="{82946DDD-929C-4750-9490-392F8AA5C726}" destId="{EE70E78B-CEBF-41C0-AA9D-F351062508D6}" srcOrd="3" destOrd="0" presId="urn:microsoft.com/office/officeart/2005/8/layout/matrix2"/>
    <dgm:cxn modelId="{8DBF338A-AE72-467B-826B-C33D819D91D5}" type="presParOf" srcId="{82946DDD-929C-4750-9490-392F8AA5C726}" destId="{C5CA9F4E-CE1A-4179-B42B-45DEC07544A1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252CA-D8D1-424B-A807-483A5DD6FAFC}">
      <dsp:nvSpPr>
        <dsp:cNvPr id="0" name=""/>
        <dsp:cNvSpPr/>
      </dsp:nvSpPr>
      <dsp:spPr>
        <a:xfrm>
          <a:off x="2829" y="162550"/>
          <a:ext cx="1691247" cy="676499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rPr>
            <a:t>Bit</a:t>
          </a:r>
          <a:endParaRPr lang="ko-KR" altLang="en-US" sz="1800" kern="1200" dirty="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341079" y="162550"/>
        <a:ext cx="1014748" cy="676499"/>
      </dsp:txXfrm>
    </dsp:sp>
    <dsp:sp modelId="{272B4017-D4FC-4BAB-86A8-D010930EB67B}">
      <dsp:nvSpPr>
        <dsp:cNvPr id="0" name=""/>
        <dsp:cNvSpPr/>
      </dsp:nvSpPr>
      <dsp:spPr>
        <a:xfrm>
          <a:off x="1524952" y="162550"/>
          <a:ext cx="1691247" cy="67649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800" kern="1200" dirty="0">
              <a:solidFill>
                <a:schemeClr val="bg1"/>
              </a:solidFill>
              <a:latin typeface="굴림" panose="020B0600000101010101" pitchFamily="50" charset="-127"/>
              <a:ea typeface="굴림" panose="020B0600000101010101" pitchFamily="50" charset="-127"/>
            </a:rPr>
            <a:t>Qubit</a:t>
          </a:r>
          <a:endParaRPr lang="ko-KR" altLang="en-US" sz="1800" kern="1200" dirty="0">
            <a:solidFill>
              <a:schemeClr val="bg1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1863202" y="162550"/>
        <a:ext cx="1014748" cy="676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15D521-8636-4184-88D0-F63F45E90B00}">
      <dsp:nvSpPr>
        <dsp:cNvPr id="0" name=""/>
        <dsp:cNvSpPr/>
      </dsp:nvSpPr>
      <dsp:spPr>
        <a:xfrm>
          <a:off x="773578" y="0"/>
          <a:ext cx="2507155" cy="250715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solidFill>
            <a:schemeClr val="accent2">
              <a:lumMod val="75000"/>
            </a:schemeClr>
          </a:solidFill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042CE6-1146-4047-BAA3-9FF386FD3207}">
      <dsp:nvSpPr>
        <dsp:cNvPr id="0" name=""/>
        <dsp:cNvSpPr/>
      </dsp:nvSpPr>
      <dsp:spPr>
        <a:xfrm>
          <a:off x="936543" y="162965"/>
          <a:ext cx="1002862" cy="10028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중첩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985499" y="211921"/>
        <a:ext cx="904950" cy="904950"/>
      </dsp:txXfrm>
    </dsp:sp>
    <dsp:sp modelId="{D77665C7-CCF3-477E-AE00-2A9F6A94CBD7}">
      <dsp:nvSpPr>
        <dsp:cNvPr id="0" name=""/>
        <dsp:cNvSpPr/>
      </dsp:nvSpPr>
      <dsp:spPr>
        <a:xfrm>
          <a:off x="2114906" y="162965"/>
          <a:ext cx="1002862" cy="10028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얽힘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163862" y="211921"/>
        <a:ext cx="904950" cy="904950"/>
      </dsp:txXfrm>
    </dsp:sp>
    <dsp:sp modelId="{EE70E78B-CEBF-41C0-AA9D-F351062508D6}">
      <dsp:nvSpPr>
        <dsp:cNvPr id="0" name=""/>
        <dsp:cNvSpPr/>
      </dsp:nvSpPr>
      <dsp:spPr>
        <a:xfrm>
          <a:off x="936543" y="1341327"/>
          <a:ext cx="1002862" cy="10028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양자</a:t>
          </a:r>
          <a:br>
            <a:rPr lang="en-US" altLang="ko-KR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</a:br>
          <a:r>
            <a:rPr lang="ko-KR" altLang="en-US" sz="1800" kern="1200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터널링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985499" y="1390283"/>
        <a:ext cx="904950" cy="904950"/>
      </dsp:txXfrm>
    </dsp:sp>
    <dsp:sp modelId="{C5CA9F4E-CE1A-4179-B42B-45DEC07544A1}">
      <dsp:nvSpPr>
        <dsp:cNvPr id="0" name=""/>
        <dsp:cNvSpPr/>
      </dsp:nvSpPr>
      <dsp:spPr>
        <a:xfrm>
          <a:off x="2114906" y="1341327"/>
          <a:ext cx="1002862" cy="100286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 dirty="0" err="1">
              <a:solidFill>
                <a:sysClr val="windowText" lastClr="000000"/>
              </a:solidFill>
              <a:latin typeface="굴림" panose="020B0600000101010101" pitchFamily="50" charset="-127"/>
              <a:ea typeface="굴림" panose="020B0600000101010101" pitchFamily="50" charset="-127"/>
            </a:rPr>
            <a:t>큐비트</a:t>
          </a:r>
          <a:endParaRPr lang="ko-KR" altLang="en-US" sz="1800" kern="1200" dirty="0">
            <a:solidFill>
              <a:sysClr val="windowText" lastClr="000000"/>
            </a:solidFill>
            <a:latin typeface="굴림" panose="020B0600000101010101" pitchFamily="50" charset="-127"/>
            <a:ea typeface="굴림" panose="020B0600000101010101" pitchFamily="50" charset="-127"/>
          </a:endParaRPr>
        </a:p>
      </dsp:txBody>
      <dsp:txXfrm>
        <a:off x="2163862" y="1390283"/>
        <a:ext cx="904950" cy="904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F21F3-620B-414A-BE3B-D9E1D3C9151D}" type="datetimeFigureOut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417F1-94FB-492C-970D-56F3AF536F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31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D417F1-94FB-492C-970D-56F3AF536F5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73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77912-0D4F-4C24-A199-A3DCF59D92CA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42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758E-1660-4E86-9B01-B65CF3B075C4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94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A912-D01F-4A88-80A7-32553AE9D5F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7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72981-909C-4BD9-AC03-F25F32B569E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8101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5A026-E2E3-4483-95F5-562CA154400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891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16C79-93AE-4C99-8E27-AAD70061C540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914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1E133-E181-497D-BEDE-4CAE4ECA6177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4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화살표: 왼쪽 6">
            <a:extLst>
              <a:ext uri="{FF2B5EF4-FFF2-40B4-BE49-F238E27FC236}">
                <a16:creationId xmlns:a16="http://schemas.microsoft.com/office/drawing/2014/main" id="{1C7F5077-D8A3-4D80-9408-634B41046D58}"/>
              </a:ext>
            </a:extLst>
          </p:cNvPr>
          <p:cNvSpPr/>
          <p:nvPr userDrawn="1"/>
        </p:nvSpPr>
        <p:spPr>
          <a:xfrm>
            <a:off x="0" y="923279"/>
            <a:ext cx="9906000" cy="275207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순서도: 지연 7">
            <a:extLst>
              <a:ext uri="{FF2B5EF4-FFF2-40B4-BE49-F238E27FC236}">
                <a16:creationId xmlns:a16="http://schemas.microsoft.com/office/drawing/2014/main" id="{DFA34531-2765-4698-81B4-7216D643355B}"/>
              </a:ext>
            </a:extLst>
          </p:cNvPr>
          <p:cNvSpPr/>
          <p:nvPr userDrawn="1"/>
        </p:nvSpPr>
        <p:spPr>
          <a:xfrm rot="10800000" flipH="1" flipV="1">
            <a:off x="612559" y="-1"/>
            <a:ext cx="8612404" cy="1136343"/>
          </a:xfrm>
          <a:prstGeom prst="flowChartDelay">
            <a:avLst/>
          </a:prstGeom>
          <a:solidFill>
            <a:schemeClr val="accent6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437227E-951D-46B3-B2F6-029319FF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559" y="18256"/>
            <a:ext cx="8612404" cy="1118088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A5D0353-1CBB-45E1-BA60-5E1DFCBD5E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420" y="6276513"/>
            <a:ext cx="776681" cy="444964"/>
          </a:xfrm>
          <a:prstGeom prst="rect">
            <a:avLst/>
          </a:prstGeom>
        </p:spPr>
      </p:pic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2B4E5027-CCE3-4C19-ADF0-E228F9D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B61070C9-957F-4D64-9339-513C2399EBD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867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FB75C-4EE1-41EC-97F7-53900D9E664B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67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FA2F-907A-413D-9549-B62C3ECB6B9D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8353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BB57-F94F-44EF-AC14-5A903F5CE9C9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2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D143-1ABA-453B-BA8E-407036F716F6}" type="datetime1">
              <a:rPr lang="ko-KR" altLang="en-US" smtClean="0"/>
              <a:t>2025-03-17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214F-00C0-494E-94F0-878B7891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62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잘린 한쪽 모서리 3">
            <a:extLst>
              <a:ext uri="{FF2B5EF4-FFF2-40B4-BE49-F238E27FC236}">
                <a16:creationId xmlns:a16="http://schemas.microsoft.com/office/drawing/2014/main" id="{E5CAA8DD-CEDB-9ED4-6287-DDFA84D6B1E4}"/>
              </a:ext>
            </a:extLst>
          </p:cNvPr>
          <p:cNvSpPr/>
          <p:nvPr/>
        </p:nvSpPr>
        <p:spPr>
          <a:xfrm>
            <a:off x="0" y="0"/>
            <a:ext cx="4501662" cy="6858001"/>
          </a:xfrm>
          <a:prstGeom prst="snip1Rect">
            <a:avLst/>
          </a:prstGeom>
          <a:blipFill dpi="0" rotWithShape="1">
            <a:blip r:embed="rId2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09D3EF-CDF4-C795-E006-599D6A8F45E0}"/>
              </a:ext>
            </a:extLst>
          </p:cNvPr>
          <p:cNvSpPr txBox="1"/>
          <p:nvPr/>
        </p:nvSpPr>
        <p:spPr>
          <a:xfrm>
            <a:off x="2250831" y="2753345"/>
            <a:ext cx="6609171" cy="1351310"/>
          </a:xfrm>
          <a:prstGeom prst="rect">
            <a:avLst/>
          </a:prstGeom>
          <a:noFill/>
        </p:spPr>
        <p:txBody>
          <a:bodyPr wrap="square" rtlCol="0">
            <a:prstTxWarp prst="textSlantUp">
              <a:avLst>
                <a:gd name="adj" fmla="val 51703"/>
              </a:avLst>
            </a:prstTxWarp>
            <a:spAutoFit/>
          </a:bodyPr>
          <a:lstStyle/>
          <a:p>
            <a:r>
              <a:rPr lang="en-US" altLang="ko-KR" b="1" dirty="0">
                <a:solidFill>
                  <a:srgbClr val="202122"/>
                </a:solidFill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Q</a:t>
            </a:r>
            <a:r>
              <a:rPr lang="en-US" altLang="ko-KR" b="1" i="0" dirty="0">
                <a:solidFill>
                  <a:srgbClr val="202122"/>
                </a:solidFill>
                <a:effectLst>
                  <a:reflection blurRad="6350" stA="55000" endA="50" endPos="85000" dir="5400000" sy="-100000" algn="bl" rotWithShape="0"/>
                </a:effectLst>
                <a:latin typeface="궁서" panose="02030600000101010101" pitchFamily="18" charset="-127"/>
                <a:ea typeface="궁서" panose="02030600000101010101" pitchFamily="18" charset="-127"/>
              </a:rPr>
              <a:t>uantum Computer</a:t>
            </a:r>
            <a:endParaRPr lang="ko-KR" altLang="en-US" b="1" dirty="0">
              <a:effectLst>
                <a:reflection blurRad="6350" stA="55000" endA="50" endPos="85000" dir="5400000" sy="-100000" algn="bl" rotWithShape="0"/>
              </a:effectLst>
              <a:latin typeface="궁서" panose="02030600000101010101" pitchFamily="18" charset="-127"/>
              <a:ea typeface="궁서" panose="02030600000101010101" pitchFamily="18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DE19235-5BFC-DE67-3F01-52A83031195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CEAAF4"/>
              </a:clrFrom>
              <a:clrTo>
                <a:srgbClr val="CEAA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475" y="191516"/>
            <a:ext cx="1152525" cy="79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83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60012B15-929A-19EA-FE0A-086583621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5" name="L 도형 4">
            <a:extLst>
              <a:ext uri="{FF2B5EF4-FFF2-40B4-BE49-F238E27FC236}">
                <a16:creationId xmlns:a16="http://schemas.microsoft.com/office/drawing/2014/main" id="{5FFA27DE-A104-42E8-DEF7-F0C09A721BB3}"/>
              </a:ext>
            </a:extLst>
          </p:cNvPr>
          <p:cNvSpPr/>
          <p:nvPr/>
        </p:nvSpPr>
        <p:spPr>
          <a:xfrm flipH="1">
            <a:off x="1545172" y="2323704"/>
            <a:ext cx="5605435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오각형 2">
            <a:extLst>
              <a:ext uri="{FF2B5EF4-FFF2-40B4-BE49-F238E27FC236}">
                <a16:creationId xmlns:a16="http://schemas.microsoft.com/office/drawing/2014/main" id="{6E4F3EEA-5580-B262-DF88-ABC039D3240D}"/>
              </a:ext>
            </a:extLst>
          </p:cNvPr>
          <p:cNvSpPr/>
          <p:nvPr/>
        </p:nvSpPr>
        <p:spPr>
          <a:xfrm>
            <a:off x="864621" y="1844105"/>
            <a:ext cx="1008112" cy="792088"/>
          </a:xfrm>
          <a:prstGeom prst="parallelogram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04367B-4EB8-F90B-9E78-4353654B01A5}"/>
              </a:ext>
            </a:extLst>
          </p:cNvPr>
          <p:cNvSpPr txBox="1"/>
          <p:nvPr/>
        </p:nvSpPr>
        <p:spPr>
          <a:xfrm>
            <a:off x="1887330" y="1927422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양자컴퓨터란</a:t>
            </a:r>
            <a:r>
              <a:rPr lang="en-US" altLang="ko-KR" sz="2400" dirty="0">
                <a:latin typeface="굴림" panose="020B0600000101010101" pitchFamily="50" charset="-127"/>
                <a:ea typeface="굴림" panose="020B0600000101010101" pitchFamily="50" charset="-127"/>
              </a:rPr>
              <a:t>?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3" name="L 도형 22">
            <a:extLst>
              <a:ext uri="{FF2B5EF4-FFF2-40B4-BE49-F238E27FC236}">
                <a16:creationId xmlns:a16="http://schemas.microsoft.com/office/drawing/2014/main" id="{FEDE761A-3484-7D15-6330-65465FBD100C}"/>
              </a:ext>
            </a:extLst>
          </p:cNvPr>
          <p:cNvSpPr/>
          <p:nvPr/>
        </p:nvSpPr>
        <p:spPr>
          <a:xfrm flipH="1">
            <a:off x="1545172" y="3371937"/>
            <a:ext cx="5605435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" name="오각형 2">
            <a:extLst>
              <a:ext uri="{FF2B5EF4-FFF2-40B4-BE49-F238E27FC236}">
                <a16:creationId xmlns:a16="http://schemas.microsoft.com/office/drawing/2014/main" id="{D0EF3031-A53A-7B7A-419F-BCA2300D4CE4}"/>
              </a:ext>
            </a:extLst>
          </p:cNvPr>
          <p:cNvSpPr/>
          <p:nvPr/>
        </p:nvSpPr>
        <p:spPr>
          <a:xfrm>
            <a:off x="864621" y="2892338"/>
            <a:ext cx="1008112" cy="792088"/>
          </a:xfrm>
          <a:prstGeom prst="parallelogram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EACAF78-38A3-1E93-6DEF-FE69D82F877A}"/>
              </a:ext>
            </a:extLst>
          </p:cNvPr>
          <p:cNvSpPr txBox="1"/>
          <p:nvPr/>
        </p:nvSpPr>
        <p:spPr>
          <a:xfrm>
            <a:off x="1887330" y="297565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  <a:hlinkClick r:id="rId2" action="ppaction://hlinksldjump"/>
              </a:rPr>
              <a:t>슈퍼컴퓨터와 양자컴퓨터 비교</a:t>
            </a:r>
            <a:endParaRPr lang="ko-KR" altLang="en-US" sz="2400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6" name="L 도형 25">
            <a:extLst>
              <a:ext uri="{FF2B5EF4-FFF2-40B4-BE49-F238E27FC236}">
                <a16:creationId xmlns:a16="http://schemas.microsoft.com/office/drawing/2014/main" id="{7008A032-E415-57AD-B0D6-E1F042B0A49A}"/>
              </a:ext>
            </a:extLst>
          </p:cNvPr>
          <p:cNvSpPr/>
          <p:nvPr/>
        </p:nvSpPr>
        <p:spPr>
          <a:xfrm flipH="1">
            <a:off x="1545172" y="4520523"/>
            <a:ext cx="5605435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오각형 2">
            <a:extLst>
              <a:ext uri="{FF2B5EF4-FFF2-40B4-BE49-F238E27FC236}">
                <a16:creationId xmlns:a16="http://schemas.microsoft.com/office/drawing/2014/main" id="{B62AA342-E6BA-86C7-0934-F6F7F122B33B}"/>
              </a:ext>
            </a:extLst>
          </p:cNvPr>
          <p:cNvSpPr/>
          <p:nvPr/>
        </p:nvSpPr>
        <p:spPr>
          <a:xfrm>
            <a:off x="864621" y="4040924"/>
            <a:ext cx="1008112" cy="792088"/>
          </a:xfrm>
          <a:prstGeom prst="parallelogram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3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6E3A9B-EE76-D055-32BB-17E843A7340C}"/>
              </a:ext>
            </a:extLst>
          </p:cNvPr>
          <p:cNvSpPr txBox="1"/>
          <p:nvPr/>
        </p:nvSpPr>
        <p:spPr>
          <a:xfrm>
            <a:off x="1887330" y="4124241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나라별 양자컴퓨터 투자규모</a:t>
            </a:r>
          </a:p>
        </p:txBody>
      </p:sp>
      <p:sp>
        <p:nvSpPr>
          <p:cNvPr id="29" name="L 도형 28">
            <a:extLst>
              <a:ext uri="{FF2B5EF4-FFF2-40B4-BE49-F238E27FC236}">
                <a16:creationId xmlns:a16="http://schemas.microsoft.com/office/drawing/2014/main" id="{DA4ABC4E-D9C1-A5BD-7B13-CECFCD7DD280}"/>
              </a:ext>
            </a:extLst>
          </p:cNvPr>
          <p:cNvSpPr/>
          <p:nvPr/>
        </p:nvSpPr>
        <p:spPr>
          <a:xfrm flipH="1">
            <a:off x="1545172" y="5643797"/>
            <a:ext cx="5605435" cy="312489"/>
          </a:xfrm>
          <a:prstGeom prst="corner">
            <a:avLst/>
          </a:prstGeom>
          <a:solidFill>
            <a:srgbClr val="0070C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0" name="오각형 2">
            <a:extLst>
              <a:ext uri="{FF2B5EF4-FFF2-40B4-BE49-F238E27FC236}">
                <a16:creationId xmlns:a16="http://schemas.microsoft.com/office/drawing/2014/main" id="{89995287-DBFB-8AE1-6A19-BA142B077ED1}"/>
              </a:ext>
            </a:extLst>
          </p:cNvPr>
          <p:cNvSpPr/>
          <p:nvPr/>
        </p:nvSpPr>
        <p:spPr>
          <a:xfrm>
            <a:off x="864621" y="5164198"/>
            <a:ext cx="1008112" cy="792088"/>
          </a:xfrm>
          <a:prstGeom prst="parallelogram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</a:t>
            </a:r>
            <a:endParaRPr lang="ko-KR" altLang="en-US" sz="24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3A4B95-75CB-91F6-512E-C711CCC4FF3D}"/>
              </a:ext>
            </a:extLst>
          </p:cNvPr>
          <p:cNvSpPr txBox="1"/>
          <p:nvPr/>
        </p:nvSpPr>
        <p:spPr>
          <a:xfrm>
            <a:off x="1887330" y="5247515"/>
            <a:ext cx="4895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dirty="0">
                <a:latin typeface="굴림" panose="020B0600000101010101" pitchFamily="50" charset="-127"/>
                <a:ea typeface="굴림" panose="020B0600000101010101" pitchFamily="50" charset="-127"/>
              </a:rPr>
              <a:t>양자컴퓨터 활용사례</a:t>
            </a: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6827CA7C-AFED-5EC6-4CAD-C60BF2DEC3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6" t="67220" r="60000" b="779"/>
          <a:stretch/>
        </p:blipFill>
        <p:spPr>
          <a:xfrm>
            <a:off x="7799216" y="1940995"/>
            <a:ext cx="1381126" cy="1545965"/>
          </a:xfrm>
          <a:prstGeom prst="rect">
            <a:avLst/>
          </a:prstGeom>
        </p:spPr>
      </p:pic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495009B7-192F-41FF-BFAC-441D57B84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1887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B6673125-8FD7-F98F-4F73-F5F273DB3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양자컴퓨터란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093BCB47-5C50-F00A-8D0E-6EE4D2292B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2560" y="3542733"/>
            <a:ext cx="6383554" cy="2568588"/>
          </a:xfrm>
        </p:spPr>
        <p:txBody>
          <a:bodyPr wrap="square">
            <a:noAutofit/>
          </a:bodyPr>
          <a:lstStyle/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ko-KR" altLang="en-US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정의</a:t>
            </a:r>
            <a:endParaRPr lang="en-US" altLang="ko-KR" sz="24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 err="1">
                <a:latin typeface="굴림" panose="020B0600000101010101" pitchFamily="50" charset="-127"/>
                <a:ea typeface="굴림" panose="020B0600000101010101" pitchFamily="50" charset="-127"/>
              </a:rPr>
              <a:t>양자역학적인</a:t>
            </a: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 현상을 활용하여 자료를 처리하는 계산 기계</a:t>
            </a:r>
            <a:endParaRPr lang="en-US" altLang="ko-KR" sz="2000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000" dirty="0">
                <a:latin typeface="굴림" panose="020B0600000101010101" pitchFamily="50" charset="-127"/>
                <a:ea typeface="굴림" panose="020B0600000101010101" pitchFamily="50" charset="-127"/>
              </a:rPr>
              <a:t>양자역학을 활용해 기존의 컴퓨터보다 빠르게 복잡한 문제 해결 가능</a:t>
            </a:r>
            <a:endParaRPr lang="ko-KR" altLang="en-US" dirty="0"/>
          </a:p>
        </p:txBody>
      </p:sp>
      <p:sp>
        <p:nvSpPr>
          <p:cNvPr id="5" name="내용 개체 틀 1">
            <a:extLst>
              <a:ext uri="{FF2B5EF4-FFF2-40B4-BE49-F238E27FC236}">
                <a16:creationId xmlns:a16="http://schemas.microsoft.com/office/drawing/2014/main" id="{F8C12515-C087-06DE-4C43-EDDB1C2F2DCE}"/>
              </a:ext>
            </a:extLst>
          </p:cNvPr>
          <p:cNvSpPr txBox="1">
            <a:spLocks/>
          </p:cNvSpPr>
          <p:nvPr/>
        </p:nvSpPr>
        <p:spPr>
          <a:xfrm>
            <a:off x="612559" y="1417694"/>
            <a:ext cx="8510659" cy="218300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latinLnBrk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ko-KR" sz="2400" b="1" dirty="0">
                <a:latin typeface="굴림" panose="020B0600000101010101" pitchFamily="50" charset="-127"/>
                <a:ea typeface="굴림" panose="020B0600000101010101" pitchFamily="50" charset="-127"/>
              </a:rPr>
              <a:t>Quantum Computer</a:t>
            </a:r>
          </a:p>
          <a:p>
            <a:pPr lvl="1" latinLnBrk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ko-KR" sz="2000" dirty="0">
                <a:latin typeface="굴림" panose="020B0600000101010101" pitchFamily="50" charset="-127"/>
                <a:ea typeface="굴림" panose="020B0600000101010101" pitchFamily="50" charset="-127"/>
              </a:rPr>
              <a:t>A quantum computer is a machine that uses the principles of quantum mechanics to process information, solving highly complex problems at unprecedented speeds</a:t>
            </a:r>
            <a:endParaRPr lang="ko-KR" altLang="en-US" dirty="0"/>
          </a:p>
        </p:txBody>
      </p:sp>
      <p:pic>
        <p:nvPicPr>
          <p:cNvPr id="6" name="동영상">
            <a:hlinkClick r:id="" action="ppaction://media"/>
            <a:extLst>
              <a:ext uri="{FF2B5EF4-FFF2-40B4-BE49-F238E27FC236}">
                <a16:creationId xmlns:a16="http://schemas.microsoft.com/office/drawing/2014/main" id="{877B96E5-9B7E-0BF5-5E98-8A3676E2455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12703" y="4362574"/>
            <a:ext cx="1981200" cy="1524000"/>
          </a:xfrm>
          <a:prstGeom prst="rect">
            <a:avLst/>
          </a:prstGeom>
        </p:spPr>
      </p:pic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21676FF-4035-4B23-8A7A-626E5D8B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687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7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사각형: 잘린 한쪽 모서리 21">
            <a:extLst>
              <a:ext uri="{FF2B5EF4-FFF2-40B4-BE49-F238E27FC236}">
                <a16:creationId xmlns:a16="http://schemas.microsoft.com/office/drawing/2014/main" id="{BCE751F7-0EAC-06B5-1B6D-3D212F3482E5}"/>
              </a:ext>
            </a:extLst>
          </p:cNvPr>
          <p:cNvSpPr/>
          <p:nvPr/>
        </p:nvSpPr>
        <p:spPr>
          <a:xfrm>
            <a:off x="1853136" y="1564140"/>
            <a:ext cx="3754800" cy="975619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사각형: 잘린 한쪽 모서리 23">
            <a:extLst>
              <a:ext uri="{FF2B5EF4-FFF2-40B4-BE49-F238E27FC236}">
                <a16:creationId xmlns:a16="http://schemas.microsoft.com/office/drawing/2014/main" id="{89FCBC3C-7824-AE10-04E3-9BDA22346278}"/>
              </a:ext>
            </a:extLst>
          </p:cNvPr>
          <p:cNvSpPr/>
          <p:nvPr/>
        </p:nvSpPr>
        <p:spPr>
          <a:xfrm>
            <a:off x="5604701" y="1564139"/>
            <a:ext cx="37548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37A3E10C-270E-402F-8960-75684953B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dirty="0"/>
              <a:t>2. </a:t>
            </a:r>
            <a:r>
              <a:rPr lang="ko-KR" altLang="en-US" dirty="0"/>
              <a:t>슈퍼컴퓨터와 양자컴퓨터 비교</a:t>
            </a:r>
          </a:p>
        </p:txBody>
      </p:sp>
      <p:sp>
        <p:nvSpPr>
          <p:cNvPr id="10" name="대각선 방향의 모서리가 둥근 사각형 9">
            <a:extLst>
              <a:ext uri="{FF2B5EF4-FFF2-40B4-BE49-F238E27FC236}">
                <a16:creationId xmlns:a16="http://schemas.microsoft.com/office/drawing/2014/main" id="{CDC88589-0BCA-2859-231B-FF64CC3DEA3D}"/>
              </a:ext>
            </a:extLst>
          </p:cNvPr>
          <p:cNvSpPr/>
          <p:nvPr/>
        </p:nvSpPr>
        <p:spPr>
          <a:xfrm>
            <a:off x="514350" y="2338054"/>
            <a:ext cx="1343025" cy="12240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컴퓨터</a:t>
            </a:r>
          </a:p>
        </p:txBody>
      </p:sp>
      <p:sp>
        <p:nvSpPr>
          <p:cNvPr id="15" name="대각선 방향의 모서리가 둥근 사각형 9">
            <a:extLst>
              <a:ext uri="{FF2B5EF4-FFF2-40B4-BE49-F238E27FC236}">
                <a16:creationId xmlns:a16="http://schemas.microsoft.com/office/drawing/2014/main" id="{AFFC0B47-A4C1-FDC6-74EA-FB0F15F200F3}"/>
              </a:ext>
            </a:extLst>
          </p:cNvPr>
          <p:cNvSpPr/>
          <p:nvPr/>
        </p:nvSpPr>
        <p:spPr>
          <a:xfrm>
            <a:off x="514350" y="3554273"/>
            <a:ext cx="1343025" cy="12636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암호 통신</a:t>
            </a:r>
          </a:p>
        </p:txBody>
      </p:sp>
      <p:sp>
        <p:nvSpPr>
          <p:cNvPr id="16" name="대각선 방향의 모서리가 둥근 사각형 9">
            <a:extLst>
              <a:ext uri="{FF2B5EF4-FFF2-40B4-BE49-F238E27FC236}">
                <a16:creationId xmlns:a16="http://schemas.microsoft.com/office/drawing/2014/main" id="{284225CF-3510-10A8-E404-EBB24538CF4F}"/>
              </a:ext>
            </a:extLst>
          </p:cNvPr>
          <p:cNvSpPr/>
          <p:nvPr/>
        </p:nvSpPr>
        <p:spPr>
          <a:xfrm>
            <a:off x="514350" y="4815713"/>
            <a:ext cx="1343025" cy="126360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양자센서</a:t>
            </a:r>
            <a:endParaRPr lang="ko-KR" altLang="en-US" dirty="0">
              <a:solidFill>
                <a:schemeClr val="tx1"/>
              </a:solidFill>
              <a:latin typeface="돋움" pitchFamily="50" charset="-127"/>
              <a:ea typeface="돋움" pitchFamily="50" charset="-127"/>
            </a:endParaRPr>
          </a:p>
        </p:txBody>
      </p:sp>
      <p:sp>
        <p:nvSpPr>
          <p:cNvPr id="8" name="다이아몬드 7">
            <a:extLst>
              <a:ext uri="{FF2B5EF4-FFF2-40B4-BE49-F238E27FC236}">
                <a16:creationId xmlns:a16="http://schemas.microsoft.com/office/drawing/2014/main" id="{864FBC49-7FB5-7E5B-396B-B82297CDF352}"/>
              </a:ext>
            </a:extLst>
          </p:cNvPr>
          <p:cNvSpPr/>
          <p:nvPr/>
        </p:nvSpPr>
        <p:spPr>
          <a:xfrm>
            <a:off x="1853136" y="1564140"/>
            <a:ext cx="3754800" cy="804848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슈퍼컴퓨터</a:t>
            </a:r>
          </a:p>
        </p:txBody>
      </p:sp>
      <p:sp>
        <p:nvSpPr>
          <p:cNvPr id="23" name="다이아몬드 22">
            <a:extLst>
              <a:ext uri="{FF2B5EF4-FFF2-40B4-BE49-F238E27FC236}">
                <a16:creationId xmlns:a16="http://schemas.microsoft.com/office/drawing/2014/main" id="{2401354E-CC31-8762-973C-2B142514460D}"/>
              </a:ext>
            </a:extLst>
          </p:cNvPr>
          <p:cNvSpPr/>
          <p:nvPr/>
        </p:nvSpPr>
        <p:spPr>
          <a:xfrm>
            <a:off x="5604701" y="1564139"/>
            <a:ext cx="3754800" cy="767898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양자컴퓨터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70B60B5-315D-47F4-BAF8-8383AB00B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17" name="사각형: 잘린 한쪽 모서리 16">
            <a:extLst>
              <a:ext uri="{FF2B5EF4-FFF2-40B4-BE49-F238E27FC236}">
                <a16:creationId xmlns:a16="http://schemas.microsoft.com/office/drawing/2014/main" id="{AABBD7B6-C360-439E-8EBF-3AE6C8BBF24E}"/>
              </a:ext>
            </a:extLst>
          </p:cNvPr>
          <p:cNvSpPr/>
          <p:nvPr/>
        </p:nvSpPr>
        <p:spPr>
          <a:xfrm>
            <a:off x="1853136" y="1564139"/>
            <a:ext cx="3754800" cy="767898"/>
          </a:xfrm>
          <a:prstGeom prst="snip1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다이아몬드 17">
            <a:extLst>
              <a:ext uri="{FF2B5EF4-FFF2-40B4-BE49-F238E27FC236}">
                <a16:creationId xmlns:a16="http://schemas.microsoft.com/office/drawing/2014/main" id="{AF298EBA-7D1C-4063-A3CE-56D0B771F2F9}"/>
              </a:ext>
            </a:extLst>
          </p:cNvPr>
          <p:cNvSpPr/>
          <p:nvPr/>
        </p:nvSpPr>
        <p:spPr>
          <a:xfrm>
            <a:off x="1853136" y="1564139"/>
            <a:ext cx="3754800" cy="767898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슈퍼컴퓨터</a:t>
            </a:r>
          </a:p>
        </p:txBody>
      </p:sp>
      <p:graphicFrame>
        <p:nvGraphicFramePr>
          <p:cNvPr id="7" name="내용 개체 틀 4">
            <a:extLst>
              <a:ext uri="{FF2B5EF4-FFF2-40B4-BE49-F238E27FC236}">
                <a16:creationId xmlns:a16="http://schemas.microsoft.com/office/drawing/2014/main" id="{740A6A25-EB6C-17AB-A0CB-48F886E257B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62863746"/>
              </p:ext>
            </p:extLst>
          </p:nvPr>
        </p:nvGraphicFramePr>
        <p:xfrm>
          <a:off x="1848897" y="2332038"/>
          <a:ext cx="7507368" cy="37478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3753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3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1,024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비트 암호해독에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100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만 년 전력 소모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30MW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1,024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비트 암호해독에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시간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전력 소모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0.05MW(1/600)</a:t>
                      </a:r>
                      <a:endParaRPr lang="ko-KR" altLang="en-US" dirty="0">
                        <a:solidFill>
                          <a:schemeClr val="tx1"/>
                        </a:solidFill>
                        <a:latin typeface="굴림" panose="020B0600000101010101" pitchFamily="50" charset="-127"/>
                        <a:ea typeface="굴림" panose="020B0600000101010101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해저 광케이블 국제적 도청 및 감청 발생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NFC,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위성통신 등 무선통신 해킹 가능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도청 및 감청 시 파괴되는 양자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암호키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방식으로 불법 해킹 차단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MRI 5mm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이하 암세포 식별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라이다로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100m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내외 탐지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</a:t>
                      </a:r>
                    </a:p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투과 불가능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50000"/>
                        </a:lnSpc>
                      </a:pP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양자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MRI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로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0.05mm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이하 암세포 식별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,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양자이미징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 센서로 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45km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latin typeface="굴림" panose="020B0600000101010101" pitchFamily="50" charset="-127"/>
                          <a:ea typeface="굴림" panose="020B0600000101010101" pitchFamily="50" charset="-127"/>
                        </a:rPr>
                        <a:t>이상 탐지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82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D73940E0-29C0-5352-016D-DB2704BE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dirty="0"/>
              <a:t>나라별 양자컴퓨터 투자규모</a:t>
            </a:r>
          </a:p>
        </p:txBody>
      </p:sp>
      <p:graphicFrame>
        <p:nvGraphicFramePr>
          <p:cNvPr id="7" name="내용 개체 틀 6">
            <a:extLst>
              <a:ext uri="{FF2B5EF4-FFF2-40B4-BE49-F238E27FC236}">
                <a16:creationId xmlns:a16="http://schemas.microsoft.com/office/drawing/2014/main" id="{83AB0213-9D76-7098-7DE5-BDEB7F599F9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23224473"/>
              </p:ext>
            </p:extLst>
          </p:nvPr>
        </p:nvGraphicFramePr>
        <p:xfrm>
          <a:off x="612559" y="1686728"/>
          <a:ext cx="854392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3F197453-7436-4457-9580-8823E771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6" name="모서리가 둥근 사각형 설명선 5">
            <a:extLst>
              <a:ext uri="{FF2B5EF4-FFF2-40B4-BE49-F238E27FC236}">
                <a16:creationId xmlns:a16="http://schemas.microsoft.com/office/drawing/2014/main" id="{1E891C8B-211B-4625-B4D5-D6D043FBED36}"/>
              </a:ext>
            </a:extLst>
          </p:cNvPr>
          <p:cNvSpPr/>
          <p:nvPr/>
        </p:nvSpPr>
        <p:spPr>
          <a:xfrm>
            <a:off x="5505956" y="2447787"/>
            <a:ext cx="1650930" cy="582209"/>
          </a:xfrm>
          <a:prstGeom prst="wedgeRoundRectCallout">
            <a:avLst>
              <a:gd name="adj1" fmla="val 83863"/>
              <a:gd name="adj2" fmla="val -57544"/>
              <a:gd name="adj3" fmla="val 16667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80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투자주력</a:t>
            </a:r>
          </a:p>
        </p:txBody>
      </p:sp>
    </p:spTree>
    <p:extLst>
      <p:ext uri="{BB962C8B-B14F-4D97-AF65-F5344CB8AC3E}">
        <p14:creationId xmlns:p14="http://schemas.microsoft.com/office/powerpoint/2010/main" val="594600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BF65CC2C-C110-22B2-5CBE-926BF78DA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</a:t>
            </a:r>
            <a:r>
              <a:rPr lang="ko-KR" altLang="en-US" dirty="0"/>
              <a:t>양자컴퓨터 활용사례</a:t>
            </a:r>
          </a:p>
        </p:txBody>
      </p:sp>
      <p:sp>
        <p:nvSpPr>
          <p:cNvPr id="26" name="사각형: 잘린 한쪽 모서리 25">
            <a:extLst>
              <a:ext uri="{FF2B5EF4-FFF2-40B4-BE49-F238E27FC236}">
                <a16:creationId xmlns:a16="http://schemas.microsoft.com/office/drawing/2014/main" id="{D2A223AA-2322-BAA3-10B6-5C859E65166D}"/>
              </a:ext>
            </a:extLst>
          </p:cNvPr>
          <p:cNvSpPr/>
          <p:nvPr/>
        </p:nvSpPr>
        <p:spPr>
          <a:xfrm flipH="1">
            <a:off x="5071323" y="1316334"/>
            <a:ext cx="4657603" cy="4705381"/>
          </a:xfrm>
          <a:prstGeom prst="snip1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7" name="사각형: 잘린 한쪽 모서리 26">
            <a:extLst>
              <a:ext uri="{FF2B5EF4-FFF2-40B4-BE49-F238E27FC236}">
                <a16:creationId xmlns:a16="http://schemas.microsoft.com/office/drawing/2014/main" id="{037E9F2B-DB8B-A6FA-4567-D5CB0AC2079E}"/>
              </a:ext>
            </a:extLst>
          </p:cNvPr>
          <p:cNvSpPr/>
          <p:nvPr/>
        </p:nvSpPr>
        <p:spPr>
          <a:xfrm>
            <a:off x="200274" y="1316334"/>
            <a:ext cx="4657603" cy="4705381"/>
          </a:xfrm>
          <a:prstGeom prst="snip1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28" name="다이어그램 27">
            <a:extLst>
              <a:ext uri="{FF2B5EF4-FFF2-40B4-BE49-F238E27FC236}">
                <a16:creationId xmlns:a16="http://schemas.microsoft.com/office/drawing/2014/main" id="{A7848423-8B03-F420-D164-CF6AAEC501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1713293"/>
              </p:ext>
            </p:extLst>
          </p:nvPr>
        </p:nvGraphicFramePr>
        <p:xfrm>
          <a:off x="919561" y="4990331"/>
          <a:ext cx="3219029" cy="1001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" name="순서도: 수행의 시작/종료 29">
            <a:extLst>
              <a:ext uri="{FF2B5EF4-FFF2-40B4-BE49-F238E27FC236}">
                <a16:creationId xmlns:a16="http://schemas.microsoft.com/office/drawing/2014/main" id="{97C5E49A-5E80-8E45-E081-4EDBFC5B2725}"/>
              </a:ext>
            </a:extLst>
          </p:cNvPr>
          <p:cNvSpPr/>
          <p:nvPr/>
        </p:nvSpPr>
        <p:spPr>
          <a:xfrm>
            <a:off x="1110527" y="1424117"/>
            <a:ext cx="2837097" cy="516914"/>
          </a:xfrm>
          <a:prstGeom prst="flowChartTerminator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양자역학의 기본원리</a:t>
            </a:r>
          </a:p>
        </p:txBody>
      </p:sp>
      <p:sp>
        <p:nvSpPr>
          <p:cNvPr id="31" name="정오각형 24">
            <a:extLst>
              <a:ext uri="{FF2B5EF4-FFF2-40B4-BE49-F238E27FC236}">
                <a16:creationId xmlns:a16="http://schemas.microsoft.com/office/drawing/2014/main" id="{8787AB12-01A3-193F-3F42-3E9200402BC6}"/>
              </a:ext>
            </a:extLst>
          </p:cNvPr>
          <p:cNvSpPr/>
          <p:nvPr/>
        </p:nvSpPr>
        <p:spPr>
          <a:xfrm>
            <a:off x="2896935" y="2335858"/>
            <a:ext cx="1679255" cy="503711"/>
          </a:xfrm>
          <a:prstGeom prst="plaqu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 err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양자게이트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2" name="정오각형 24">
            <a:extLst>
              <a:ext uri="{FF2B5EF4-FFF2-40B4-BE49-F238E27FC236}">
                <a16:creationId xmlns:a16="http://schemas.microsoft.com/office/drawing/2014/main" id="{C0291F68-3C50-2514-8671-0FA3E89B6103}"/>
              </a:ext>
            </a:extLst>
          </p:cNvPr>
          <p:cNvSpPr/>
          <p:nvPr/>
        </p:nvSpPr>
        <p:spPr>
          <a:xfrm flipH="1">
            <a:off x="2920657" y="3600457"/>
            <a:ext cx="1631810" cy="601924"/>
          </a:xfrm>
          <a:prstGeom prst="octagon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병렬처리</a:t>
            </a:r>
          </a:p>
        </p:txBody>
      </p:sp>
      <p:sp>
        <p:nvSpPr>
          <p:cNvPr id="33" name="순서도: 문서 32">
            <a:extLst>
              <a:ext uri="{FF2B5EF4-FFF2-40B4-BE49-F238E27FC236}">
                <a16:creationId xmlns:a16="http://schemas.microsoft.com/office/drawing/2014/main" id="{89F05112-F5DB-5AD3-ACE4-EF9008DA6300}"/>
              </a:ext>
            </a:extLst>
          </p:cNvPr>
          <p:cNvSpPr/>
          <p:nvPr/>
        </p:nvSpPr>
        <p:spPr>
          <a:xfrm flipH="1" flipV="1">
            <a:off x="2900204" y="2919953"/>
            <a:ext cx="1672717" cy="503711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4" name="설명선: 왼쪽/오른쪽/위쪽/아래쪽 14">
            <a:extLst>
              <a:ext uri="{FF2B5EF4-FFF2-40B4-BE49-F238E27FC236}">
                <a16:creationId xmlns:a16="http://schemas.microsoft.com/office/drawing/2014/main" id="{A029AE14-A084-52DC-63C9-51C09A91E7C5}"/>
              </a:ext>
            </a:extLst>
          </p:cNvPr>
          <p:cNvSpPr/>
          <p:nvPr/>
        </p:nvSpPr>
        <p:spPr>
          <a:xfrm>
            <a:off x="5981576" y="1424117"/>
            <a:ext cx="2837097" cy="516914"/>
          </a:xfrm>
          <a:prstGeom prst="flowChartOnlineStorag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활용사례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5B826F2-E357-EA23-A33C-859869032C48}"/>
              </a:ext>
            </a:extLst>
          </p:cNvPr>
          <p:cNvSpPr txBox="1"/>
          <p:nvPr/>
        </p:nvSpPr>
        <p:spPr>
          <a:xfrm>
            <a:off x="3182564" y="307553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고속연산</a:t>
            </a:r>
          </a:p>
        </p:txBody>
      </p:sp>
      <p:sp>
        <p:nvSpPr>
          <p:cNvPr id="36" name="도넛 10">
            <a:extLst>
              <a:ext uri="{FF2B5EF4-FFF2-40B4-BE49-F238E27FC236}">
                <a16:creationId xmlns:a16="http://schemas.microsoft.com/office/drawing/2014/main" id="{F13420A3-AB78-3EDA-5085-CA35E18019AA}"/>
              </a:ext>
            </a:extLst>
          </p:cNvPr>
          <p:cNvSpPr/>
          <p:nvPr/>
        </p:nvSpPr>
        <p:spPr>
          <a:xfrm>
            <a:off x="6304476" y="2492852"/>
            <a:ext cx="2191297" cy="2058818"/>
          </a:xfrm>
          <a:prstGeom prst="donut">
            <a:avLst>
              <a:gd name="adj" fmla="val 6013"/>
            </a:avLst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7" name="별: 꼭짓점 10개 36">
            <a:extLst>
              <a:ext uri="{FF2B5EF4-FFF2-40B4-BE49-F238E27FC236}">
                <a16:creationId xmlns:a16="http://schemas.microsoft.com/office/drawing/2014/main" id="{8828D993-5081-8D03-B826-741FA54C537D}"/>
              </a:ext>
            </a:extLst>
          </p:cNvPr>
          <p:cNvSpPr/>
          <p:nvPr/>
        </p:nvSpPr>
        <p:spPr>
          <a:xfrm>
            <a:off x="6696655" y="2820246"/>
            <a:ext cx="1406938" cy="1285727"/>
          </a:xfrm>
          <a:prstGeom prst="star10">
            <a:avLst>
              <a:gd name="adj" fmla="val 29502"/>
              <a:gd name="hf" fmla="val 105146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양자</a:t>
            </a:r>
            <a:endParaRPr lang="en-US" altLang="ko-KR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컴퓨터</a:t>
            </a:r>
          </a:p>
        </p:txBody>
      </p:sp>
      <p:sp>
        <p:nvSpPr>
          <p:cNvPr id="38" name="순서도: 순차적 액세스 저장소 37">
            <a:extLst>
              <a:ext uri="{FF2B5EF4-FFF2-40B4-BE49-F238E27FC236}">
                <a16:creationId xmlns:a16="http://schemas.microsoft.com/office/drawing/2014/main" id="{7A5BDC80-8AC0-1B8A-774E-741D76FC0974}"/>
              </a:ext>
            </a:extLst>
          </p:cNvPr>
          <p:cNvSpPr/>
          <p:nvPr/>
        </p:nvSpPr>
        <p:spPr>
          <a:xfrm rot="20681204">
            <a:off x="5250824" y="2225427"/>
            <a:ext cx="1473236" cy="583200"/>
          </a:xfrm>
          <a:prstGeom prst="flowChartMagneticTape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신약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개발</a:t>
            </a:r>
          </a:p>
        </p:txBody>
      </p:sp>
      <p:sp>
        <p:nvSpPr>
          <p:cNvPr id="39" name="순서도: 수동 입력 38">
            <a:extLst>
              <a:ext uri="{FF2B5EF4-FFF2-40B4-BE49-F238E27FC236}">
                <a16:creationId xmlns:a16="http://schemas.microsoft.com/office/drawing/2014/main" id="{D05E3C9A-BC31-FE95-1F38-463FE5C6E9BF}"/>
              </a:ext>
            </a:extLst>
          </p:cNvPr>
          <p:cNvSpPr/>
          <p:nvPr/>
        </p:nvSpPr>
        <p:spPr>
          <a:xfrm flipH="1">
            <a:off x="8083563" y="2938715"/>
            <a:ext cx="1473236" cy="583713"/>
          </a:xfrm>
          <a:prstGeom prst="flowChartManualInpu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기후모델링</a:t>
            </a:r>
          </a:p>
        </p:txBody>
      </p:sp>
      <p:sp>
        <p:nvSpPr>
          <p:cNvPr id="40" name="평행 사변형 39">
            <a:extLst>
              <a:ext uri="{FF2B5EF4-FFF2-40B4-BE49-F238E27FC236}">
                <a16:creationId xmlns:a16="http://schemas.microsoft.com/office/drawing/2014/main" id="{4085399A-96AC-5522-FD25-29124AEF928D}"/>
              </a:ext>
            </a:extLst>
          </p:cNvPr>
          <p:cNvSpPr/>
          <p:nvPr/>
        </p:nvSpPr>
        <p:spPr>
          <a:xfrm flipH="1">
            <a:off x="8083563" y="3795168"/>
            <a:ext cx="1473236" cy="583713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재료과학</a:t>
            </a:r>
          </a:p>
        </p:txBody>
      </p:sp>
      <p:sp>
        <p:nvSpPr>
          <p:cNvPr id="41" name="평행 사변형 40">
            <a:extLst>
              <a:ext uri="{FF2B5EF4-FFF2-40B4-BE49-F238E27FC236}">
                <a16:creationId xmlns:a16="http://schemas.microsoft.com/office/drawing/2014/main" id="{F64A5940-FC95-8E8D-A0D2-D5B67090D327}"/>
              </a:ext>
            </a:extLst>
          </p:cNvPr>
          <p:cNvSpPr/>
          <p:nvPr/>
        </p:nvSpPr>
        <p:spPr>
          <a:xfrm>
            <a:off x="5250824" y="3795168"/>
            <a:ext cx="1473236" cy="583713"/>
          </a:xfrm>
          <a:prstGeom prst="parallelogram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인공지능</a:t>
            </a:r>
          </a:p>
        </p:txBody>
      </p:sp>
      <p:sp>
        <p:nvSpPr>
          <p:cNvPr id="42" name="순서도: 수동 입력 41">
            <a:extLst>
              <a:ext uri="{FF2B5EF4-FFF2-40B4-BE49-F238E27FC236}">
                <a16:creationId xmlns:a16="http://schemas.microsoft.com/office/drawing/2014/main" id="{5A50CE55-7A69-3174-75F2-398F6B20C945}"/>
              </a:ext>
            </a:extLst>
          </p:cNvPr>
          <p:cNvSpPr/>
          <p:nvPr/>
        </p:nvSpPr>
        <p:spPr>
          <a:xfrm>
            <a:off x="5250824" y="2938715"/>
            <a:ext cx="1473236" cy="583713"/>
          </a:xfrm>
          <a:prstGeom prst="flowChartManualInpu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금융모델링</a:t>
            </a:r>
          </a:p>
        </p:txBody>
      </p:sp>
      <p:sp>
        <p:nvSpPr>
          <p:cNvPr id="43" name="화살표: 왼쪽/오른쪽/위쪽 42">
            <a:extLst>
              <a:ext uri="{FF2B5EF4-FFF2-40B4-BE49-F238E27FC236}">
                <a16:creationId xmlns:a16="http://schemas.microsoft.com/office/drawing/2014/main" id="{6FB98CBE-B01B-F122-217A-AB33E0689FEA}"/>
              </a:ext>
            </a:extLst>
          </p:cNvPr>
          <p:cNvSpPr/>
          <p:nvPr/>
        </p:nvSpPr>
        <p:spPr>
          <a:xfrm>
            <a:off x="8124758" y="2225427"/>
            <a:ext cx="1473236" cy="583200"/>
          </a:xfrm>
          <a:prstGeom prst="leftRightUpArrow">
            <a:avLst>
              <a:gd name="adj1" fmla="val 53446"/>
              <a:gd name="adj2" fmla="val 26723"/>
              <a:gd name="adj3" fmla="val 12939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암호해독</a:t>
            </a:r>
          </a:p>
        </p:txBody>
      </p:sp>
      <p:sp>
        <p:nvSpPr>
          <p:cNvPr id="44" name="순서도: 저장 데이터 43">
            <a:extLst>
              <a:ext uri="{FF2B5EF4-FFF2-40B4-BE49-F238E27FC236}">
                <a16:creationId xmlns:a16="http://schemas.microsoft.com/office/drawing/2014/main" id="{78CA612D-9E87-BCEA-5BF0-BC6A0740DE0A}"/>
              </a:ext>
            </a:extLst>
          </p:cNvPr>
          <p:cNvSpPr/>
          <p:nvPr/>
        </p:nvSpPr>
        <p:spPr>
          <a:xfrm flipH="1">
            <a:off x="7790664" y="4903228"/>
            <a:ext cx="1358427" cy="871036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검색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최적화</a:t>
            </a:r>
          </a:p>
        </p:txBody>
      </p:sp>
      <p:sp>
        <p:nvSpPr>
          <p:cNvPr id="45" name="순서도: 저장 데이터 44">
            <a:extLst>
              <a:ext uri="{FF2B5EF4-FFF2-40B4-BE49-F238E27FC236}">
                <a16:creationId xmlns:a16="http://schemas.microsoft.com/office/drawing/2014/main" id="{C8E1110E-C591-0522-2087-1C588F23C364}"/>
              </a:ext>
            </a:extLst>
          </p:cNvPr>
          <p:cNvSpPr/>
          <p:nvPr/>
        </p:nvSpPr>
        <p:spPr>
          <a:xfrm>
            <a:off x="5613747" y="4912545"/>
            <a:ext cx="1358427" cy="871036"/>
          </a:xfrm>
          <a:prstGeom prst="flowChartOnlineStorage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업무</a:t>
            </a:r>
            <a:endParaRPr lang="en-US" altLang="ko-KR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algn="ctr"/>
            <a:r>
              <a:rPr lang="ko-KR" altLang="en-US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효율화</a:t>
            </a:r>
          </a:p>
        </p:txBody>
      </p:sp>
      <p:cxnSp>
        <p:nvCxnSpPr>
          <p:cNvPr id="46" name="연결선: 꺾임 45">
            <a:extLst>
              <a:ext uri="{FF2B5EF4-FFF2-40B4-BE49-F238E27FC236}">
                <a16:creationId xmlns:a16="http://schemas.microsoft.com/office/drawing/2014/main" id="{68613C5B-BF47-FA88-B80D-04A40573621F}"/>
              </a:ext>
            </a:extLst>
          </p:cNvPr>
          <p:cNvCxnSpPr>
            <a:cxnSpLocks/>
            <a:stCxn id="45" idx="0"/>
            <a:endCxn id="44" idx="0"/>
          </p:cNvCxnSpPr>
          <p:nvPr/>
        </p:nvCxnSpPr>
        <p:spPr>
          <a:xfrm rot="5400000" flipH="1" flipV="1">
            <a:off x="7376761" y="3819429"/>
            <a:ext cx="9317" cy="2176916"/>
          </a:xfrm>
          <a:prstGeom prst="bentConnector3">
            <a:avLst>
              <a:gd name="adj1" fmla="val 2553579"/>
            </a:avLst>
          </a:prstGeom>
          <a:ln w="28575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정오각형 24">
            <a:extLst>
              <a:ext uri="{FF2B5EF4-FFF2-40B4-BE49-F238E27FC236}">
                <a16:creationId xmlns:a16="http://schemas.microsoft.com/office/drawing/2014/main" id="{60964DE0-5183-5D8E-D559-5F78A322C0F7}"/>
              </a:ext>
            </a:extLst>
          </p:cNvPr>
          <p:cNvSpPr/>
          <p:nvPr/>
        </p:nvSpPr>
        <p:spPr>
          <a:xfrm>
            <a:off x="2896935" y="4299553"/>
            <a:ext cx="1679255" cy="503711"/>
          </a:xfrm>
          <a:prstGeom prst="flowChartDisplay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상호작용</a:t>
            </a:r>
            <a:endParaRPr lang="ko-KR" altLang="en-US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48" name="다이어그램 47">
            <a:extLst>
              <a:ext uri="{FF2B5EF4-FFF2-40B4-BE49-F238E27FC236}">
                <a16:creationId xmlns:a16="http://schemas.microsoft.com/office/drawing/2014/main" id="{694B151B-C6AF-C9AE-FA3D-5BC2B4C78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4229040"/>
              </p:ext>
            </p:extLst>
          </p:nvPr>
        </p:nvGraphicFramePr>
        <p:xfrm>
          <a:off x="-644171" y="2294269"/>
          <a:ext cx="4054312" cy="2507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059892CC-E58A-44CC-8D40-AAC155B11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070C9-957F-4D64-9339-513C2399EBD1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3852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832</TotalTime>
  <Words>197</Words>
  <Application>Microsoft Office PowerPoint</Application>
  <PresentationFormat>A4 용지(210x297mm)</PresentationFormat>
  <Paragraphs>70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5" baseType="lpstr">
      <vt:lpstr>굴림</vt:lpstr>
      <vt:lpstr>궁서</vt:lpstr>
      <vt:lpstr>돋움</vt:lpstr>
      <vt:lpstr>맑은 고딕</vt:lpstr>
      <vt:lpstr>Arial</vt:lpstr>
      <vt:lpstr>Calibri</vt:lpstr>
      <vt:lpstr>Calibri Light</vt:lpstr>
      <vt:lpstr>Wingdings</vt:lpstr>
      <vt:lpstr>Office 테마</vt:lpstr>
      <vt:lpstr>PowerPoint 프레젠테이션</vt:lpstr>
      <vt:lpstr>목차</vt:lpstr>
      <vt:lpstr>1. 양자컴퓨터란?</vt:lpstr>
      <vt:lpstr>2. 슈퍼컴퓨터와 양자컴퓨터 비교</vt:lpstr>
      <vt:lpstr>3. 나라별 양자컴퓨터 투자규모</vt:lpstr>
      <vt:lpstr>4. 양자컴퓨터 활용사례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종환 이</dc:creator>
  <cp:lastModifiedBy>GHYOO YOO</cp:lastModifiedBy>
  <cp:revision>40</cp:revision>
  <dcterms:created xsi:type="dcterms:W3CDTF">2024-09-19T23:33:35Z</dcterms:created>
  <dcterms:modified xsi:type="dcterms:W3CDTF">2025-03-16T23:51:54Z</dcterms:modified>
</cp:coreProperties>
</file>