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74" r:id="rId5"/>
    <p:sldId id="260" r:id="rId6"/>
    <p:sldId id="261" r:id="rId7"/>
  </p:sldIdLst>
  <p:sldSz cx="9906000" cy="6858000" type="A4"/>
  <p:notesSz cx="6786563" cy="99234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8A107856-5554-42FB-B03E-39F5DBC370BA}" styleName="보통 스타일 4 - 강조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505E3EF-67EA-436B-97B2-0124C06EBD24}" styleName="보통 스타일 4 - 강조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C4B1156A-380E-4F78-BDF5-A606A8083BF9}" styleName="보통 스타일 4 - 강조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16D9F66E-5EB9-4882-86FB-DCBF35E3C3E4}" styleName="보통 스타일 4 - 강조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69CF1AB2-1976-4502-BF36-3FF5EA218861}" styleName="보통 스타일 4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3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1116" y="102"/>
      </p:cViewPr>
      <p:guideLst>
        <p:guide orient="horz" pos="2183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/>
                </a:solidFill>
                <a:latin typeface="궁서" panose="02030600000101010101" pitchFamily="18" charset="-127"/>
                <a:ea typeface="궁서" panose="02030600000101010101" pitchFamily="18" charset="-127"/>
                <a:cs typeface="+mn-cs"/>
              </a:defRPr>
            </a:pPr>
            <a:r>
              <a:rPr lang="ko-KR" altLang="en-US" sz="2400" b="1" dirty="0">
                <a:solidFill>
                  <a:schemeClr val="tx1"/>
                </a:solidFill>
                <a:latin typeface="궁서" panose="02030600000101010101" pitchFamily="18" charset="-127"/>
                <a:ea typeface="궁서" panose="02030600000101010101" pitchFamily="18" charset="-127"/>
              </a:rPr>
              <a:t>온라인</a:t>
            </a:r>
            <a:r>
              <a:rPr lang="en-US" altLang="ko-KR" sz="2400" b="1" dirty="0">
                <a:solidFill>
                  <a:schemeClr val="tx1"/>
                </a:solidFill>
                <a:latin typeface="궁서" panose="02030600000101010101" pitchFamily="18" charset="-127"/>
                <a:ea typeface="궁서" panose="02030600000101010101" pitchFamily="18" charset="-127"/>
              </a:rPr>
              <a:t>/</a:t>
            </a:r>
            <a:r>
              <a:rPr lang="ko-KR" altLang="en-US" sz="2400" b="1" dirty="0">
                <a:solidFill>
                  <a:schemeClr val="tx1"/>
                </a:solidFill>
                <a:latin typeface="궁서" panose="02030600000101010101" pitchFamily="18" charset="-127"/>
                <a:ea typeface="궁서" panose="02030600000101010101" pitchFamily="18" charset="-127"/>
              </a:rPr>
              <a:t>모바일 시장의 확대</a:t>
            </a:r>
            <a:endParaRPr lang="ko-KR" sz="2400" b="1" dirty="0">
              <a:solidFill>
                <a:schemeClr val="tx1"/>
              </a:solidFill>
              <a:latin typeface="궁서" panose="02030600000101010101" pitchFamily="18" charset="-127"/>
              <a:ea typeface="궁서" panose="02030600000101010101" pitchFamily="18" charset="-127"/>
            </a:endParaRPr>
          </a:p>
        </c:rich>
      </c:tx>
      <c:layout/>
      <c:overlay val="0"/>
      <c:spPr>
        <a:solidFill>
          <a:schemeClr val="bg1"/>
        </a:solidFill>
        <a:ln>
          <a:solidFill>
            <a:schemeClr val="tx1"/>
          </a:solidFill>
        </a:ln>
        <a:effectLst>
          <a:outerShdw blurRad="50800" dist="38100" algn="l" rotWithShape="0">
            <a:prstClr val="black">
              <a:alpha val="40000"/>
            </a:prstClr>
          </a:outerShdw>
        </a:effectLst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/>
              </a:solidFill>
              <a:latin typeface="궁서" panose="02030600000101010101" pitchFamily="18" charset="-127"/>
              <a:ea typeface="궁서" panose="02030600000101010101" pitchFamily="18" charset="-127"/>
              <a:cs typeface="+mn-cs"/>
            </a:defRPr>
          </a:pPr>
          <a:endParaRPr lang="ko-K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PC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4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CF50-4A77-A60C-CB067BD3A1C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돋움" panose="020B0600000101010101" pitchFamily="50" charset="-127"/>
                    <a:ea typeface="돋움" panose="020B0600000101010101" pitchFamily="50" charset="-127"/>
                    <a:cs typeface="+mn-cs"/>
                  </a:defRPr>
                </a:pPr>
                <a:endParaRPr lang="ko-K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Sheet1!$B$1:$F$1</c:f>
              <c:strCache>
                <c:ptCount val="5"/>
                <c:pt idx="0">
                  <c:v>2020년</c:v>
                </c:pt>
                <c:pt idx="1">
                  <c:v>2021년</c:v>
                </c:pt>
                <c:pt idx="2">
                  <c:v>2022년</c:v>
                </c:pt>
                <c:pt idx="3">
                  <c:v>2023년</c:v>
                </c:pt>
                <c:pt idx="4">
                  <c:v>2024년</c:v>
                </c:pt>
              </c:strCache>
            </c:strRef>
          </c:cat>
          <c:val>
            <c:numRef>
              <c:f>Sheet1!$B$2:$F$2</c:f>
              <c:numCache>
                <c:formatCode>0.00_);[Red]\(0.00\)</c:formatCode>
                <c:ptCount val="5"/>
                <c:pt idx="0">
                  <c:v>33.770000000000003</c:v>
                </c:pt>
                <c:pt idx="1">
                  <c:v>31.73</c:v>
                </c:pt>
                <c:pt idx="2">
                  <c:v>29.64</c:v>
                </c:pt>
                <c:pt idx="3">
                  <c:v>30.54</c:v>
                </c:pt>
                <c:pt idx="4">
                  <c:v>32.29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8F5-481C-90ED-2FE3AEF8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32612160"/>
        <c:axId val="232599680"/>
      </c:barChart>
      <c:lineChart>
        <c:grouping val="standard"/>
        <c:varyColors val="0"/>
        <c:ser>
          <c:idx val="1"/>
          <c:order val="1"/>
          <c:tx>
            <c:strRef>
              <c:f>Sheet1!$A$3</c:f>
              <c:strCache>
                <c:ptCount val="1"/>
                <c:pt idx="0">
                  <c:v>모바일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diamond"/>
            <c:size val="10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cat>
            <c:strRef>
              <c:f>Sheet1!$B$1:$F$1</c:f>
              <c:strCache>
                <c:ptCount val="5"/>
                <c:pt idx="0">
                  <c:v>2020년</c:v>
                </c:pt>
                <c:pt idx="1">
                  <c:v>2021년</c:v>
                </c:pt>
                <c:pt idx="2">
                  <c:v>2022년</c:v>
                </c:pt>
                <c:pt idx="3">
                  <c:v>2023년</c:v>
                </c:pt>
                <c:pt idx="4">
                  <c:v>2024년</c:v>
                </c:pt>
              </c:strCache>
            </c:strRef>
          </c:cat>
          <c:val>
            <c:numRef>
              <c:f>Sheet1!$B$3:$F$3</c:f>
              <c:numCache>
                <c:formatCode>0.00_);[Red]\(0.00\)</c:formatCode>
                <c:ptCount val="5"/>
                <c:pt idx="0">
                  <c:v>5.91</c:v>
                </c:pt>
                <c:pt idx="1">
                  <c:v>13.58</c:v>
                </c:pt>
                <c:pt idx="2">
                  <c:v>24.31</c:v>
                </c:pt>
                <c:pt idx="3">
                  <c:v>35.79</c:v>
                </c:pt>
                <c:pt idx="4">
                  <c:v>42.83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8F5-481C-90ED-2FE3AEF8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32603520"/>
        <c:axId val="284132080"/>
      </c:lineChart>
      <c:catAx>
        <c:axId val="232612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599680"/>
        <c:crosses val="autoZero"/>
        <c:auto val="1"/>
        <c:lblAlgn val="ctr"/>
        <c:lblOffset val="100"/>
        <c:noMultiLvlLbl val="0"/>
      </c:catAx>
      <c:valAx>
        <c:axId val="232599680"/>
        <c:scaling>
          <c:orientation val="minMax"/>
        </c:scaling>
        <c:delete val="0"/>
        <c:axPos val="l"/>
        <c:numFmt formatCode="#,##0.00_);[Red]\(#,##0.00\)" sourceLinked="0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612160"/>
        <c:crosses val="autoZero"/>
        <c:crossBetween val="between"/>
      </c:valAx>
      <c:valAx>
        <c:axId val="284132080"/>
        <c:scaling>
          <c:orientation val="minMax"/>
        </c:scaling>
        <c:delete val="0"/>
        <c:axPos val="r"/>
        <c:numFmt formatCode="#,##0.00_);[Red]\(#,##0.00\)" sourceLinked="0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603520"/>
        <c:crosses val="max"/>
        <c:crossBetween val="between"/>
        <c:majorUnit val="10"/>
      </c:valAx>
      <c:catAx>
        <c:axId val="23260352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84132080"/>
        <c:crosses val="autoZero"/>
        <c:auto val="1"/>
        <c:lblAlgn val="ctr"/>
        <c:lblOffset val="100"/>
        <c:noMultiLvlLbl val="0"/>
      </c:cat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</c:dTable>
      <c:spPr>
        <a:solidFill>
          <a:schemeClr val="bg1"/>
        </a:solidFill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rgbClr val="FFFF00"/>
    </a:solidFill>
    <a:ln>
      <a:solidFill>
        <a:schemeClr val="tx1"/>
      </a:solidFill>
    </a:ln>
    <a:effectLst/>
  </c:spPr>
  <c:txPr>
    <a:bodyPr/>
    <a:lstStyle/>
    <a:p>
      <a:pPr>
        <a:defRPr sz="1600">
          <a:solidFill>
            <a:schemeClr val="tx1"/>
          </a:solidFill>
          <a:latin typeface="돋움" panose="020B0600000101010101" pitchFamily="50" charset="-127"/>
          <a:ea typeface="돋움" panose="020B0600000101010101" pitchFamily="50" charset="-127"/>
        </a:defRPr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884CFDD-3E30-4328-8F81-B197FAF63B5B}" type="doc">
      <dgm:prSet loTypeId="urn:microsoft.com/office/officeart/2005/8/layout/list1" loCatId="list" qsTypeId="urn:microsoft.com/office/officeart/2005/8/quickstyle/3d5" qsCatId="3D" csTypeId="urn:microsoft.com/office/officeart/2005/8/colors/colorful1" csCatId="colorful" phldr="1"/>
      <dgm:spPr/>
      <dgm:t>
        <a:bodyPr/>
        <a:lstStyle/>
        <a:p>
          <a:pPr latinLnBrk="1"/>
          <a:endParaRPr lang="ko-KR" altLang="en-US"/>
        </a:p>
      </dgm:t>
    </dgm:pt>
    <dgm:pt modelId="{162BC222-2C67-436A-9259-5D906969D4CA}">
      <dgm:prSet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rPr>
            <a:t>신선식품배송</a:t>
          </a:r>
        </a:p>
      </dgm:t>
    </dgm:pt>
    <dgm:pt modelId="{E0E2DD68-ED01-441A-814B-994818BA75A3}" type="parTrans" cxnId="{9B5A024B-4C2D-4745-B4D4-7A544A399B5E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9A680372-9892-420A-BD0D-A68D87D4E523}" type="sibTrans" cxnId="{9B5A024B-4C2D-4745-B4D4-7A544A399B5E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6272CE69-106C-46EE-8203-A0651E540A16}">
      <dgm:prSet custT="1"/>
      <dgm:spPr/>
      <dgm:t>
        <a:bodyPr/>
        <a:lstStyle/>
        <a:p>
          <a:pPr latinLnBrk="1"/>
          <a:r>
            <a:rPr lang="ko-KR" altLang="en-US" sz="1800" dirty="0" err="1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rPr>
            <a:t>퀵배송</a:t>
          </a:r>
          <a:endParaRPr lang="ko-KR" altLang="en-US" sz="1800" dirty="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DA55363F-5AF5-4CF5-8ABC-363EF34CBE72}" type="parTrans" cxnId="{18F115FD-C382-481D-B78E-6E49D21C20F8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1E8A8341-11FE-433E-A13A-FC0752D3E506}" type="sibTrans" cxnId="{18F115FD-C382-481D-B78E-6E49D21C20F8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B5F27956-6895-4824-92CF-D4F3BC95B06A}">
      <dgm:prSet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rPr>
            <a:t>새벽배송</a:t>
          </a:r>
        </a:p>
      </dgm:t>
    </dgm:pt>
    <dgm:pt modelId="{992F8092-DF3D-4CCD-B769-E2081B7F3A40}" type="parTrans" cxnId="{7DFC5B7C-D7C2-467B-BAED-133823A3D45E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7D01DA36-5AE3-4EE8-AE6E-60D2A43EDE3C}" type="sibTrans" cxnId="{7DFC5B7C-D7C2-467B-BAED-133823A3D45E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182231CB-7A5F-4B8D-934D-A1E1065AA574}" type="pres">
      <dgm:prSet presAssocID="{9884CFDD-3E30-4328-8F81-B197FAF63B5B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284AF4F6-5A75-475C-840B-4FA32AAEBC86}" type="pres">
      <dgm:prSet presAssocID="{162BC222-2C67-436A-9259-5D906969D4CA}" presName="parentLin" presStyleCnt="0"/>
      <dgm:spPr/>
    </dgm:pt>
    <dgm:pt modelId="{6A93A19B-7B47-48EA-ADE3-EC69F7455546}" type="pres">
      <dgm:prSet presAssocID="{162BC222-2C67-436A-9259-5D906969D4CA}" presName="parentLeftMargin" presStyleLbl="node1" presStyleIdx="0" presStyleCnt="3"/>
      <dgm:spPr/>
      <dgm:t>
        <a:bodyPr/>
        <a:lstStyle/>
        <a:p>
          <a:pPr latinLnBrk="1"/>
          <a:endParaRPr lang="ko-KR" altLang="en-US"/>
        </a:p>
      </dgm:t>
    </dgm:pt>
    <dgm:pt modelId="{8631EBC8-AFCD-440A-99C7-257ED144AC4B}" type="pres">
      <dgm:prSet presAssocID="{162BC222-2C67-436A-9259-5D906969D4CA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78DD324A-C9C3-4A46-B7D1-8A67A5AFCF52}" type="pres">
      <dgm:prSet presAssocID="{162BC222-2C67-436A-9259-5D906969D4CA}" presName="negativeSpace" presStyleCnt="0"/>
      <dgm:spPr/>
    </dgm:pt>
    <dgm:pt modelId="{CF99B08E-1703-4EB6-BF3E-DC961590F7E3}" type="pres">
      <dgm:prSet presAssocID="{162BC222-2C67-436A-9259-5D906969D4CA}" presName="childText" presStyleLbl="conFgAcc1" presStyleIdx="0" presStyleCnt="3">
        <dgm:presLayoutVars>
          <dgm:bulletEnabled val="1"/>
        </dgm:presLayoutVars>
      </dgm:prSet>
      <dgm:spPr/>
    </dgm:pt>
    <dgm:pt modelId="{A7C9FBBC-3578-400A-9AAF-E857B40755EC}" type="pres">
      <dgm:prSet presAssocID="{9A680372-9892-420A-BD0D-A68D87D4E523}" presName="spaceBetweenRectangles" presStyleCnt="0"/>
      <dgm:spPr/>
    </dgm:pt>
    <dgm:pt modelId="{5E8066D5-1B68-4827-86C1-14E54E55F75C}" type="pres">
      <dgm:prSet presAssocID="{6272CE69-106C-46EE-8203-A0651E540A16}" presName="parentLin" presStyleCnt="0"/>
      <dgm:spPr/>
    </dgm:pt>
    <dgm:pt modelId="{37BFE2EF-4503-44C9-9F38-ADA31E7FF04E}" type="pres">
      <dgm:prSet presAssocID="{6272CE69-106C-46EE-8203-A0651E540A16}" presName="parentLeftMargin" presStyleLbl="node1" presStyleIdx="0" presStyleCnt="3"/>
      <dgm:spPr/>
      <dgm:t>
        <a:bodyPr/>
        <a:lstStyle/>
        <a:p>
          <a:pPr latinLnBrk="1"/>
          <a:endParaRPr lang="ko-KR" altLang="en-US"/>
        </a:p>
      </dgm:t>
    </dgm:pt>
    <dgm:pt modelId="{FB0F1668-FCAB-45A7-BDAE-F1103B3EF4D7}" type="pres">
      <dgm:prSet presAssocID="{6272CE69-106C-46EE-8203-A0651E540A16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E1E8E5FD-B0DA-453B-BF03-EFEDF8809FFE}" type="pres">
      <dgm:prSet presAssocID="{6272CE69-106C-46EE-8203-A0651E540A16}" presName="negativeSpace" presStyleCnt="0"/>
      <dgm:spPr/>
    </dgm:pt>
    <dgm:pt modelId="{6EE6ACAB-C3BF-4EAB-98A1-87C6590BAAD7}" type="pres">
      <dgm:prSet presAssocID="{6272CE69-106C-46EE-8203-A0651E540A16}" presName="childText" presStyleLbl="conFgAcc1" presStyleIdx="1" presStyleCnt="3">
        <dgm:presLayoutVars>
          <dgm:bulletEnabled val="1"/>
        </dgm:presLayoutVars>
      </dgm:prSet>
      <dgm:spPr/>
    </dgm:pt>
    <dgm:pt modelId="{43F9DF91-768E-4C0F-A7C4-C19C55CA4183}" type="pres">
      <dgm:prSet presAssocID="{1E8A8341-11FE-433E-A13A-FC0752D3E506}" presName="spaceBetweenRectangles" presStyleCnt="0"/>
      <dgm:spPr/>
    </dgm:pt>
    <dgm:pt modelId="{74E53B41-78A1-403F-AE7F-D739C5EB9C99}" type="pres">
      <dgm:prSet presAssocID="{B5F27956-6895-4824-92CF-D4F3BC95B06A}" presName="parentLin" presStyleCnt="0"/>
      <dgm:spPr/>
    </dgm:pt>
    <dgm:pt modelId="{2103D2C7-F6CA-4150-8A9F-FB8D68CD08E6}" type="pres">
      <dgm:prSet presAssocID="{B5F27956-6895-4824-92CF-D4F3BC95B06A}" presName="parentLeftMargin" presStyleLbl="node1" presStyleIdx="1" presStyleCnt="3"/>
      <dgm:spPr/>
      <dgm:t>
        <a:bodyPr/>
        <a:lstStyle/>
        <a:p>
          <a:pPr latinLnBrk="1"/>
          <a:endParaRPr lang="ko-KR" altLang="en-US"/>
        </a:p>
      </dgm:t>
    </dgm:pt>
    <dgm:pt modelId="{7A9DBD38-6CBB-4D65-BED0-6E8F04110888}" type="pres">
      <dgm:prSet presAssocID="{B5F27956-6895-4824-92CF-D4F3BC95B06A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782DCB13-A353-4F21-8B8C-C9BE8B8603E4}" type="pres">
      <dgm:prSet presAssocID="{B5F27956-6895-4824-92CF-D4F3BC95B06A}" presName="negativeSpace" presStyleCnt="0"/>
      <dgm:spPr/>
    </dgm:pt>
    <dgm:pt modelId="{B01BDC3A-60C8-41D6-815A-0B927B7C77BE}" type="pres">
      <dgm:prSet presAssocID="{B5F27956-6895-4824-92CF-D4F3BC95B06A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37F5E541-8210-4E83-9E08-C70E7A31D7BF}" type="presOf" srcId="{6272CE69-106C-46EE-8203-A0651E540A16}" destId="{37BFE2EF-4503-44C9-9F38-ADA31E7FF04E}" srcOrd="0" destOrd="0" presId="urn:microsoft.com/office/officeart/2005/8/layout/list1"/>
    <dgm:cxn modelId="{18F115FD-C382-481D-B78E-6E49D21C20F8}" srcId="{9884CFDD-3E30-4328-8F81-B197FAF63B5B}" destId="{6272CE69-106C-46EE-8203-A0651E540A16}" srcOrd="1" destOrd="0" parTransId="{DA55363F-5AF5-4CF5-8ABC-363EF34CBE72}" sibTransId="{1E8A8341-11FE-433E-A13A-FC0752D3E506}"/>
    <dgm:cxn modelId="{544994EA-225A-4CB2-A3FD-BE68566D74BE}" type="presOf" srcId="{B5F27956-6895-4824-92CF-D4F3BC95B06A}" destId="{7A9DBD38-6CBB-4D65-BED0-6E8F04110888}" srcOrd="1" destOrd="0" presId="urn:microsoft.com/office/officeart/2005/8/layout/list1"/>
    <dgm:cxn modelId="{A81C3C8F-50C1-49BA-A78E-658402CAAF24}" type="presOf" srcId="{9884CFDD-3E30-4328-8F81-B197FAF63B5B}" destId="{182231CB-7A5F-4B8D-934D-A1E1065AA574}" srcOrd="0" destOrd="0" presId="urn:microsoft.com/office/officeart/2005/8/layout/list1"/>
    <dgm:cxn modelId="{9B5A024B-4C2D-4745-B4D4-7A544A399B5E}" srcId="{9884CFDD-3E30-4328-8F81-B197FAF63B5B}" destId="{162BC222-2C67-436A-9259-5D906969D4CA}" srcOrd="0" destOrd="0" parTransId="{E0E2DD68-ED01-441A-814B-994818BA75A3}" sibTransId="{9A680372-9892-420A-BD0D-A68D87D4E523}"/>
    <dgm:cxn modelId="{E9871B93-AE44-44FC-B837-107D02DE3854}" type="presOf" srcId="{162BC222-2C67-436A-9259-5D906969D4CA}" destId="{6A93A19B-7B47-48EA-ADE3-EC69F7455546}" srcOrd="0" destOrd="0" presId="urn:microsoft.com/office/officeart/2005/8/layout/list1"/>
    <dgm:cxn modelId="{7DFC5B7C-D7C2-467B-BAED-133823A3D45E}" srcId="{9884CFDD-3E30-4328-8F81-B197FAF63B5B}" destId="{B5F27956-6895-4824-92CF-D4F3BC95B06A}" srcOrd="2" destOrd="0" parTransId="{992F8092-DF3D-4CCD-B769-E2081B7F3A40}" sibTransId="{7D01DA36-5AE3-4EE8-AE6E-60D2A43EDE3C}"/>
    <dgm:cxn modelId="{E166A23C-CEFD-4482-92EA-49DDF25C373F}" type="presOf" srcId="{162BC222-2C67-436A-9259-5D906969D4CA}" destId="{8631EBC8-AFCD-440A-99C7-257ED144AC4B}" srcOrd="1" destOrd="0" presId="urn:microsoft.com/office/officeart/2005/8/layout/list1"/>
    <dgm:cxn modelId="{AEE36E98-E4B7-47C7-97B7-334008FE8439}" type="presOf" srcId="{B5F27956-6895-4824-92CF-D4F3BC95B06A}" destId="{2103D2C7-F6CA-4150-8A9F-FB8D68CD08E6}" srcOrd="0" destOrd="0" presId="urn:microsoft.com/office/officeart/2005/8/layout/list1"/>
    <dgm:cxn modelId="{AC845A73-0544-417A-962A-4FDA699D4D87}" type="presOf" srcId="{6272CE69-106C-46EE-8203-A0651E540A16}" destId="{FB0F1668-FCAB-45A7-BDAE-F1103B3EF4D7}" srcOrd="1" destOrd="0" presId="urn:microsoft.com/office/officeart/2005/8/layout/list1"/>
    <dgm:cxn modelId="{68A888FF-973E-4000-AE9B-B5D62CC12F9A}" type="presParOf" srcId="{182231CB-7A5F-4B8D-934D-A1E1065AA574}" destId="{284AF4F6-5A75-475C-840B-4FA32AAEBC86}" srcOrd="0" destOrd="0" presId="urn:microsoft.com/office/officeart/2005/8/layout/list1"/>
    <dgm:cxn modelId="{3551F968-E404-4945-98F9-ED11813CE65A}" type="presParOf" srcId="{284AF4F6-5A75-475C-840B-4FA32AAEBC86}" destId="{6A93A19B-7B47-48EA-ADE3-EC69F7455546}" srcOrd="0" destOrd="0" presId="urn:microsoft.com/office/officeart/2005/8/layout/list1"/>
    <dgm:cxn modelId="{94167037-6E5D-49B2-BFB7-F8307CF311D9}" type="presParOf" srcId="{284AF4F6-5A75-475C-840B-4FA32AAEBC86}" destId="{8631EBC8-AFCD-440A-99C7-257ED144AC4B}" srcOrd="1" destOrd="0" presId="urn:microsoft.com/office/officeart/2005/8/layout/list1"/>
    <dgm:cxn modelId="{864D4459-4E0B-452B-8D0D-49241D4894A4}" type="presParOf" srcId="{182231CB-7A5F-4B8D-934D-A1E1065AA574}" destId="{78DD324A-C9C3-4A46-B7D1-8A67A5AFCF52}" srcOrd="1" destOrd="0" presId="urn:microsoft.com/office/officeart/2005/8/layout/list1"/>
    <dgm:cxn modelId="{4B1A8D55-EEF9-43B0-A0DE-1EBB0C920EA9}" type="presParOf" srcId="{182231CB-7A5F-4B8D-934D-A1E1065AA574}" destId="{CF99B08E-1703-4EB6-BF3E-DC961590F7E3}" srcOrd="2" destOrd="0" presId="urn:microsoft.com/office/officeart/2005/8/layout/list1"/>
    <dgm:cxn modelId="{FFBF8ED9-140C-48B3-AB9B-9BA3B71781C8}" type="presParOf" srcId="{182231CB-7A5F-4B8D-934D-A1E1065AA574}" destId="{A7C9FBBC-3578-400A-9AAF-E857B40755EC}" srcOrd="3" destOrd="0" presId="urn:microsoft.com/office/officeart/2005/8/layout/list1"/>
    <dgm:cxn modelId="{89CE16FB-A6F1-486D-98D1-DC54B7E6955D}" type="presParOf" srcId="{182231CB-7A5F-4B8D-934D-A1E1065AA574}" destId="{5E8066D5-1B68-4827-86C1-14E54E55F75C}" srcOrd="4" destOrd="0" presId="urn:microsoft.com/office/officeart/2005/8/layout/list1"/>
    <dgm:cxn modelId="{322C5DD2-803C-4007-BAC0-29CA372083BA}" type="presParOf" srcId="{5E8066D5-1B68-4827-86C1-14E54E55F75C}" destId="{37BFE2EF-4503-44C9-9F38-ADA31E7FF04E}" srcOrd="0" destOrd="0" presId="urn:microsoft.com/office/officeart/2005/8/layout/list1"/>
    <dgm:cxn modelId="{9F386BA1-AFF6-45D8-B623-5D003D3E63C3}" type="presParOf" srcId="{5E8066D5-1B68-4827-86C1-14E54E55F75C}" destId="{FB0F1668-FCAB-45A7-BDAE-F1103B3EF4D7}" srcOrd="1" destOrd="0" presId="urn:microsoft.com/office/officeart/2005/8/layout/list1"/>
    <dgm:cxn modelId="{0455FB19-4EDC-424F-B124-2A182531DD9C}" type="presParOf" srcId="{182231CB-7A5F-4B8D-934D-A1E1065AA574}" destId="{E1E8E5FD-B0DA-453B-BF03-EFEDF8809FFE}" srcOrd="5" destOrd="0" presId="urn:microsoft.com/office/officeart/2005/8/layout/list1"/>
    <dgm:cxn modelId="{75F73204-40B0-4074-A50A-85D940FA8C02}" type="presParOf" srcId="{182231CB-7A5F-4B8D-934D-A1E1065AA574}" destId="{6EE6ACAB-C3BF-4EAB-98A1-87C6590BAAD7}" srcOrd="6" destOrd="0" presId="urn:microsoft.com/office/officeart/2005/8/layout/list1"/>
    <dgm:cxn modelId="{D7308913-61AC-43C4-8351-55A73E7CC4F4}" type="presParOf" srcId="{182231CB-7A5F-4B8D-934D-A1E1065AA574}" destId="{43F9DF91-768E-4C0F-A7C4-C19C55CA4183}" srcOrd="7" destOrd="0" presId="urn:microsoft.com/office/officeart/2005/8/layout/list1"/>
    <dgm:cxn modelId="{5524BC03-256A-4DDC-801A-E3220CB22BB0}" type="presParOf" srcId="{182231CB-7A5F-4B8D-934D-A1E1065AA574}" destId="{74E53B41-78A1-403F-AE7F-D739C5EB9C99}" srcOrd="8" destOrd="0" presId="urn:microsoft.com/office/officeart/2005/8/layout/list1"/>
    <dgm:cxn modelId="{792B21A3-8734-4AC6-ADD2-8B3F67C5934F}" type="presParOf" srcId="{74E53B41-78A1-403F-AE7F-D739C5EB9C99}" destId="{2103D2C7-F6CA-4150-8A9F-FB8D68CD08E6}" srcOrd="0" destOrd="0" presId="urn:microsoft.com/office/officeart/2005/8/layout/list1"/>
    <dgm:cxn modelId="{66F1C001-E6E4-40D5-91F5-353395A3C04B}" type="presParOf" srcId="{74E53B41-78A1-403F-AE7F-D739C5EB9C99}" destId="{7A9DBD38-6CBB-4D65-BED0-6E8F04110888}" srcOrd="1" destOrd="0" presId="urn:microsoft.com/office/officeart/2005/8/layout/list1"/>
    <dgm:cxn modelId="{B9FD7E5B-EB4C-4865-8E10-AF181F6AF553}" type="presParOf" srcId="{182231CB-7A5F-4B8D-934D-A1E1065AA574}" destId="{782DCB13-A353-4F21-8B8C-C9BE8B8603E4}" srcOrd="9" destOrd="0" presId="urn:microsoft.com/office/officeart/2005/8/layout/list1"/>
    <dgm:cxn modelId="{AA7424F1-796E-43A4-BEF6-01FC446C562B}" type="presParOf" srcId="{182231CB-7A5F-4B8D-934D-A1E1065AA574}" destId="{B01BDC3A-60C8-41D6-815A-0B927B7C77BE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AB4DE27-302D-4C2F-A0D8-A028F31F50C3}" type="doc">
      <dgm:prSet loTypeId="urn:microsoft.com/office/officeart/2005/8/layout/venn3" loCatId="relationship" qsTypeId="urn:microsoft.com/office/officeart/2005/8/quickstyle/3d3" qsCatId="3D" csTypeId="urn:microsoft.com/office/officeart/2005/8/colors/accent1_2" csCatId="accent1" phldr="1"/>
      <dgm:spPr/>
    </dgm:pt>
    <dgm:pt modelId="{FF48C0FC-2998-4AB0-BD8D-F069C66E962F}">
      <dgm:prSet phldrT="[텍스트]" custT="1"/>
      <dgm:spPr/>
      <dgm:t>
        <a:bodyPr/>
        <a:lstStyle/>
        <a:p>
          <a:pPr latinLnBrk="1"/>
          <a:r>
            <a:rPr lang="ko-KR" altLang="en-US" sz="1800" dirty="0" err="1">
              <a:latin typeface="굴림" panose="020B0600000101010101" pitchFamily="50" charset="-127"/>
              <a:ea typeface="굴림" panose="020B0600000101010101" pitchFamily="50" charset="-127"/>
            </a:rPr>
            <a:t>드론</a:t>
          </a:r>
          <a:endParaRPr lang="ko-KR" altLang="en-US" sz="1800" dirty="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CC5A429A-D0C5-4725-82AC-1DC65BAF6F42}" type="parTrans" cxnId="{FC69BA4A-CA9C-4DC9-8869-56CCB94826FF}">
      <dgm:prSet/>
      <dgm:spPr/>
      <dgm:t>
        <a:bodyPr/>
        <a:lstStyle/>
        <a:p>
          <a:pPr latinLnBrk="1"/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22B8B4F8-A039-4AC5-AB0C-C6CBEB615C09}" type="sibTrans" cxnId="{FC69BA4A-CA9C-4DC9-8869-56CCB94826FF}">
      <dgm:prSet/>
      <dgm:spPr/>
      <dgm:t>
        <a:bodyPr/>
        <a:lstStyle/>
        <a:p>
          <a:pPr latinLnBrk="1"/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2D63ADAE-3458-4A3A-B506-56E18E3A09DF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굴림" panose="020B0600000101010101" pitchFamily="50" charset="-127"/>
              <a:ea typeface="굴림" panose="020B0600000101010101" pitchFamily="50" charset="-127"/>
            </a:rPr>
            <a:t>자율주행차량</a:t>
          </a:r>
        </a:p>
      </dgm:t>
    </dgm:pt>
    <dgm:pt modelId="{DB4269E9-D176-4D01-AEC1-77D174E40057}" type="parTrans" cxnId="{81FE3F10-C7F3-4B12-850E-60CC46F9F5E9}">
      <dgm:prSet/>
      <dgm:spPr/>
      <dgm:t>
        <a:bodyPr/>
        <a:lstStyle/>
        <a:p>
          <a:pPr latinLnBrk="1"/>
          <a:endParaRPr lang="ko-KR" altLang="en-US"/>
        </a:p>
      </dgm:t>
    </dgm:pt>
    <dgm:pt modelId="{38CCE980-9159-4697-90A6-9E0E0EF22397}" type="sibTrans" cxnId="{81FE3F10-C7F3-4B12-850E-60CC46F9F5E9}">
      <dgm:prSet/>
      <dgm:spPr/>
      <dgm:t>
        <a:bodyPr/>
        <a:lstStyle/>
        <a:p>
          <a:pPr latinLnBrk="1"/>
          <a:endParaRPr lang="ko-KR" altLang="en-US"/>
        </a:p>
      </dgm:t>
    </dgm:pt>
    <dgm:pt modelId="{77F0BE49-9B86-48BF-9F1D-DF8122533198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굴림" panose="020B0600000101010101" pitchFamily="50" charset="-127"/>
              <a:ea typeface="굴림" panose="020B0600000101010101" pitchFamily="50" charset="-127"/>
            </a:rPr>
            <a:t>배달로봇</a:t>
          </a:r>
        </a:p>
      </dgm:t>
    </dgm:pt>
    <dgm:pt modelId="{C6637BA0-6923-4D06-A83F-2512ADE3106E}" type="parTrans" cxnId="{7BA22693-7124-4628-A0B0-569E72D2956D}">
      <dgm:prSet/>
      <dgm:spPr/>
      <dgm:t>
        <a:bodyPr/>
        <a:lstStyle/>
        <a:p>
          <a:pPr latinLnBrk="1"/>
          <a:endParaRPr lang="ko-KR" altLang="en-US"/>
        </a:p>
      </dgm:t>
    </dgm:pt>
    <dgm:pt modelId="{5B62EFA3-6402-4A21-B71F-39E054DEDDBB}" type="sibTrans" cxnId="{7BA22693-7124-4628-A0B0-569E72D2956D}">
      <dgm:prSet/>
      <dgm:spPr/>
      <dgm:t>
        <a:bodyPr/>
        <a:lstStyle/>
        <a:p>
          <a:pPr latinLnBrk="1"/>
          <a:endParaRPr lang="ko-KR" altLang="en-US"/>
        </a:p>
      </dgm:t>
    </dgm:pt>
    <dgm:pt modelId="{F6CDE63F-CD11-4E73-AC28-0BED7171FB95}" type="pres">
      <dgm:prSet presAssocID="{AAB4DE27-302D-4C2F-A0D8-A028F31F50C3}" presName="Name0" presStyleCnt="0">
        <dgm:presLayoutVars>
          <dgm:dir/>
          <dgm:resizeHandles val="exact"/>
        </dgm:presLayoutVars>
      </dgm:prSet>
      <dgm:spPr/>
    </dgm:pt>
    <dgm:pt modelId="{BA529C01-E7CF-4753-9814-240A86BE38BA}" type="pres">
      <dgm:prSet presAssocID="{FF48C0FC-2998-4AB0-BD8D-F069C66E962F}" presName="Name5" presStyleLbl="vennNode1" presStyleIdx="0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EBBF142-8D33-4E22-8EA0-7715FF9FEE52}" type="pres">
      <dgm:prSet presAssocID="{22B8B4F8-A039-4AC5-AB0C-C6CBEB615C09}" presName="space" presStyleCnt="0"/>
      <dgm:spPr/>
    </dgm:pt>
    <dgm:pt modelId="{85D52EE0-1F3C-4666-842E-37D8E7E692A5}" type="pres">
      <dgm:prSet presAssocID="{2D63ADAE-3458-4A3A-B506-56E18E3A09DF}" presName="Name5" presStyleLbl="vennNode1" presStyleIdx="1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B0A4FF5-7A11-4B12-BE58-4EE04D497B6D}" type="pres">
      <dgm:prSet presAssocID="{38CCE980-9159-4697-90A6-9E0E0EF22397}" presName="space" presStyleCnt="0"/>
      <dgm:spPr/>
    </dgm:pt>
    <dgm:pt modelId="{08CAFC3E-058D-4D6B-815F-F984D0847F67}" type="pres">
      <dgm:prSet presAssocID="{77F0BE49-9B86-48BF-9F1D-DF8122533198}" presName="Name5" presStyleLbl="vennNode1" presStyleIdx="2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FA14D040-1191-4A90-B550-ACEFD54FCCC1}" type="presOf" srcId="{2D63ADAE-3458-4A3A-B506-56E18E3A09DF}" destId="{85D52EE0-1F3C-4666-842E-37D8E7E692A5}" srcOrd="0" destOrd="0" presId="urn:microsoft.com/office/officeart/2005/8/layout/venn3"/>
    <dgm:cxn modelId="{7BA22693-7124-4628-A0B0-569E72D2956D}" srcId="{AAB4DE27-302D-4C2F-A0D8-A028F31F50C3}" destId="{77F0BE49-9B86-48BF-9F1D-DF8122533198}" srcOrd="2" destOrd="0" parTransId="{C6637BA0-6923-4D06-A83F-2512ADE3106E}" sibTransId="{5B62EFA3-6402-4A21-B71F-39E054DEDDBB}"/>
    <dgm:cxn modelId="{EA66F5CF-90E1-4FBF-94DD-FCBD5B139108}" type="presOf" srcId="{77F0BE49-9B86-48BF-9F1D-DF8122533198}" destId="{08CAFC3E-058D-4D6B-815F-F984D0847F67}" srcOrd="0" destOrd="0" presId="urn:microsoft.com/office/officeart/2005/8/layout/venn3"/>
    <dgm:cxn modelId="{CCB2491E-9408-4B42-A7A9-F543AD3B0024}" type="presOf" srcId="{AAB4DE27-302D-4C2F-A0D8-A028F31F50C3}" destId="{F6CDE63F-CD11-4E73-AC28-0BED7171FB95}" srcOrd="0" destOrd="0" presId="urn:microsoft.com/office/officeart/2005/8/layout/venn3"/>
    <dgm:cxn modelId="{81FE3F10-C7F3-4B12-850E-60CC46F9F5E9}" srcId="{AAB4DE27-302D-4C2F-A0D8-A028F31F50C3}" destId="{2D63ADAE-3458-4A3A-B506-56E18E3A09DF}" srcOrd="1" destOrd="0" parTransId="{DB4269E9-D176-4D01-AEC1-77D174E40057}" sibTransId="{38CCE980-9159-4697-90A6-9E0E0EF22397}"/>
    <dgm:cxn modelId="{0B6ED22E-F353-4AB1-BFFC-D82205EC338E}" type="presOf" srcId="{FF48C0FC-2998-4AB0-BD8D-F069C66E962F}" destId="{BA529C01-E7CF-4753-9814-240A86BE38BA}" srcOrd="0" destOrd="0" presId="urn:microsoft.com/office/officeart/2005/8/layout/venn3"/>
    <dgm:cxn modelId="{FC69BA4A-CA9C-4DC9-8869-56CCB94826FF}" srcId="{AAB4DE27-302D-4C2F-A0D8-A028F31F50C3}" destId="{FF48C0FC-2998-4AB0-BD8D-F069C66E962F}" srcOrd="0" destOrd="0" parTransId="{CC5A429A-D0C5-4725-82AC-1DC65BAF6F42}" sibTransId="{22B8B4F8-A039-4AC5-AB0C-C6CBEB615C09}"/>
    <dgm:cxn modelId="{36F6FC09-6048-4CDD-9147-DE45E619D422}" type="presParOf" srcId="{F6CDE63F-CD11-4E73-AC28-0BED7171FB95}" destId="{BA529C01-E7CF-4753-9814-240A86BE38BA}" srcOrd="0" destOrd="0" presId="urn:microsoft.com/office/officeart/2005/8/layout/venn3"/>
    <dgm:cxn modelId="{413CF707-417A-4DA0-8D10-3428D4CDD570}" type="presParOf" srcId="{F6CDE63F-CD11-4E73-AC28-0BED7171FB95}" destId="{6EBBF142-8D33-4E22-8EA0-7715FF9FEE52}" srcOrd="1" destOrd="0" presId="urn:microsoft.com/office/officeart/2005/8/layout/venn3"/>
    <dgm:cxn modelId="{96FEEFF8-1E93-4D6D-87E4-D0ADF7FC7AE5}" type="presParOf" srcId="{F6CDE63F-CD11-4E73-AC28-0BED7171FB95}" destId="{85D52EE0-1F3C-4666-842E-37D8E7E692A5}" srcOrd="2" destOrd="0" presId="urn:microsoft.com/office/officeart/2005/8/layout/venn3"/>
    <dgm:cxn modelId="{2FE6B674-9E28-49A9-9CC5-37F44C19FA38}" type="presParOf" srcId="{F6CDE63F-CD11-4E73-AC28-0BED7171FB95}" destId="{DB0A4FF5-7A11-4B12-BE58-4EE04D497B6D}" srcOrd="3" destOrd="0" presId="urn:microsoft.com/office/officeart/2005/8/layout/venn3"/>
    <dgm:cxn modelId="{E1530336-2FB5-4EC5-AA2C-6C486F423F40}" type="presParOf" srcId="{F6CDE63F-CD11-4E73-AC28-0BED7171FB95}" destId="{08CAFC3E-058D-4D6B-815F-F984D0847F67}" srcOrd="4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99B08E-1703-4EB6-BF3E-DC961590F7E3}">
      <dsp:nvSpPr>
        <dsp:cNvPr id="0" name=""/>
        <dsp:cNvSpPr/>
      </dsp:nvSpPr>
      <dsp:spPr>
        <a:xfrm>
          <a:off x="0" y="265284"/>
          <a:ext cx="2366219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60000" extrusionH="635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31EBC8-AFCD-440A-99C7-257ED144AC4B}">
      <dsp:nvSpPr>
        <dsp:cNvPr id="0" name=""/>
        <dsp:cNvSpPr/>
      </dsp:nvSpPr>
      <dsp:spPr>
        <a:xfrm>
          <a:off x="118310" y="43884"/>
          <a:ext cx="1656353" cy="4428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2606" tIns="0" rIns="62606" bIns="0" numCol="1" spcCol="1270" anchor="ctr" anchorCtr="0">
          <a:noAutofit/>
        </a:bodyPr>
        <a:lstStyle/>
        <a:p>
          <a:pPr lvl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rPr>
            <a:t>신선식품배송</a:t>
          </a:r>
        </a:p>
      </dsp:txBody>
      <dsp:txXfrm>
        <a:off x="139926" y="65500"/>
        <a:ext cx="1613121" cy="399568"/>
      </dsp:txXfrm>
    </dsp:sp>
    <dsp:sp modelId="{6EE6ACAB-C3BF-4EAB-98A1-87C6590BAAD7}">
      <dsp:nvSpPr>
        <dsp:cNvPr id="0" name=""/>
        <dsp:cNvSpPr/>
      </dsp:nvSpPr>
      <dsp:spPr>
        <a:xfrm>
          <a:off x="0" y="945684"/>
          <a:ext cx="2366219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60000" extrusionH="635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0F1668-FCAB-45A7-BDAE-F1103B3EF4D7}">
      <dsp:nvSpPr>
        <dsp:cNvPr id="0" name=""/>
        <dsp:cNvSpPr/>
      </dsp:nvSpPr>
      <dsp:spPr>
        <a:xfrm>
          <a:off x="118310" y="724284"/>
          <a:ext cx="1656353" cy="44280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2606" tIns="0" rIns="62606" bIns="0" numCol="1" spcCol="1270" anchor="ctr" anchorCtr="0">
          <a:noAutofit/>
        </a:bodyPr>
        <a:lstStyle/>
        <a:p>
          <a:pPr lvl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 err="1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rPr>
            <a:t>퀵배송</a:t>
          </a:r>
          <a:endParaRPr lang="ko-KR" altLang="en-US" sz="1800" kern="1200" dirty="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sp:txBody>
      <dsp:txXfrm>
        <a:off x="139926" y="745900"/>
        <a:ext cx="1613121" cy="399568"/>
      </dsp:txXfrm>
    </dsp:sp>
    <dsp:sp modelId="{B01BDC3A-60C8-41D6-815A-0B927B7C77BE}">
      <dsp:nvSpPr>
        <dsp:cNvPr id="0" name=""/>
        <dsp:cNvSpPr/>
      </dsp:nvSpPr>
      <dsp:spPr>
        <a:xfrm>
          <a:off x="0" y="1626084"/>
          <a:ext cx="2366219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60000" extrusionH="635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A9DBD38-6CBB-4D65-BED0-6E8F04110888}">
      <dsp:nvSpPr>
        <dsp:cNvPr id="0" name=""/>
        <dsp:cNvSpPr/>
      </dsp:nvSpPr>
      <dsp:spPr>
        <a:xfrm>
          <a:off x="118310" y="1404684"/>
          <a:ext cx="1656353" cy="44280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2606" tIns="0" rIns="62606" bIns="0" numCol="1" spcCol="1270" anchor="ctr" anchorCtr="0">
          <a:noAutofit/>
        </a:bodyPr>
        <a:lstStyle/>
        <a:p>
          <a:pPr lvl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rPr>
            <a:t>새벽배송</a:t>
          </a:r>
        </a:p>
      </dsp:txBody>
      <dsp:txXfrm>
        <a:off x="139926" y="1426300"/>
        <a:ext cx="1613121" cy="39956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529C01-E7CF-4753-9814-240A86BE38BA}">
      <dsp:nvSpPr>
        <dsp:cNvPr id="0" name=""/>
        <dsp:cNvSpPr/>
      </dsp:nvSpPr>
      <dsp:spPr>
        <a:xfrm>
          <a:off x="39274" y="362"/>
          <a:ext cx="974204" cy="97420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3614" tIns="22860" rIns="53614" bIns="2286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 err="1">
              <a:latin typeface="굴림" panose="020B0600000101010101" pitchFamily="50" charset="-127"/>
              <a:ea typeface="굴림" panose="020B0600000101010101" pitchFamily="50" charset="-127"/>
            </a:rPr>
            <a:t>드론</a:t>
          </a:r>
          <a:endParaRPr lang="ko-KR" altLang="en-US" sz="1800" kern="1200" dirty="0">
            <a:latin typeface="굴림" panose="020B0600000101010101" pitchFamily="50" charset="-127"/>
            <a:ea typeface="굴림" panose="020B0600000101010101" pitchFamily="50" charset="-127"/>
          </a:endParaRPr>
        </a:p>
      </dsp:txBody>
      <dsp:txXfrm>
        <a:off x="181943" y="143031"/>
        <a:ext cx="688866" cy="688866"/>
      </dsp:txXfrm>
    </dsp:sp>
    <dsp:sp modelId="{85D52EE0-1F3C-4666-842E-37D8E7E692A5}">
      <dsp:nvSpPr>
        <dsp:cNvPr id="0" name=""/>
        <dsp:cNvSpPr/>
      </dsp:nvSpPr>
      <dsp:spPr>
        <a:xfrm>
          <a:off x="818637" y="362"/>
          <a:ext cx="974204" cy="97420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3614" tIns="22860" rIns="53614" bIns="2286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latin typeface="굴림" panose="020B0600000101010101" pitchFamily="50" charset="-127"/>
              <a:ea typeface="굴림" panose="020B0600000101010101" pitchFamily="50" charset="-127"/>
            </a:rPr>
            <a:t>자율주행차량</a:t>
          </a:r>
        </a:p>
      </dsp:txBody>
      <dsp:txXfrm>
        <a:off x="961306" y="143031"/>
        <a:ext cx="688866" cy="688866"/>
      </dsp:txXfrm>
    </dsp:sp>
    <dsp:sp modelId="{08CAFC3E-058D-4D6B-815F-F984D0847F67}">
      <dsp:nvSpPr>
        <dsp:cNvPr id="0" name=""/>
        <dsp:cNvSpPr/>
      </dsp:nvSpPr>
      <dsp:spPr>
        <a:xfrm>
          <a:off x="1598001" y="362"/>
          <a:ext cx="974204" cy="97420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3614" tIns="22860" rIns="53614" bIns="2286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latin typeface="굴림" panose="020B0600000101010101" pitchFamily="50" charset="-127"/>
              <a:ea typeface="굴림" panose="020B0600000101010101" pitchFamily="50" charset="-127"/>
            </a:rPr>
            <a:t>배달로봇</a:t>
          </a:r>
        </a:p>
      </dsp:txBody>
      <dsp:txXfrm>
        <a:off x="1740670" y="143031"/>
        <a:ext cx="688866" cy="6888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0844" cy="49789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44149" y="0"/>
            <a:ext cx="2940844" cy="49789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C1A836-5903-4B5F-A3E3-7DF268CEE402}" type="datetimeFigureOut">
              <a:rPr lang="ko-KR" altLang="en-US" smtClean="0"/>
              <a:t>2025-02-08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74725" y="1239838"/>
            <a:ext cx="4837113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8657" y="4775666"/>
            <a:ext cx="5429250" cy="39073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5568"/>
            <a:ext cx="2940844" cy="4978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44149" y="9425568"/>
            <a:ext cx="2940844" cy="4978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56EACD-65A0-446B-9C59-DA263DA3566D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230474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8C72-5831-47B0-9DE4-7055291F8DAD}" type="datetime1">
              <a:rPr lang="ko-KR" altLang="en-US" smtClean="0"/>
              <a:t>2025-02-08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28094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F0516-3FED-4EAF-B3BB-AD3A4F5610B4}" type="datetime1">
              <a:rPr lang="ko-KR" altLang="en-US" smtClean="0"/>
              <a:t>2025-02-08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93009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18F79-A23E-4707-8772-9ECD61421F5C}" type="datetime1">
              <a:rPr lang="ko-KR" altLang="en-US" smtClean="0"/>
              <a:t>2025-02-08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38375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C188C-AEF5-41BA-8BE7-7F8ECDFB9E23}" type="datetime1">
              <a:rPr lang="ko-KR" altLang="en-US" smtClean="0"/>
              <a:t>2025-02-08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905999" cy="1080000"/>
          </a:xfrm>
          <a:ln>
            <a:noFill/>
          </a:ln>
        </p:spPr>
        <p:txBody>
          <a:bodyPr>
            <a:normAutofit/>
          </a:bodyPr>
          <a:lstStyle>
            <a:lvl1pPr algn="ctr">
              <a:defRPr sz="4000">
                <a:solidFill>
                  <a:schemeClr val="bg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9727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2250B-E19F-4AD1-A4A4-73E4A8648F81}" type="datetime1">
              <a:rPr lang="ko-KR" altLang="en-US" smtClean="0"/>
              <a:t>2025-02-08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43266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7AB8-4F8C-4926-A5BB-2C5E39402820}" type="datetime1">
              <a:rPr lang="ko-KR" altLang="en-US" smtClean="0"/>
              <a:t>2025-02-08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14791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AEEDB-E755-4516-902E-0E25DD270D2E}" type="datetime1">
              <a:rPr lang="ko-KR" altLang="en-US" smtClean="0"/>
              <a:t>2025-02-08</a:t>
            </a:fld>
            <a:endParaRPr lang="ko-KR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40750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18081-4A06-4CEA-97E5-E6F24F2F4F9A}" type="datetime1">
              <a:rPr lang="ko-KR" altLang="en-US" smtClean="0"/>
              <a:t>2025-02-08</a:t>
            </a:fld>
            <a:endParaRPr lang="ko-KR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6" name="사다리꼴 5">
            <a:extLst>
              <a:ext uri="{FF2B5EF4-FFF2-40B4-BE49-F238E27FC236}">
                <a16:creationId xmlns:a16="http://schemas.microsoft.com/office/drawing/2014/main" id="{88E761A1-7434-4C91-88DF-820F955717F8}"/>
              </a:ext>
            </a:extLst>
          </p:cNvPr>
          <p:cNvSpPr/>
          <p:nvPr userDrawn="1"/>
        </p:nvSpPr>
        <p:spPr>
          <a:xfrm>
            <a:off x="0" y="0"/>
            <a:ext cx="9906000" cy="1080000"/>
          </a:xfrm>
          <a:prstGeom prst="trapezoid">
            <a:avLst>
              <a:gd name="adj" fmla="val 41177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7" name="순서도: 화면 표시 6">
            <a:extLst>
              <a:ext uri="{FF2B5EF4-FFF2-40B4-BE49-F238E27FC236}">
                <a16:creationId xmlns:a16="http://schemas.microsoft.com/office/drawing/2014/main" id="{D7B8AF71-C188-4B43-A1D2-1352CF50FA1B}"/>
              </a:ext>
            </a:extLst>
          </p:cNvPr>
          <p:cNvSpPr/>
          <p:nvPr userDrawn="1"/>
        </p:nvSpPr>
        <p:spPr>
          <a:xfrm>
            <a:off x="681037" y="0"/>
            <a:ext cx="8543925" cy="1080000"/>
          </a:xfrm>
          <a:prstGeom prst="flowChartDisplay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F53D2953-E18E-45CB-B218-B73B3AD403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905999" cy="1080000"/>
          </a:xfrm>
          <a:ln>
            <a:noFill/>
          </a:ln>
        </p:spPr>
        <p:txBody>
          <a:bodyPr>
            <a:normAutofit/>
          </a:bodyPr>
          <a:lstStyle>
            <a:lvl1pPr algn="ctr">
              <a:defRPr sz="4000">
                <a:solidFill>
                  <a:schemeClr val="bg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99EF27CF-4F65-4687-B6FF-79E2147F4A2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7B7B7D"/>
              </a:clrFrom>
              <a:clrTo>
                <a:srgbClr val="7B7B7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562" y="6262777"/>
            <a:ext cx="1605502" cy="448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4362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E2B65-D37D-446A-8B9A-42C33D21C6AF}" type="datetime1">
              <a:rPr lang="ko-KR" altLang="en-US" smtClean="0"/>
              <a:t>2025-02-08</a:t>
            </a:fld>
            <a:endParaRPr lang="ko-KR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62191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2AB71-5A72-4654-B713-0DA1346CBB5B}" type="datetime1">
              <a:rPr lang="ko-KR" altLang="en-US" smtClean="0"/>
              <a:t>2025-02-08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92811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dirty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83049-CDA3-4553-B447-179E5E1806D0}" type="datetime1">
              <a:rPr lang="ko-KR" altLang="en-US" smtClean="0"/>
              <a:t>2025-02-08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17336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997A36-0F3C-4717-B914-DA0EF682EA43}" type="datetime1">
              <a:rPr lang="ko-KR" altLang="en-US" smtClean="0"/>
              <a:t>2025-02-08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88045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각 삼각형 3">
            <a:extLst>
              <a:ext uri="{FF2B5EF4-FFF2-40B4-BE49-F238E27FC236}">
                <a16:creationId xmlns:a16="http://schemas.microsoft.com/office/drawing/2014/main" id="{C0F427AA-D30F-388D-9523-FDA0749BB0D1}"/>
              </a:ext>
            </a:extLst>
          </p:cNvPr>
          <p:cNvSpPr/>
          <p:nvPr/>
        </p:nvSpPr>
        <p:spPr>
          <a:xfrm>
            <a:off x="1" y="0"/>
            <a:ext cx="4953000" cy="6858000"/>
          </a:xfrm>
          <a:prstGeom prst="rtTriangle">
            <a:avLst/>
          </a:prstGeom>
          <a:blipFill dpi="0" rotWithShape="1">
            <a:blip r:embed="rId2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D5B2620-2064-35D7-54E7-1493F598424E}"/>
              </a:ext>
            </a:extLst>
          </p:cNvPr>
          <p:cNvSpPr txBox="1"/>
          <p:nvPr/>
        </p:nvSpPr>
        <p:spPr>
          <a:xfrm>
            <a:off x="2563587" y="1694388"/>
            <a:ext cx="7111999" cy="1237672"/>
          </a:xfrm>
          <a:prstGeom prst="rect">
            <a:avLst/>
          </a:prstGeom>
          <a:noFill/>
        </p:spPr>
        <p:txBody>
          <a:bodyPr wrap="square" rtlCol="0">
            <a:prstTxWarp prst="textChevronInverted">
              <a:avLst/>
            </a:prstTxWarp>
            <a:spAutoFit/>
          </a:bodyPr>
          <a:lstStyle/>
          <a:p>
            <a:r>
              <a:rPr lang="en-US" altLang="ko-KR" b="1" dirty="0">
                <a:effectLst>
                  <a:reflection blurRad="6350" stA="55000" endA="50" endPos="85000" dir="5400000" sy="-100000" algn="bl" rotWithShape="0"/>
                </a:effectLst>
                <a:latin typeface="궁서" panose="02030600000101010101" pitchFamily="18" charset="-127"/>
                <a:ea typeface="궁서" panose="02030600000101010101" pitchFamily="18" charset="-127"/>
              </a:rPr>
              <a:t>Last Mile Delivery</a:t>
            </a:r>
            <a:endParaRPr lang="ko-KR" altLang="en-US" b="1" dirty="0">
              <a:effectLst>
                <a:reflection blurRad="6350" stA="55000" endA="50" endPos="85000" dir="5400000" sy="-100000" algn="bl" rotWithShape="0"/>
              </a:effectLst>
              <a:latin typeface="궁서" panose="02030600000101010101" pitchFamily="18" charset="-127"/>
              <a:ea typeface="궁서" panose="02030600000101010101" pitchFamily="18" charset="-127"/>
            </a:endParaRP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259253AA-6E06-5A1F-9792-87093D52011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7C7C7E"/>
              </a:clrFrom>
              <a:clrTo>
                <a:srgbClr val="7C7C7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7321" y="6050737"/>
            <a:ext cx="1610691" cy="616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405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그림 12">
            <a:extLst>
              <a:ext uri="{FF2B5EF4-FFF2-40B4-BE49-F238E27FC236}">
                <a16:creationId xmlns:a16="http://schemas.microsoft.com/office/drawing/2014/main" id="{3E3C24E0-48AC-43FB-8BA4-1344D3626D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5" t="31690" r="46819" b="34164"/>
          <a:stretch/>
        </p:blipFill>
        <p:spPr>
          <a:xfrm>
            <a:off x="7688184" y="1693268"/>
            <a:ext cx="1604676" cy="1412034"/>
          </a:xfrm>
          <a:prstGeom prst="rect">
            <a:avLst/>
          </a:prstGeom>
        </p:spPr>
      </p:pic>
      <p:sp>
        <p:nvSpPr>
          <p:cNvPr id="19" name="화살표: 갈매기형 수장 18">
            <a:extLst>
              <a:ext uri="{FF2B5EF4-FFF2-40B4-BE49-F238E27FC236}">
                <a16:creationId xmlns:a16="http://schemas.microsoft.com/office/drawing/2014/main" id="{06267247-A55C-453C-A373-1DE4CCC867ED}"/>
              </a:ext>
            </a:extLst>
          </p:cNvPr>
          <p:cNvSpPr/>
          <p:nvPr/>
        </p:nvSpPr>
        <p:spPr>
          <a:xfrm flipH="1">
            <a:off x="792692" y="2174409"/>
            <a:ext cx="6559083" cy="290074"/>
          </a:xfrm>
          <a:prstGeom prst="chevron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7" name="화살표: 갈매기형 수장 6">
            <a:extLst>
              <a:ext uri="{FF2B5EF4-FFF2-40B4-BE49-F238E27FC236}">
                <a16:creationId xmlns:a16="http://schemas.microsoft.com/office/drawing/2014/main" id="{1FE1D00B-9711-6C3E-CB1C-DD04BE6F9989}"/>
              </a:ext>
            </a:extLst>
          </p:cNvPr>
          <p:cNvSpPr/>
          <p:nvPr/>
        </p:nvSpPr>
        <p:spPr>
          <a:xfrm flipH="1">
            <a:off x="792692" y="3384046"/>
            <a:ext cx="6559083" cy="290074"/>
          </a:xfrm>
          <a:prstGeom prst="chevron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0" name="화살표: 갈매기형 수장 19">
            <a:extLst>
              <a:ext uri="{FF2B5EF4-FFF2-40B4-BE49-F238E27FC236}">
                <a16:creationId xmlns:a16="http://schemas.microsoft.com/office/drawing/2014/main" id="{0AD0AC49-36ED-4CE2-A071-32FEFE5143BA}"/>
              </a:ext>
            </a:extLst>
          </p:cNvPr>
          <p:cNvSpPr/>
          <p:nvPr/>
        </p:nvSpPr>
        <p:spPr>
          <a:xfrm flipH="1">
            <a:off x="792692" y="4605063"/>
            <a:ext cx="6559083" cy="290074"/>
          </a:xfrm>
          <a:prstGeom prst="chevron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1" name="화살표: 갈매기형 수장 20">
            <a:extLst>
              <a:ext uri="{FF2B5EF4-FFF2-40B4-BE49-F238E27FC236}">
                <a16:creationId xmlns:a16="http://schemas.microsoft.com/office/drawing/2014/main" id="{D952F767-81BB-4436-96E0-208E7592AE18}"/>
              </a:ext>
            </a:extLst>
          </p:cNvPr>
          <p:cNvSpPr/>
          <p:nvPr/>
        </p:nvSpPr>
        <p:spPr>
          <a:xfrm flipH="1">
            <a:off x="792691" y="5820886"/>
            <a:ext cx="6559083" cy="290074"/>
          </a:xfrm>
          <a:prstGeom prst="chevron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1FEAE55-1655-B40C-89EC-7F69220FC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2</a:t>
            </a:fld>
            <a:endParaRPr lang="ko-KR" altLang="en-US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45A09708-829D-3478-73EF-54DB9FE8A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목차</a:t>
            </a:r>
          </a:p>
        </p:txBody>
      </p:sp>
      <p:sp>
        <p:nvSpPr>
          <p:cNvPr id="6" name="순서도: 지연 5">
            <a:extLst>
              <a:ext uri="{FF2B5EF4-FFF2-40B4-BE49-F238E27FC236}">
                <a16:creationId xmlns:a16="http://schemas.microsoft.com/office/drawing/2014/main" id="{CFAF51C2-D1D4-0B2D-4E18-056B1548353B}"/>
              </a:ext>
            </a:extLst>
          </p:cNvPr>
          <p:cNvSpPr/>
          <p:nvPr/>
        </p:nvSpPr>
        <p:spPr>
          <a:xfrm>
            <a:off x="669303" y="1693268"/>
            <a:ext cx="1121790" cy="771215"/>
          </a:xfrm>
          <a:prstGeom prst="flowChartDelay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A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8" name="순서도: 지연 7">
            <a:extLst>
              <a:ext uri="{FF2B5EF4-FFF2-40B4-BE49-F238E27FC236}">
                <a16:creationId xmlns:a16="http://schemas.microsoft.com/office/drawing/2014/main" id="{8BAB1C8F-9CCB-A28A-57D3-798D64491AA1}"/>
              </a:ext>
            </a:extLst>
          </p:cNvPr>
          <p:cNvSpPr/>
          <p:nvPr/>
        </p:nvSpPr>
        <p:spPr>
          <a:xfrm>
            <a:off x="669303" y="2902905"/>
            <a:ext cx="1121790" cy="771215"/>
          </a:xfrm>
          <a:prstGeom prst="flowChartDelay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B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0" name="순서도: 지연 9">
            <a:extLst>
              <a:ext uri="{FF2B5EF4-FFF2-40B4-BE49-F238E27FC236}">
                <a16:creationId xmlns:a16="http://schemas.microsoft.com/office/drawing/2014/main" id="{BA92389F-9D77-50B9-E45F-8BF5FAAC72A9}"/>
              </a:ext>
            </a:extLst>
          </p:cNvPr>
          <p:cNvSpPr/>
          <p:nvPr/>
        </p:nvSpPr>
        <p:spPr>
          <a:xfrm>
            <a:off x="669303" y="4123922"/>
            <a:ext cx="1121790" cy="771215"/>
          </a:xfrm>
          <a:prstGeom prst="flowChartDelay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C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2" name="순서도: 지연 11">
            <a:extLst>
              <a:ext uri="{FF2B5EF4-FFF2-40B4-BE49-F238E27FC236}">
                <a16:creationId xmlns:a16="http://schemas.microsoft.com/office/drawing/2014/main" id="{BBC2AEA2-6AAC-320D-C41F-5195994F916F}"/>
              </a:ext>
            </a:extLst>
          </p:cNvPr>
          <p:cNvSpPr/>
          <p:nvPr/>
        </p:nvSpPr>
        <p:spPr>
          <a:xfrm>
            <a:off x="669303" y="5339745"/>
            <a:ext cx="1121790" cy="771215"/>
          </a:xfrm>
          <a:prstGeom prst="flowChartDelay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D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607E565-B194-55DA-736D-BF425178C657}"/>
              </a:ext>
            </a:extLst>
          </p:cNvPr>
          <p:cNvSpPr txBox="1"/>
          <p:nvPr/>
        </p:nvSpPr>
        <p:spPr>
          <a:xfrm>
            <a:off x="1791094" y="1707354"/>
            <a:ext cx="5279010" cy="468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</a:rPr>
              <a:t>라스트 마일 </a:t>
            </a:r>
            <a:r>
              <a:rPr lang="ko-KR" altLang="en-US" sz="2400" dirty="0" err="1">
                <a:latin typeface="굴림" panose="020B0600000101010101" pitchFamily="50" charset="-127"/>
                <a:ea typeface="굴림" panose="020B0600000101010101" pitchFamily="50" charset="-127"/>
              </a:rPr>
              <a:t>딜리버리</a:t>
            </a:r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</a:rPr>
              <a:t> 개념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35B09A5-BB51-97A3-B648-D2196249C3B2}"/>
              </a:ext>
            </a:extLst>
          </p:cNvPr>
          <p:cNvSpPr txBox="1"/>
          <p:nvPr/>
        </p:nvSpPr>
        <p:spPr>
          <a:xfrm>
            <a:off x="1791094" y="2906798"/>
            <a:ext cx="5279010" cy="468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</a:rPr>
              <a:t>라스트 마일 서비스 동향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C2C2F9D-2C44-1A64-4EDC-D8D9022321F5}"/>
              </a:ext>
            </a:extLst>
          </p:cNvPr>
          <p:cNvSpPr txBox="1"/>
          <p:nvPr/>
        </p:nvSpPr>
        <p:spPr>
          <a:xfrm>
            <a:off x="1791094" y="4138159"/>
            <a:ext cx="5279010" cy="468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</a:rPr>
              <a:t>라스트 마일 </a:t>
            </a:r>
            <a:r>
              <a:rPr lang="ko-KR" altLang="en-US" sz="2400" dirty="0" err="1">
                <a:latin typeface="굴림" panose="020B0600000101010101" pitchFamily="50" charset="-127"/>
                <a:ea typeface="굴림" panose="020B0600000101010101" pitchFamily="50" charset="-127"/>
              </a:rPr>
              <a:t>딜리버리의</a:t>
            </a:r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</a:rPr>
              <a:t> 부상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C57E2FF-F346-CE47-7E23-E7B4194FF9AE}"/>
              </a:ext>
            </a:extLst>
          </p:cNvPr>
          <p:cNvSpPr txBox="1"/>
          <p:nvPr/>
        </p:nvSpPr>
        <p:spPr>
          <a:xfrm>
            <a:off x="1791094" y="5352038"/>
            <a:ext cx="5279010" cy="468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  <a:hlinkClick r:id="rId3" action="ppaction://hlinksldjump"/>
              </a:rPr>
              <a:t>라스트 마일 </a:t>
            </a:r>
            <a:r>
              <a:rPr lang="ko-KR" altLang="en-US" sz="2400" dirty="0" err="1">
                <a:latin typeface="굴림" panose="020B0600000101010101" pitchFamily="50" charset="-127"/>
                <a:ea typeface="굴림" panose="020B0600000101010101" pitchFamily="50" charset="-127"/>
                <a:hlinkClick r:id="rId3" action="ppaction://hlinksldjump"/>
              </a:rPr>
              <a:t>딜리버리의</a:t>
            </a:r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  <a:hlinkClick r:id="rId3" action="ppaction://hlinksldjump"/>
              </a:rPr>
              <a:t> 변화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3233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ED63B84-0899-6BFE-5C83-238BBC692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3</a:t>
            </a:fld>
            <a:endParaRPr lang="ko-KR" altLang="en-US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F8B6CFEC-3E57-99FA-AA41-F5A01CE54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A. </a:t>
            </a:r>
            <a:r>
              <a:rPr lang="ko-KR" altLang="en-US" dirty="0"/>
              <a:t>라스트 마일 </a:t>
            </a:r>
            <a:r>
              <a:rPr lang="ko-KR" altLang="en-US" dirty="0" err="1"/>
              <a:t>딜리버리</a:t>
            </a:r>
            <a:r>
              <a:rPr lang="ko-KR" altLang="en-US" dirty="0"/>
              <a:t> 개념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B149B15-472C-5861-6849-6327F010EE2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13690" y="1442759"/>
            <a:ext cx="8953500" cy="2238375"/>
          </a:xfrm>
        </p:spPr>
        <p:txBody>
          <a:bodyPr>
            <a:noAutofit/>
          </a:bodyPr>
          <a:lstStyle/>
          <a:p>
            <a:pPr marL="357188" indent="-357188" latinLnBrk="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en-US" altLang="ko-KR" sz="2400" b="1" dirty="0">
                <a:latin typeface="돋움" panose="020B0600000101010101" pitchFamily="50" charset="-127"/>
                <a:ea typeface="돋움" panose="020B0600000101010101" pitchFamily="50" charset="-127"/>
              </a:rPr>
              <a:t>Last Mile Delivery</a:t>
            </a:r>
          </a:p>
          <a:p>
            <a:pPr marL="715963" lvl="1" indent="-357188" latinLnBrk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ko-KR" sz="2000" dirty="0">
                <a:latin typeface="돋움" panose="020B0600000101010101" pitchFamily="50" charset="-127"/>
                <a:ea typeface="돋움" panose="020B0600000101010101" pitchFamily="50" charset="-127"/>
              </a:rPr>
              <a:t>All elements used to convey goods to their destination</a:t>
            </a:r>
          </a:p>
          <a:p>
            <a:pPr marL="715963" lvl="1" indent="-357188" latinLnBrk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ko-KR" sz="2000" dirty="0">
                <a:latin typeface="돋움" panose="020B0600000101010101" pitchFamily="50" charset="-127"/>
                <a:ea typeface="돋움" panose="020B0600000101010101" pitchFamily="50" charset="-127"/>
              </a:rPr>
              <a:t>In order to save logistics freight costs from courier companies, distributors have to order products and ship them to consumers</a:t>
            </a:r>
            <a:endParaRPr lang="ko-KR" altLang="en-US" sz="20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7" name="내용 개체 틀 2">
            <a:extLst>
              <a:ext uri="{FF2B5EF4-FFF2-40B4-BE49-F238E27FC236}">
                <a16:creationId xmlns:a16="http://schemas.microsoft.com/office/drawing/2014/main" id="{E91F7957-4508-4347-8EAD-03BF4BF231F7}"/>
              </a:ext>
            </a:extLst>
          </p:cNvPr>
          <p:cNvSpPr txBox="1">
            <a:spLocks/>
          </p:cNvSpPr>
          <p:nvPr/>
        </p:nvSpPr>
        <p:spPr>
          <a:xfrm>
            <a:off x="313690" y="3711018"/>
            <a:ext cx="7173033" cy="22383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7188" indent="-357188" latinLnBrk="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ko-KR" altLang="en-US" sz="2400" b="1" dirty="0">
                <a:latin typeface="돋움" panose="020B0600000101010101" pitchFamily="50" charset="-127"/>
                <a:ea typeface="돋움" panose="020B0600000101010101" pitchFamily="50" charset="-127"/>
              </a:rPr>
              <a:t>라스트 마일 </a:t>
            </a:r>
            <a:r>
              <a:rPr lang="ko-KR" altLang="en-US" sz="2400" b="1" dirty="0" err="1">
                <a:latin typeface="돋움" panose="020B0600000101010101" pitchFamily="50" charset="-127"/>
                <a:ea typeface="돋움" panose="020B0600000101010101" pitchFamily="50" charset="-127"/>
              </a:rPr>
              <a:t>딜리버리</a:t>
            </a:r>
            <a:endParaRPr lang="en-US" altLang="ko-KR" sz="2400" b="1" dirty="0"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marL="715963" lvl="1" indent="-357188" latinLnBrk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sz="2000" dirty="0">
                <a:latin typeface="돋움" panose="020B0600000101010101" pitchFamily="50" charset="-127"/>
                <a:ea typeface="돋움" panose="020B0600000101010101" pitchFamily="50" charset="-127"/>
              </a:rPr>
              <a:t>상품이 목적지까지 전달되기 위해 사용되는 운송비용을 절약하기 위한 기술적 방안으로 제품을 주문 받아 소비자들에게 배송하는 것까지 포함</a:t>
            </a:r>
          </a:p>
        </p:txBody>
      </p:sp>
      <p:pic>
        <p:nvPicPr>
          <p:cNvPr id="8" name="동영상">
            <a:hlinkClick r:id="" action="ppaction://media"/>
            <a:extLst>
              <a:ext uri="{FF2B5EF4-FFF2-40B4-BE49-F238E27FC236}">
                <a16:creationId xmlns:a16="http://schemas.microsoft.com/office/drawing/2014/main" id="{A3D19AF9-15FC-4380-9C5F-AF39C7AC8ED6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592809" y="4577961"/>
            <a:ext cx="1787380" cy="1375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446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75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사각형: 둥근 한쪽 모서리 5">
            <a:extLst>
              <a:ext uri="{FF2B5EF4-FFF2-40B4-BE49-F238E27FC236}">
                <a16:creationId xmlns:a16="http://schemas.microsoft.com/office/drawing/2014/main" id="{166EE601-2246-7167-DCE2-9D5015902333}"/>
              </a:ext>
            </a:extLst>
          </p:cNvPr>
          <p:cNvSpPr/>
          <p:nvPr/>
        </p:nvSpPr>
        <p:spPr>
          <a:xfrm>
            <a:off x="419100" y="2481349"/>
            <a:ext cx="1446061" cy="1670974"/>
          </a:xfrm>
          <a:prstGeom prst="round1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chemeClr val="bg1"/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이커머스</a:t>
            </a:r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8" name="사각형: 둥근 한쪽 모서리 7">
            <a:extLst>
              <a:ext uri="{FF2B5EF4-FFF2-40B4-BE49-F238E27FC236}">
                <a16:creationId xmlns:a16="http://schemas.microsoft.com/office/drawing/2014/main" id="{7EA6030C-C764-7AC1-17BC-2F5139255958}"/>
              </a:ext>
            </a:extLst>
          </p:cNvPr>
          <p:cNvSpPr/>
          <p:nvPr/>
        </p:nvSpPr>
        <p:spPr>
          <a:xfrm>
            <a:off x="419100" y="4152323"/>
            <a:ext cx="1446061" cy="1715163"/>
          </a:xfrm>
          <a:prstGeom prst="round1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chemeClr val="bg1"/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택배</a:t>
            </a:r>
          </a:p>
        </p:txBody>
      </p:sp>
      <p:sp>
        <p:nvSpPr>
          <p:cNvPr id="9" name="사각형: 잘린 한쪽 모서리 8">
            <a:extLst>
              <a:ext uri="{FF2B5EF4-FFF2-40B4-BE49-F238E27FC236}">
                <a16:creationId xmlns:a16="http://schemas.microsoft.com/office/drawing/2014/main" id="{A663AF94-7F68-4AA8-8417-5F7D33FA7D6F}"/>
              </a:ext>
            </a:extLst>
          </p:cNvPr>
          <p:cNvSpPr/>
          <p:nvPr/>
        </p:nvSpPr>
        <p:spPr>
          <a:xfrm>
            <a:off x="1888021" y="1574275"/>
            <a:ext cx="1260000" cy="907073"/>
          </a:xfrm>
          <a:prstGeom prst="snip1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0" name="사다리꼴 9">
            <a:extLst>
              <a:ext uri="{FF2B5EF4-FFF2-40B4-BE49-F238E27FC236}">
                <a16:creationId xmlns:a16="http://schemas.microsoft.com/office/drawing/2014/main" id="{EFC4D75C-26F8-F756-665D-01C1805E2BF8}"/>
              </a:ext>
            </a:extLst>
          </p:cNvPr>
          <p:cNvSpPr/>
          <p:nvPr/>
        </p:nvSpPr>
        <p:spPr>
          <a:xfrm>
            <a:off x="1888021" y="1574275"/>
            <a:ext cx="1260000" cy="907073"/>
          </a:xfrm>
          <a:prstGeom prst="trapezoid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업체</a:t>
            </a:r>
          </a:p>
        </p:txBody>
      </p:sp>
      <p:sp>
        <p:nvSpPr>
          <p:cNvPr id="11" name="사각형: 잘린 한쪽 모서리 10">
            <a:extLst>
              <a:ext uri="{FF2B5EF4-FFF2-40B4-BE49-F238E27FC236}">
                <a16:creationId xmlns:a16="http://schemas.microsoft.com/office/drawing/2014/main" id="{585E4FAD-79CF-2030-AFFA-6BA7BB9FFA5F}"/>
              </a:ext>
            </a:extLst>
          </p:cNvPr>
          <p:cNvSpPr/>
          <p:nvPr/>
        </p:nvSpPr>
        <p:spPr>
          <a:xfrm>
            <a:off x="3122383" y="1574275"/>
            <a:ext cx="1566000" cy="907073"/>
          </a:xfrm>
          <a:prstGeom prst="snip1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2" name="사각형: 잘린 한쪽 모서리 11">
            <a:extLst>
              <a:ext uri="{FF2B5EF4-FFF2-40B4-BE49-F238E27FC236}">
                <a16:creationId xmlns:a16="http://schemas.microsoft.com/office/drawing/2014/main" id="{9A85E24D-FFDE-02B6-0A1A-509049CA026A}"/>
              </a:ext>
            </a:extLst>
          </p:cNvPr>
          <p:cNvSpPr/>
          <p:nvPr/>
        </p:nvSpPr>
        <p:spPr>
          <a:xfrm>
            <a:off x="4688383" y="1574275"/>
            <a:ext cx="4780800" cy="907073"/>
          </a:xfrm>
          <a:prstGeom prst="snip1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3" name="사다리꼴 12">
            <a:extLst>
              <a:ext uri="{FF2B5EF4-FFF2-40B4-BE49-F238E27FC236}">
                <a16:creationId xmlns:a16="http://schemas.microsoft.com/office/drawing/2014/main" id="{436BD869-B344-859E-AEC4-8A857CA27DE7}"/>
              </a:ext>
            </a:extLst>
          </p:cNvPr>
          <p:cNvSpPr/>
          <p:nvPr/>
        </p:nvSpPr>
        <p:spPr>
          <a:xfrm>
            <a:off x="3122383" y="1574275"/>
            <a:ext cx="1566000" cy="907073"/>
          </a:xfrm>
          <a:prstGeom prst="trapezoid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서비스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00692DB-F183-5CBB-4028-87C9ABCDED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4</a:t>
            </a:fld>
            <a:endParaRPr lang="ko-KR" altLang="en-US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E5C547CE-9FBE-21FA-A1EE-2B5D47C70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B. </a:t>
            </a:r>
            <a:r>
              <a:rPr lang="ko-KR" altLang="en-US" dirty="0"/>
              <a:t>라스트 마일 서비스 동향</a:t>
            </a:r>
          </a:p>
        </p:txBody>
      </p:sp>
      <p:sp>
        <p:nvSpPr>
          <p:cNvPr id="18" name="사다리꼴 17">
            <a:extLst>
              <a:ext uri="{FF2B5EF4-FFF2-40B4-BE49-F238E27FC236}">
                <a16:creationId xmlns:a16="http://schemas.microsoft.com/office/drawing/2014/main" id="{FCEDAEA0-57D3-4E57-B745-4FC58B1F07DC}"/>
              </a:ext>
            </a:extLst>
          </p:cNvPr>
          <p:cNvSpPr/>
          <p:nvPr/>
        </p:nvSpPr>
        <p:spPr>
          <a:xfrm>
            <a:off x="4688383" y="1574275"/>
            <a:ext cx="4780800" cy="907073"/>
          </a:xfrm>
          <a:prstGeom prst="trapezoid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내용</a:t>
            </a:r>
          </a:p>
        </p:txBody>
      </p:sp>
      <p:graphicFrame>
        <p:nvGraphicFramePr>
          <p:cNvPr id="5" name="표 5">
            <a:extLst>
              <a:ext uri="{FF2B5EF4-FFF2-40B4-BE49-F238E27FC236}">
                <a16:creationId xmlns:a16="http://schemas.microsoft.com/office/drawing/2014/main" id="{36112E93-4EF5-0754-8D8B-8A4A12D2ACEF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514568820"/>
              </p:ext>
            </p:extLst>
          </p:nvPr>
        </p:nvGraphicFramePr>
        <p:xfrm>
          <a:off x="1866727" y="2481753"/>
          <a:ext cx="7607588" cy="3587363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1260786">
                  <a:extLst>
                    <a:ext uri="{9D8B030D-6E8A-4147-A177-3AD203B41FA5}">
                      <a16:colId xmlns:a16="http://schemas.microsoft.com/office/drawing/2014/main" val="3405079074"/>
                    </a:ext>
                  </a:extLst>
                </a:gridCol>
                <a:gridCol w="1567035">
                  <a:extLst>
                    <a:ext uri="{9D8B030D-6E8A-4147-A177-3AD203B41FA5}">
                      <a16:colId xmlns:a16="http://schemas.microsoft.com/office/drawing/2014/main" val="3337649278"/>
                    </a:ext>
                  </a:extLst>
                </a:gridCol>
                <a:gridCol w="4779767">
                  <a:extLst>
                    <a:ext uri="{9D8B030D-6E8A-4147-A177-3AD203B41FA5}">
                      <a16:colId xmlns:a16="http://schemas.microsoft.com/office/drawing/2014/main" val="1742915524"/>
                    </a:ext>
                  </a:extLst>
                </a:gridCol>
              </a:tblGrid>
              <a:tr h="844163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b="0" dirty="0" err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쿠팡</a:t>
                      </a:r>
                      <a:endParaRPr lang="ko-KR" altLang="en-US" sz="1800" b="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로켓프레시</a:t>
                      </a:r>
                      <a:endParaRPr kumimoji="1" lang="ko-KR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신선식품주문 익일 오전 </a:t>
                      </a:r>
                      <a:r>
                        <a:rPr kumimoji="1" lang="en-US" altLang="ko-K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7</a:t>
                      </a:r>
                      <a:r>
                        <a:rPr kumimoji="1" lang="ko-KR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시까지 수도권에서 전국으로 배송 영역 확대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80716863"/>
                  </a:ext>
                </a:extLst>
              </a:tr>
              <a:tr h="844163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b="0" dirty="0" err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마켓컬리</a:t>
                      </a:r>
                      <a:endParaRPr lang="en-US" altLang="ko-KR" sz="1800" b="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샛별배송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밤 </a:t>
                      </a:r>
                      <a:r>
                        <a:rPr kumimoji="1" lang="en-US" altLang="ko-KR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11</a:t>
                      </a:r>
                      <a:r>
                        <a:rPr kumimoji="1" lang="ko-KR" altLang="en-US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시 이전 주문</a:t>
                      </a:r>
                      <a:r>
                        <a:rPr kumimoji="1" lang="en-US" altLang="ko-KR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kumimoji="1" lang="ko-KR" altLang="en-US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익일 오전 </a:t>
                      </a:r>
                      <a:r>
                        <a:rPr kumimoji="1" lang="en-US" altLang="ko-KR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7</a:t>
                      </a:r>
                      <a:r>
                        <a:rPr kumimoji="1" lang="ko-KR" altLang="en-US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시 배송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74214828"/>
                  </a:ext>
                </a:extLst>
              </a:tr>
              <a:tr h="844163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en-US" altLang="ko-KR" sz="1800" b="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CJ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네이버 협력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대규모 배송처리 능력과 확고한 시장지배력을 기반으로 신규 화주 유치</a:t>
                      </a:r>
                      <a:r>
                        <a:rPr kumimoji="1" lang="en-US" altLang="ko-KR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/</a:t>
                      </a:r>
                      <a:r>
                        <a:rPr kumimoji="1" lang="ko-KR" altLang="en-US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협업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18185050"/>
                  </a:ext>
                </a:extLst>
              </a:tr>
              <a:tr h="844163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b="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롯데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편의점 </a:t>
                      </a:r>
                      <a:r>
                        <a:rPr kumimoji="1" lang="ko-KR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특송</a:t>
                      </a:r>
                      <a:endParaRPr kumimoji="1" lang="ko-KR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800" b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세븐일레븐에</a:t>
                      </a:r>
                      <a:r>
                        <a:rPr kumimoji="1" lang="ko-KR" altLang="en-US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 국제우편 접수</a:t>
                      </a:r>
                      <a:r>
                        <a:rPr kumimoji="1" lang="en-US" altLang="ko-KR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FedEx </a:t>
                      </a:r>
                      <a:r>
                        <a:rPr kumimoji="1" lang="ko-KR" altLang="en-US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픽업</a:t>
                      </a:r>
                      <a:r>
                        <a:rPr kumimoji="1" lang="en-US" altLang="ko-KR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kumimoji="1" lang="ko-KR" altLang="en-US" sz="1800" b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특송프로세스</a:t>
                      </a:r>
                      <a:r>
                        <a:rPr kumimoji="1" lang="ko-KR" altLang="en-US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 수행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1884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36349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EEF45944-D6CC-D1C6-03A2-5686FCEC8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5</a:t>
            </a:fld>
            <a:endParaRPr lang="ko-KR" altLang="en-US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E07C9B8D-A3FB-9756-FA33-5FA8FE4BB8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C. </a:t>
            </a:r>
            <a:r>
              <a:rPr lang="ko-KR" altLang="en-US" dirty="0"/>
              <a:t>라스트 마일 </a:t>
            </a:r>
            <a:r>
              <a:rPr lang="ko-KR" altLang="en-US" dirty="0" err="1"/>
              <a:t>딜리버리의</a:t>
            </a:r>
            <a:r>
              <a:rPr lang="ko-KR" altLang="en-US" dirty="0"/>
              <a:t> 부상</a:t>
            </a:r>
          </a:p>
        </p:txBody>
      </p:sp>
      <p:graphicFrame>
        <p:nvGraphicFramePr>
          <p:cNvPr id="12" name="내용 개체 틀 11">
            <a:extLst>
              <a:ext uri="{FF2B5EF4-FFF2-40B4-BE49-F238E27FC236}">
                <a16:creationId xmlns:a16="http://schemas.microsoft.com/office/drawing/2014/main" id="{7D39E297-7A42-BC49-AADC-54A219ED11CA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940076730"/>
              </p:ext>
            </p:extLst>
          </p:nvPr>
        </p:nvGraphicFramePr>
        <p:xfrm>
          <a:off x="681036" y="1554163"/>
          <a:ext cx="8543925" cy="43513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물결 12">
            <a:extLst>
              <a:ext uri="{FF2B5EF4-FFF2-40B4-BE49-F238E27FC236}">
                <a16:creationId xmlns:a16="http://schemas.microsoft.com/office/drawing/2014/main" id="{2960FB6A-DF75-F1A8-DE4A-7F126BDF61E5}"/>
              </a:ext>
            </a:extLst>
          </p:cNvPr>
          <p:cNvSpPr/>
          <p:nvPr/>
        </p:nvSpPr>
        <p:spPr>
          <a:xfrm flipH="1">
            <a:off x="4660479" y="2414683"/>
            <a:ext cx="1541537" cy="584199"/>
          </a:xfrm>
          <a:prstGeom prst="wave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단위 </a:t>
            </a:r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: </a:t>
            </a:r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조원</a:t>
            </a:r>
          </a:p>
        </p:txBody>
      </p:sp>
    </p:spTree>
    <p:extLst>
      <p:ext uri="{BB962C8B-B14F-4D97-AF65-F5344CB8AC3E}">
        <p14:creationId xmlns:p14="http://schemas.microsoft.com/office/powerpoint/2010/main" val="173179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사각형: 잘린 한쪽 모서리 49">
            <a:extLst>
              <a:ext uri="{FF2B5EF4-FFF2-40B4-BE49-F238E27FC236}">
                <a16:creationId xmlns:a16="http://schemas.microsoft.com/office/drawing/2014/main" id="{9EBB8D22-5422-451A-A9C6-47C96BB806BB}"/>
              </a:ext>
            </a:extLst>
          </p:cNvPr>
          <p:cNvSpPr/>
          <p:nvPr/>
        </p:nvSpPr>
        <p:spPr>
          <a:xfrm flipH="1">
            <a:off x="5083835" y="1357902"/>
            <a:ext cx="4412673" cy="4486027"/>
          </a:xfrm>
          <a:prstGeom prst="snip1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49" name="사각형: 잘린 한쪽 모서리 48">
            <a:extLst>
              <a:ext uri="{FF2B5EF4-FFF2-40B4-BE49-F238E27FC236}">
                <a16:creationId xmlns:a16="http://schemas.microsoft.com/office/drawing/2014/main" id="{6A6AF7F9-29BF-464B-8BCC-F5A32CD3E383}"/>
              </a:ext>
            </a:extLst>
          </p:cNvPr>
          <p:cNvSpPr/>
          <p:nvPr/>
        </p:nvSpPr>
        <p:spPr>
          <a:xfrm>
            <a:off x="390306" y="1357902"/>
            <a:ext cx="4412673" cy="4486027"/>
          </a:xfrm>
          <a:prstGeom prst="snip1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F7FFD6C1-3758-6C1F-C8AE-4C47A0C89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6</a:t>
            </a:fld>
            <a:endParaRPr lang="ko-KR" altLang="en-US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6C5E2F5C-C5FC-213E-3173-048274554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D. </a:t>
            </a:r>
            <a:r>
              <a:rPr lang="ko-KR" altLang="en-US" dirty="0"/>
              <a:t>라스트 마일 </a:t>
            </a:r>
            <a:r>
              <a:rPr lang="ko-KR" altLang="en-US" dirty="0" err="1"/>
              <a:t>딜리버리의</a:t>
            </a:r>
            <a:r>
              <a:rPr lang="ko-KR" altLang="en-US" dirty="0"/>
              <a:t> 변화</a:t>
            </a:r>
          </a:p>
        </p:txBody>
      </p:sp>
      <p:sp>
        <p:nvSpPr>
          <p:cNvPr id="13" name="화살표: 갈매기형 수장 12">
            <a:extLst>
              <a:ext uri="{FF2B5EF4-FFF2-40B4-BE49-F238E27FC236}">
                <a16:creationId xmlns:a16="http://schemas.microsoft.com/office/drawing/2014/main" id="{7BD9F3FF-7275-B297-FF1C-F52342C84F15}"/>
              </a:ext>
            </a:extLst>
          </p:cNvPr>
          <p:cNvSpPr/>
          <p:nvPr/>
        </p:nvSpPr>
        <p:spPr>
          <a:xfrm>
            <a:off x="6031145" y="1502911"/>
            <a:ext cx="2518052" cy="502903"/>
          </a:xfrm>
          <a:prstGeom prst="chevron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감성적 측면</a:t>
            </a:r>
          </a:p>
        </p:txBody>
      </p:sp>
      <p:sp>
        <p:nvSpPr>
          <p:cNvPr id="17" name="평행 사변형 16">
            <a:extLst>
              <a:ext uri="{FF2B5EF4-FFF2-40B4-BE49-F238E27FC236}">
                <a16:creationId xmlns:a16="http://schemas.microsoft.com/office/drawing/2014/main" id="{8549D4A7-1703-6892-488F-EE1B0A56AC82}"/>
              </a:ext>
            </a:extLst>
          </p:cNvPr>
          <p:cNvSpPr/>
          <p:nvPr/>
        </p:nvSpPr>
        <p:spPr>
          <a:xfrm>
            <a:off x="7431143" y="2314132"/>
            <a:ext cx="1793819" cy="555507"/>
          </a:xfrm>
          <a:prstGeom prst="parallelogram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긍정이미지</a:t>
            </a:r>
            <a:endParaRPr lang="en-US" altLang="ko-KR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전달</a:t>
            </a:r>
          </a:p>
        </p:txBody>
      </p:sp>
      <p:sp>
        <p:nvSpPr>
          <p:cNvPr id="18" name="평행 사변형 17">
            <a:extLst>
              <a:ext uri="{FF2B5EF4-FFF2-40B4-BE49-F238E27FC236}">
                <a16:creationId xmlns:a16="http://schemas.microsoft.com/office/drawing/2014/main" id="{D94FC462-30F1-A64F-9C61-3E5C17A45651}"/>
              </a:ext>
            </a:extLst>
          </p:cNvPr>
          <p:cNvSpPr/>
          <p:nvPr/>
        </p:nvSpPr>
        <p:spPr>
          <a:xfrm flipH="1">
            <a:off x="5526155" y="2314132"/>
            <a:ext cx="1793819" cy="555507"/>
          </a:xfrm>
          <a:prstGeom prst="parallelogram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단순배송 이상</a:t>
            </a:r>
          </a:p>
        </p:txBody>
      </p:sp>
      <p:sp>
        <p:nvSpPr>
          <p:cNvPr id="20" name="설명선: 왼쪽/오른쪽 화살표 19">
            <a:extLst>
              <a:ext uri="{FF2B5EF4-FFF2-40B4-BE49-F238E27FC236}">
                <a16:creationId xmlns:a16="http://schemas.microsoft.com/office/drawing/2014/main" id="{BE4A8F4C-FBEB-756B-7819-DF30A155600A}"/>
              </a:ext>
            </a:extLst>
          </p:cNvPr>
          <p:cNvSpPr/>
          <p:nvPr/>
        </p:nvSpPr>
        <p:spPr>
          <a:xfrm>
            <a:off x="5878718" y="2929984"/>
            <a:ext cx="2822906" cy="577109"/>
          </a:xfrm>
          <a:prstGeom prst="leftRightArrowCallout">
            <a:avLst>
              <a:gd name="adj1" fmla="val 50000"/>
              <a:gd name="adj2" fmla="val 25000"/>
              <a:gd name="adj3" fmla="val 25000"/>
              <a:gd name="adj4" fmla="val 48123"/>
            </a:avLst>
          </a:prstGeom>
          <a:solidFill>
            <a:schemeClr val="accent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bg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고객선호도 조사</a:t>
            </a:r>
          </a:p>
        </p:txBody>
      </p:sp>
      <p:sp>
        <p:nvSpPr>
          <p:cNvPr id="7" name="육각형 6">
            <a:extLst>
              <a:ext uri="{FF2B5EF4-FFF2-40B4-BE49-F238E27FC236}">
                <a16:creationId xmlns:a16="http://schemas.microsoft.com/office/drawing/2014/main" id="{F7CB5174-0D3A-F837-A639-D0BE1A30AFD6}"/>
              </a:ext>
            </a:extLst>
          </p:cNvPr>
          <p:cNvSpPr/>
          <p:nvPr/>
        </p:nvSpPr>
        <p:spPr>
          <a:xfrm>
            <a:off x="1337616" y="1502911"/>
            <a:ext cx="2518052" cy="502903"/>
          </a:xfrm>
          <a:prstGeom prst="hexagon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서비스의 변화</a:t>
            </a:r>
          </a:p>
        </p:txBody>
      </p:sp>
      <p:graphicFrame>
        <p:nvGraphicFramePr>
          <p:cNvPr id="3" name="다이어그램 2">
            <a:extLst>
              <a:ext uri="{FF2B5EF4-FFF2-40B4-BE49-F238E27FC236}">
                <a16:creationId xmlns:a16="http://schemas.microsoft.com/office/drawing/2014/main" id="{FB73E4DA-58EE-413F-A92B-9C8159C86B4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23856870"/>
              </p:ext>
            </p:extLst>
          </p:nvPr>
        </p:nvGraphicFramePr>
        <p:xfrm>
          <a:off x="538149" y="2380121"/>
          <a:ext cx="2366219" cy="20479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1" name="리본: 아래로 기울어짐 50">
            <a:extLst>
              <a:ext uri="{FF2B5EF4-FFF2-40B4-BE49-F238E27FC236}">
                <a16:creationId xmlns:a16="http://schemas.microsoft.com/office/drawing/2014/main" id="{9DF4135B-244D-423C-B2F4-E73ABEB05659}"/>
              </a:ext>
            </a:extLst>
          </p:cNvPr>
          <p:cNvSpPr/>
          <p:nvPr/>
        </p:nvSpPr>
        <p:spPr>
          <a:xfrm>
            <a:off x="586279" y="4682030"/>
            <a:ext cx="1344194" cy="913021"/>
          </a:xfrm>
          <a:prstGeom prst="ribbon">
            <a:avLst>
              <a:gd name="adj1" fmla="val 16667"/>
              <a:gd name="adj2" fmla="val 72237"/>
            </a:avLst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상용화</a:t>
            </a:r>
          </a:p>
        </p:txBody>
      </p:sp>
      <p:graphicFrame>
        <p:nvGraphicFramePr>
          <p:cNvPr id="9" name="다이어그램 8">
            <a:extLst>
              <a:ext uri="{FF2B5EF4-FFF2-40B4-BE49-F238E27FC236}">
                <a16:creationId xmlns:a16="http://schemas.microsoft.com/office/drawing/2014/main" id="{88DA1016-756E-437B-B492-07EDD0C2CC1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3666382"/>
              </p:ext>
            </p:extLst>
          </p:nvPr>
        </p:nvGraphicFramePr>
        <p:xfrm>
          <a:off x="2013954" y="4651076"/>
          <a:ext cx="2611480" cy="9749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cxnSp>
        <p:nvCxnSpPr>
          <p:cNvPr id="26" name="연결선: 꺾임 25">
            <a:extLst>
              <a:ext uri="{FF2B5EF4-FFF2-40B4-BE49-F238E27FC236}">
                <a16:creationId xmlns:a16="http://schemas.microsoft.com/office/drawing/2014/main" id="{93DD2CAE-0660-4724-9C6D-28413771B28B}"/>
              </a:ext>
            </a:extLst>
          </p:cNvPr>
          <p:cNvCxnSpPr>
            <a:cxnSpLocks/>
            <a:stCxn id="18" idx="0"/>
            <a:endCxn id="17" idx="1"/>
          </p:cNvCxnSpPr>
          <p:nvPr/>
        </p:nvCxnSpPr>
        <p:spPr>
          <a:xfrm rot="5400000" flipH="1" flipV="1">
            <a:off x="7410277" y="1326919"/>
            <a:ext cx="12700" cy="1974427"/>
          </a:xfrm>
          <a:prstGeom prst="bentConnector3">
            <a:avLst>
              <a:gd name="adj1" fmla="val 1800000"/>
            </a:avLst>
          </a:prstGeom>
          <a:ln w="28575"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십자형 68">
            <a:extLst>
              <a:ext uri="{FF2B5EF4-FFF2-40B4-BE49-F238E27FC236}">
                <a16:creationId xmlns:a16="http://schemas.microsoft.com/office/drawing/2014/main" id="{9EE34390-2C72-4014-89DC-F2C2A624EAE2}"/>
              </a:ext>
            </a:extLst>
          </p:cNvPr>
          <p:cNvSpPr/>
          <p:nvPr/>
        </p:nvSpPr>
        <p:spPr>
          <a:xfrm>
            <a:off x="3594133" y="3210027"/>
            <a:ext cx="380636" cy="380646"/>
          </a:xfrm>
          <a:prstGeom prst="plus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71" name="순서도: 저장 데이터 70">
            <a:extLst>
              <a:ext uri="{FF2B5EF4-FFF2-40B4-BE49-F238E27FC236}">
                <a16:creationId xmlns:a16="http://schemas.microsoft.com/office/drawing/2014/main" id="{EF57A2F8-D3D2-4FFC-9EB7-00E974B8B043}"/>
              </a:ext>
            </a:extLst>
          </p:cNvPr>
          <p:cNvSpPr/>
          <p:nvPr/>
        </p:nvSpPr>
        <p:spPr>
          <a:xfrm>
            <a:off x="2985280" y="2318021"/>
            <a:ext cx="1093288" cy="775065"/>
          </a:xfrm>
          <a:prstGeom prst="flowChartOnlineStorage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물류</a:t>
            </a:r>
          </a:p>
        </p:txBody>
      </p:sp>
      <p:sp>
        <p:nvSpPr>
          <p:cNvPr id="73" name="순서도: 저장 데이터 72">
            <a:extLst>
              <a:ext uri="{FF2B5EF4-FFF2-40B4-BE49-F238E27FC236}">
                <a16:creationId xmlns:a16="http://schemas.microsoft.com/office/drawing/2014/main" id="{3E9089EF-C070-429E-8C9C-62ADCD74DB3E}"/>
              </a:ext>
            </a:extLst>
          </p:cNvPr>
          <p:cNvSpPr/>
          <p:nvPr/>
        </p:nvSpPr>
        <p:spPr>
          <a:xfrm flipH="1">
            <a:off x="3571361" y="3663251"/>
            <a:ext cx="1093288" cy="775065"/>
          </a:xfrm>
          <a:prstGeom prst="flowChartOnlineStorage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IT </a:t>
            </a:r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기술</a:t>
            </a:r>
          </a:p>
        </p:txBody>
      </p:sp>
      <p:sp>
        <p:nvSpPr>
          <p:cNvPr id="39" name="오각형 102">
            <a:extLst>
              <a:ext uri="{FF2B5EF4-FFF2-40B4-BE49-F238E27FC236}">
                <a16:creationId xmlns:a16="http://schemas.microsoft.com/office/drawing/2014/main" id="{147A4948-F2A1-4AF6-9EE8-AF1AD012E860}"/>
              </a:ext>
            </a:extLst>
          </p:cNvPr>
          <p:cNvSpPr/>
          <p:nvPr/>
        </p:nvSpPr>
        <p:spPr>
          <a:xfrm>
            <a:off x="5279921" y="4921338"/>
            <a:ext cx="1369818" cy="764984"/>
          </a:xfrm>
          <a:prstGeom prst="homePlate">
            <a:avLst>
              <a:gd name="adj" fmla="val 36898"/>
            </a:avLst>
          </a:prstGeom>
          <a:solidFill>
            <a:schemeClr val="accent5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언제 </a:t>
            </a:r>
            <a:endParaRPr lang="en-US" altLang="ko-KR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어디서나</a:t>
            </a:r>
          </a:p>
        </p:txBody>
      </p:sp>
      <p:sp>
        <p:nvSpPr>
          <p:cNvPr id="40" name="갈매기형 수장 106">
            <a:extLst>
              <a:ext uri="{FF2B5EF4-FFF2-40B4-BE49-F238E27FC236}">
                <a16:creationId xmlns:a16="http://schemas.microsoft.com/office/drawing/2014/main" id="{9ADD0892-2E4F-43B3-95DB-20E5C9CAB2E5}"/>
              </a:ext>
            </a:extLst>
          </p:cNvPr>
          <p:cNvSpPr/>
          <p:nvPr/>
        </p:nvSpPr>
        <p:spPr>
          <a:xfrm>
            <a:off x="6552590" y="4979043"/>
            <a:ext cx="1303032" cy="646331"/>
          </a:xfrm>
          <a:prstGeom prst="chevron">
            <a:avLst>
              <a:gd name="adj" fmla="val 38976"/>
            </a:avLst>
          </a:prstGeom>
          <a:solidFill>
            <a:schemeClr val="accent1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고객</a:t>
            </a:r>
            <a:endParaRPr lang="en-US" altLang="ko-KR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요구</a:t>
            </a:r>
          </a:p>
        </p:txBody>
      </p:sp>
      <p:sp>
        <p:nvSpPr>
          <p:cNvPr id="42" name="폭발 1 107">
            <a:extLst>
              <a:ext uri="{FF2B5EF4-FFF2-40B4-BE49-F238E27FC236}">
                <a16:creationId xmlns:a16="http://schemas.microsoft.com/office/drawing/2014/main" id="{2DD79BF1-037C-408D-A8B6-1A289FB074C4}"/>
              </a:ext>
            </a:extLst>
          </p:cNvPr>
          <p:cNvSpPr/>
          <p:nvPr/>
        </p:nvSpPr>
        <p:spPr>
          <a:xfrm rot="20432941">
            <a:off x="7914900" y="4683930"/>
            <a:ext cx="1487323" cy="1088460"/>
          </a:xfrm>
          <a:prstGeom prst="irregularSeal1">
            <a:avLst/>
          </a:prstGeom>
          <a:solidFill>
            <a:schemeClr val="accent5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즉시</a:t>
            </a:r>
            <a:endParaRPr lang="en-US" altLang="ko-KR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대응</a:t>
            </a:r>
          </a:p>
        </p:txBody>
      </p:sp>
      <p:sp>
        <p:nvSpPr>
          <p:cNvPr id="44" name="배지 43">
            <a:extLst>
              <a:ext uri="{FF2B5EF4-FFF2-40B4-BE49-F238E27FC236}">
                <a16:creationId xmlns:a16="http://schemas.microsoft.com/office/drawing/2014/main" id="{6FEF8D8B-A834-4390-AFDF-0725BC9FDE7B}"/>
              </a:ext>
            </a:extLst>
          </p:cNvPr>
          <p:cNvSpPr/>
          <p:nvPr/>
        </p:nvSpPr>
        <p:spPr>
          <a:xfrm>
            <a:off x="5234434" y="4050784"/>
            <a:ext cx="1944000" cy="612000"/>
          </a:xfrm>
          <a:prstGeom prst="plaque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서비스요구수준</a:t>
            </a:r>
          </a:p>
        </p:txBody>
      </p:sp>
      <p:sp>
        <p:nvSpPr>
          <p:cNvPr id="45" name="위쪽 화살표 97">
            <a:extLst>
              <a:ext uri="{FF2B5EF4-FFF2-40B4-BE49-F238E27FC236}">
                <a16:creationId xmlns:a16="http://schemas.microsoft.com/office/drawing/2014/main" id="{09CA28D4-C792-4BDC-8A98-BCBA3192352E}"/>
              </a:ext>
            </a:extLst>
          </p:cNvPr>
          <p:cNvSpPr/>
          <p:nvPr/>
        </p:nvSpPr>
        <p:spPr>
          <a:xfrm>
            <a:off x="5501439" y="3516248"/>
            <a:ext cx="1409990" cy="612000"/>
          </a:xfrm>
          <a:prstGeom prst="upArrow">
            <a:avLst>
              <a:gd name="adj1" fmla="val 62758"/>
              <a:gd name="adj2" fmla="val 50000"/>
            </a:avLst>
          </a:prstGeom>
          <a:solidFill>
            <a:schemeClr val="bg2">
              <a:lumMod val="9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높아짐</a:t>
            </a:r>
          </a:p>
        </p:txBody>
      </p:sp>
      <p:sp>
        <p:nvSpPr>
          <p:cNvPr id="46" name="팔각형 45">
            <a:extLst>
              <a:ext uri="{FF2B5EF4-FFF2-40B4-BE49-F238E27FC236}">
                <a16:creationId xmlns:a16="http://schemas.microsoft.com/office/drawing/2014/main" id="{EE217074-B9DD-4B59-A46A-973EA2855A62}"/>
              </a:ext>
            </a:extLst>
          </p:cNvPr>
          <p:cNvSpPr/>
          <p:nvPr/>
        </p:nvSpPr>
        <p:spPr>
          <a:xfrm flipH="1">
            <a:off x="7448623" y="4050784"/>
            <a:ext cx="1944000" cy="612000"/>
          </a:xfrm>
          <a:prstGeom prst="octagon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배송시간</a:t>
            </a:r>
          </a:p>
        </p:txBody>
      </p:sp>
      <p:sp>
        <p:nvSpPr>
          <p:cNvPr id="47" name="아래쪽 화살표 101">
            <a:extLst>
              <a:ext uri="{FF2B5EF4-FFF2-40B4-BE49-F238E27FC236}">
                <a16:creationId xmlns:a16="http://schemas.microsoft.com/office/drawing/2014/main" id="{35770C25-5B36-445E-B649-155935FF96A0}"/>
              </a:ext>
            </a:extLst>
          </p:cNvPr>
          <p:cNvSpPr/>
          <p:nvPr/>
        </p:nvSpPr>
        <p:spPr>
          <a:xfrm>
            <a:off x="7715628" y="3563025"/>
            <a:ext cx="1409990" cy="612000"/>
          </a:xfrm>
          <a:prstGeom prst="downArrow">
            <a:avLst>
              <a:gd name="adj1" fmla="val 69136"/>
              <a:gd name="adj2" fmla="val 50000"/>
            </a:avLst>
          </a:prstGeom>
          <a:solidFill>
            <a:schemeClr val="bg2">
              <a:lumMod val="9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단축</a:t>
            </a:r>
          </a:p>
        </p:txBody>
      </p:sp>
    </p:spTree>
    <p:extLst>
      <p:ext uri="{BB962C8B-B14F-4D97-AF65-F5344CB8AC3E}">
        <p14:creationId xmlns:p14="http://schemas.microsoft.com/office/powerpoint/2010/main" val="25892938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 w="9525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4788</TotalTime>
  <Words>201</Words>
  <Application>Microsoft Office PowerPoint</Application>
  <PresentationFormat>A4 용지(210x297mm)</PresentationFormat>
  <Paragraphs>69</Paragraphs>
  <Slides>6</Slides>
  <Notes>0</Notes>
  <HiddenSlides>0</HiddenSlides>
  <MMClips>1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5" baseType="lpstr">
      <vt:lpstr>굴림</vt:lpstr>
      <vt:lpstr>궁서</vt:lpstr>
      <vt:lpstr>돋움</vt:lpstr>
      <vt:lpstr>맑은 고딕</vt:lpstr>
      <vt:lpstr>Arial</vt:lpstr>
      <vt:lpstr>Calibri</vt:lpstr>
      <vt:lpstr>Calibri Light</vt:lpstr>
      <vt:lpstr>Wingdings</vt:lpstr>
      <vt:lpstr>Office 테마</vt:lpstr>
      <vt:lpstr>PowerPoint 프레젠테이션</vt:lpstr>
      <vt:lpstr>목차</vt:lpstr>
      <vt:lpstr>A. 라스트 마일 딜리버리 개념</vt:lpstr>
      <vt:lpstr>B. 라스트 마일 서비스 동향</vt:lpstr>
      <vt:lpstr>C. 라스트 마일 딜리버리의 부상</vt:lpstr>
      <vt:lpstr>D. 라스트 마일 딜리버리의 변화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ITQ KPC</dc:creator>
  <cp:lastModifiedBy>KPC</cp:lastModifiedBy>
  <cp:revision>114</cp:revision>
  <cp:lastPrinted>2024-09-30T15:37:56Z</cp:lastPrinted>
  <dcterms:created xsi:type="dcterms:W3CDTF">2023-07-20T02:58:21Z</dcterms:created>
  <dcterms:modified xsi:type="dcterms:W3CDTF">2025-02-08T04:00:49Z</dcterms:modified>
</cp:coreProperties>
</file>