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74" r:id="rId5"/>
    <p:sldId id="260" r:id="rId6"/>
    <p:sldId id="26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3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876" y="102"/>
      </p:cViewPr>
      <p:guideLst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브랜드 홍보 소비자 반응</a:t>
            </a: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인지도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F50-4A77-A60C-CB067BD3A1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인플루언서</c:v>
                </c:pt>
                <c:pt idx="1">
                  <c:v>블로그</c:v>
                </c:pt>
                <c:pt idx="2">
                  <c:v>잡지</c:v>
                </c:pt>
                <c:pt idx="3">
                  <c:v>캠페인</c:v>
                </c:pt>
                <c:pt idx="4">
                  <c:v>SNS</c:v>
                </c:pt>
              </c:strCache>
            </c:strRef>
          </c:cat>
          <c:val>
            <c:numRef>
              <c:f>Sheet1!$B$2:$F$2</c:f>
              <c:numCache>
                <c:formatCode>0.00_);[Red]\(0.00\)</c:formatCode>
                <c:ptCount val="5"/>
                <c:pt idx="0">
                  <c:v>3.83</c:v>
                </c:pt>
                <c:pt idx="1">
                  <c:v>3.21</c:v>
                </c:pt>
                <c:pt idx="2">
                  <c:v>2.71</c:v>
                </c:pt>
                <c:pt idx="3">
                  <c:v>3.74</c:v>
                </c:pt>
                <c:pt idx="4">
                  <c:v>3.89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선호도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인플루언서</c:v>
                </c:pt>
                <c:pt idx="1">
                  <c:v>블로그</c:v>
                </c:pt>
                <c:pt idx="2">
                  <c:v>잡지</c:v>
                </c:pt>
                <c:pt idx="3">
                  <c:v>캠페인</c:v>
                </c:pt>
                <c:pt idx="4">
                  <c:v>SNS</c:v>
                </c:pt>
              </c:strCache>
            </c:strRef>
          </c:cat>
          <c:val>
            <c:numRef>
              <c:f>Sheet1!$B$3:$F$3</c:f>
              <c:numCache>
                <c:formatCode>0.00_);[Red]\(0.00\)</c:formatCode>
                <c:ptCount val="5"/>
                <c:pt idx="0">
                  <c:v>4.43</c:v>
                </c:pt>
                <c:pt idx="1">
                  <c:v>4.2300000000000004</c:v>
                </c:pt>
                <c:pt idx="2">
                  <c:v>3.11</c:v>
                </c:pt>
                <c:pt idx="3">
                  <c:v>4.12</c:v>
                </c:pt>
                <c:pt idx="4">
                  <c:v>4.25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.00_);[Red]\(#,##0.0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.00_);[Red]\(#,##0.0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84CFDD-3E30-4328-8F81-B197FAF63B5B}" type="doc">
      <dgm:prSet loTypeId="urn:microsoft.com/office/officeart/2008/layout/VerticalCurvedList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AF3AD719-97F8-434C-A1B0-FAADD1FDB6D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미래지향성</a:t>
          </a:r>
        </a:p>
      </dgm:t>
    </dgm:pt>
    <dgm:pt modelId="{1D9BF432-2203-4662-9516-E95996E6889B}" type="parTrans" cxnId="{AA52C28A-CBFF-48A8-AC89-1CDDEBED64C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9DB0005-DD07-4737-9609-A0AF89AEAEBD}" type="sibTrans" cxnId="{AA52C28A-CBFF-48A8-AC89-1CDDEBED64CF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A6E9BE5-8E74-4EE4-B282-830EB4CAD284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틈새시장 접근</a:t>
          </a:r>
        </a:p>
      </dgm:t>
    </dgm:pt>
    <dgm:pt modelId="{87798D84-2BB8-4E87-9F26-1741841F9179}" type="parTrans" cxnId="{15A2705A-3FB6-4BF7-8AF5-20194BB1AA7D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8FA8CE1-8E7F-49A3-87B0-BFE757BE4900}" type="sibTrans" cxnId="{15A2705A-3FB6-4BF7-8AF5-20194BB1AA7D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01B255F-38BF-48C2-9A79-B2E577AD7491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에듀테인먼트</a:t>
          </a:r>
        </a:p>
      </dgm:t>
    </dgm:pt>
    <dgm:pt modelId="{89E14EF1-4871-488E-AA2D-738AF460BB86}" type="parTrans" cxnId="{EEB3D448-F3E7-44AB-94B9-C503BD6F0EB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5C9B0AD-3561-483C-911E-6EDDC6EB1B28}" type="sibTrans" cxnId="{EEB3D448-F3E7-44AB-94B9-C503BD6F0EB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DAA88D3-C2C1-41B5-8149-97BB3234E9C0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엔젤비즈니스</a:t>
          </a:r>
        </a:p>
      </dgm:t>
    </dgm:pt>
    <dgm:pt modelId="{57D8B034-3CFF-40A3-80E7-19E73128E596}" type="parTrans" cxnId="{A1BFF4ED-F1FF-4256-93C1-C26A6C2D6064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F1EDA67-0F59-444E-81C1-7945434D248E}" type="sibTrans" cxnId="{A1BFF4ED-F1FF-4256-93C1-C26A6C2D6064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C694622-AD31-4D55-80F8-46D94A613CDD}" type="pres">
      <dgm:prSet presAssocID="{9884CFDD-3E30-4328-8F81-B197FAF63B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955D677-6392-4894-92EC-44B7A7AFA949}" type="pres">
      <dgm:prSet presAssocID="{9884CFDD-3E30-4328-8F81-B197FAF63B5B}" presName="Name1" presStyleCnt="0"/>
      <dgm:spPr/>
    </dgm:pt>
    <dgm:pt modelId="{AF503BB7-94FD-4E45-B4E2-5399E1095BB9}" type="pres">
      <dgm:prSet presAssocID="{9884CFDD-3E30-4328-8F81-B197FAF63B5B}" presName="cycle" presStyleCnt="0"/>
      <dgm:spPr/>
    </dgm:pt>
    <dgm:pt modelId="{1D8EF722-EAC1-4099-B767-8408E7DA5C9F}" type="pres">
      <dgm:prSet presAssocID="{9884CFDD-3E30-4328-8F81-B197FAF63B5B}" presName="srcNode" presStyleLbl="node1" presStyleIdx="0" presStyleCnt="4"/>
      <dgm:spPr/>
    </dgm:pt>
    <dgm:pt modelId="{555A7857-B9E6-4DB3-98C1-EFA473297B93}" type="pres">
      <dgm:prSet presAssocID="{9884CFDD-3E30-4328-8F81-B197FAF63B5B}" presName="conn" presStyleLbl="parChTrans1D2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C0E6475F-C2A6-4541-970F-180784C883EE}" type="pres">
      <dgm:prSet presAssocID="{9884CFDD-3E30-4328-8F81-B197FAF63B5B}" presName="extraNode" presStyleLbl="node1" presStyleIdx="0" presStyleCnt="4"/>
      <dgm:spPr/>
    </dgm:pt>
    <dgm:pt modelId="{BCCBC4AF-2161-4BC0-A131-61A91F539884}" type="pres">
      <dgm:prSet presAssocID="{9884CFDD-3E30-4328-8F81-B197FAF63B5B}" presName="dstNode" presStyleLbl="node1" presStyleIdx="0" presStyleCnt="4"/>
      <dgm:spPr/>
    </dgm:pt>
    <dgm:pt modelId="{9BD67EE6-EDB3-4309-8D31-1D74EFF51626}" type="pres">
      <dgm:prSet presAssocID="{AF3AD719-97F8-434C-A1B0-FAADD1FDB6D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7443BC6-5227-4AB4-BF05-401E0ED390EC}" type="pres">
      <dgm:prSet presAssocID="{AF3AD719-97F8-434C-A1B0-FAADD1FDB6DB}" presName="accent_1" presStyleCnt="0"/>
      <dgm:spPr/>
    </dgm:pt>
    <dgm:pt modelId="{A904C9EF-A5FC-48DD-A9F9-E4F757AD3DE8}" type="pres">
      <dgm:prSet presAssocID="{AF3AD719-97F8-434C-A1B0-FAADD1FDB6DB}" presName="accentRepeatNode" presStyleLbl="solidFgAcc1" presStyleIdx="0" presStyleCnt="4"/>
      <dgm:spPr/>
    </dgm:pt>
    <dgm:pt modelId="{A7C4DAD2-55DD-4CE4-88E2-71160C6F194B}" type="pres">
      <dgm:prSet presAssocID="{EA6E9BE5-8E74-4EE4-B282-830EB4CAD28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9157EF5-EEA9-4CA2-96CC-67F207405212}" type="pres">
      <dgm:prSet presAssocID="{EA6E9BE5-8E74-4EE4-B282-830EB4CAD284}" presName="accent_2" presStyleCnt="0"/>
      <dgm:spPr/>
    </dgm:pt>
    <dgm:pt modelId="{17D14686-9710-4970-B090-B6FAD2937911}" type="pres">
      <dgm:prSet presAssocID="{EA6E9BE5-8E74-4EE4-B282-830EB4CAD284}" presName="accentRepeatNode" presStyleLbl="solidFgAcc1" presStyleIdx="1" presStyleCnt="4"/>
      <dgm:spPr/>
    </dgm:pt>
    <dgm:pt modelId="{461FA60E-65F5-41F8-A354-3483DF9A7FCC}" type="pres">
      <dgm:prSet presAssocID="{001B255F-38BF-48C2-9A79-B2E577AD7491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F0A8305-00D8-41DC-A7CC-9FEE8C250887}" type="pres">
      <dgm:prSet presAssocID="{001B255F-38BF-48C2-9A79-B2E577AD7491}" presName="accent_3" presStyleCnt="0"/>
      <dgm:spPr/>
    </dgm:pt>
    <dgm:pt modelId="{D93AEC7B-AECA-4548-959C-78F422DB6C76}" type="pres">
      <dgm:prSet presAssocID="{001B255F-38BF-48C2-9A79-B2E577AD7491}" presName="accentRepeatNode" presStyleLbl="solidFgAcc1" presStyleIdx="2" presStyleCnt="4"/>
      <dgm:spPr/>
    </dgm:pt>
    <dgm:pt modelId="{3F919F39-9AA4-47A4-87E1-5741902C92CC}" type="pres">
      <dgm:prSet presAssocID="{4DAA88D3-C2C1-41B5-8149-97BB3234E9C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B40C7FC-D2E6-4977-9063-D1A165A097A8}" type="pres">
      <dgm:prSet presAssocID="{4DAA88D3-C2C1-41B5-8149-97BB3234E9C0}" presName="accent_4" presStyleCnt="0"/>
      <dgm:spPr/>
    </dgm:pt>
    <dgm:pt modelId="{C2B299B0-6473-4751-B0F3-F919774636DE}" type="pres">
      <dgm:prSet presAssocID="{4DAA88D3-C2C1-41B5-8149-97BB3234E9C0}" presName="accentRepeatNode" presStyleLbl="solidFgAcc1" presStyleIdx="3" presStyleCnt="4"/>
      <dgm:spPr/>
    </dgm:pt>
  </dgm:ptLst>
  <dgm:cxnLst>
    <dgm:cxn modelId="{15A2705A-3FB6-4BF7-8AF5-20194BB1AA7D}" srcId="{9884CFDD-3E30-4328-8F81-B197FAF63B5B}" destId="{EA6E9BE5-8E74-4EE4-B282-830EB4CAD284}" srcOrd="1" destOrd="0" parTransId="{87798D84-2BB8-4E87-9F26-1741841F9179}" sibTransId="{28FA8CE1-8E7F-49A3-87B0-BFE757BE4900}"/>
    <dgm:cxn modelId="{A3D213D0-3195-43EB-93AC-DC2FF2DBDEF7}" type="presOf" srcId="{001B255F-38BF-48C2-9A79-B2E577AD7491}" destId="{461FA60E-65F5-41F8-A354-3483DF9A7FCC}" srcOrd="0" destOrd="0" presId="urn:microsoft.com/office/officeart/2008/layout/VerticalCurvedList"/>
    <dgm:cxn modelId="{AA52C28A-CBFF-48A8-AC89-1CDDEBED64CF}" srcId="{9884CFDD-3E30-4328-8F81-B197FAF63B5B}" destId="{AF3AD719-97F8-434C-A1B0-FAADD1FDB6DB}" srcOrd="0" destOrd="0" parTransId="{1D9BF432-2203-4662-9516-E95996E6889B}" sibTransId="{79DB0005-DD07-4737-9609-A0AF89AEAEBD}"/>
    <dgm:cxn modelId="{EEB3D448-F3E7-44AB-94B9-C503BD6F0EB7}" srcId="{9884CFDD-3E30-4328-8F81-B197FAF63B5B}" destId="{001B255F-38BF-48C2-9A79-B2E577AD7491}" srcOrd="2" destOrd="0" parTransId="{89E14EF1-4871-488E-AA2D-738AF460BB86}" sibTransId="{95C9B0AD-3561-483C-911E-6EDDC6EB1B28}"/>
    <dgm:cxn modelId="{7B0845A4-A3D5-404E-B4E7-6A245874FC3D}" type="presOf" srcId="{9884CFDD-3E30-4328-8F81-B197FAF63B5B}" destId="{DC694622-AD31-4D55-80F8-46D94A613CDD}" srcOrd="0" destOrd="0" presId="urn:microsoft.com/office/officeart/2008/layout/VerticalCurvedList"/>
    <dgm:cxn modelId="{9F4674A9-F012-4D54-AE0E-425C6F43A9F6}" type="presOf" srcId="{AF3AD719-97F8-434C-A1B0-FAADD1FDB6DB}" destId="{9BD67EE6-EDB3-4309-8D31-1D74EFF51626}" srcOrd="0" destOrd="0" presId="urn:microsoft.com/office/officeart/2008/layout/VerticalCurvedList"/>
    <dgm:cxn modelId="{E8656FC5-D05E-48AA-AE2C-C2022D2B4E9D}" type="presOf" srcId="{EA6E9BE5-8E74-4EE4-B282-830EB4CAD284}" destId="{A7C4DAD2-55DD-4CE4-88E2-71160C6F194B}" srcOrd="0" destOrd="0" presId="urn:microsoft.com/office/officeart/2008/layout/VerticalCurvedList"/>
    <dgm:cxn modelId="{7A9C2C04-06B1-4D4A-8702-836D11C0C473}" type="presOf" srcId="{4DAA88D3-C2C1-41B5-8149-97BB3234E9C0}" destId="{3F919F39-9AA4-47A4-87E1-5741902C92CC}" srcOrd="0" destOrd="0" presId="urn:microsoft.com/office/officeart/2008/layout/VerticalCurvedList"/>
    <dgm:cxn modelId="{81CDFE1E-917A-4870-8CE2-0AC9E74E2988}" type="presOf" srcId="{79DB0005-DD07-4737-9609-A0AF89AEAEBD}" destId="{555A7857-B9E6-4DB3-98C1-EFA473297B93}" srcOrd="0" destOrd="0" presId="urn:microsoft.com/office/officeart/2008/layout/VerticalCurvedList"/>
    <dgm:cxn modelId="{A1BFF4ED-F1FF-4256-93C1-C26A6C2D6064}" srcId="{9884CFDD-3E30-4328-8F81-B197FAF63B5B}" destId="{4DAA88D3-C2C1-41B5-8149-97BB3234E9C0}" srcOrd="3" destOrd="0" parTransId="{57D8B034-3CFF-40A3-80E7-19E73128E596}" sibTransId="{8F1EDA67-0F59-444E-81C1-7945434D248E}"/>
    <dgm:cxn modelId="{D872B9CA-B327-4DB6-B6EC-6C3C6CE55CA7}" type="presParOf" srcId="{DC694622-AD31-4D55-80F8-46D94A613CDD}" destId="{7955D677-6392-4894-92EC-44B7A7AFA949}" srcOrd="0" destOrd="0" presId="urn:microsoft.com/office/officeart/2008/layout/VerticalCurvedList"/>
    <dgm:cxn modelId="{98235A24-91C3-4EB1-998E-0A1386C459FC}" type="presParOf" srcId="{7955D677-6392-4894-92EC-44B7A7AFA949}" destId="{AF503BB7-94FD-4E45-B4E2-5399E1095BB9}" srcOrd="0" destOrd="0" presId="urn:microsoft.com/office/officeart/2008/layout/VerticalCurvedList"/>
    <dgm:cxn modelId="{A60DBC72-890D-4D85-9350-6E7047D02261}" type="presParOf" srcId="{AF503BB7-94FD-4E45-B4E2-5399E1095BB9}" destId="{1D8EF722-EAC1-4099-B767-8408E7DA5C9F}" srcOrd="0" destOrd="0" presId="urn:microsoft.com/office/officeart/2008/layout/VerticalCurvedList"/>
    <dgm:cxn modelId="{57EA85B4-37AE-4236-BAD9-7BDDBD8960AE}" type="presParOf" srcId="{AF503BB7-94FD-4E45-B4E2-5399E1095BB9}" destId="{555A7857-B9E6-4DB3-98C1-EFA473297B93}" srcOrd="1" destOrd="0" presId="urn:microsoft.com/office/officeart/2008/layout/VerticalCurvedList"/>
    <dgm:cxn modelId="{15ACDFC4-87E9-45BE-8D44-A3B2BBAC9593}" type="presParOf" srcId="{AF503BB7-94FD-4E45-B4E2-5399E1095BB9}" destId="{C0E6475F-C2A6-4541-970F-180784C883EE}" srcOrd="2" destOrd="0" presId="urn:microsoft.com/office/officeart/2008/layout/VerticalCurvedList"/>
    <dgm:cxn modelId="{D846E8C0-635B-45B5-8034-3EE1C4DF79DD}" type="presParOf" srcId="{AF503BB7-94FD-4E45-B4E2-5399E1095BB9}" destId="{BCCBC4AF-2161-4BC0-A131-61A91F539884}" srcOrd="3" destOrd="0" presId="urn:microsoft.com/office/officeart/2008/layout/VerticalCurvedList"/>
    <dgm:cxn modelId="{B1EBD4D8-F95D-4802-9E23-39B4B3C7CE56}" type="presParOf" srcId="{7955D677-6392-4894-92EC-44B7A7AFA949}" destId="{9BD67EE6-EDB3-4309-8D31-1D74EFF51626}" srcOrd="1" destOrd="0" presId="urn:microsoft.com/office/officeart/2008/layout/VerticalCurvedList"/>
    <dgm:cxn modelId="{CC7AAA66-7BC5-4659-80B0-C52B1429D530}" type="presParOf" srcId="{7955D677-6392-4894-92EC-44B7A7AFA949}" destId="{57443BC6-5227-4AB4-BF05-401E0ED390EC}" srcOrd="2" destOrd="0" presId="urn:microsoft.com/office/officeart/2008/layout/VerticalCurvedList"/>
    <dgm:cxn modelId="{A6F4357C-4F93-4FFA-9DFD-62C0D2708C01}" type="presParOf" srcId="{57443BC6-5227-4AB4-BF05-401E0ED390EC}" destId="{A904C9EF-A5FC-48DD-A9F9-E4F757AD3DE8}" srcOrd="0" destOrd="0" presId="urn:microsoft.com/office/officeart/2008/layout/VerticalCurvedList"/>
    <dgm:cxn modelId="{39AE9FF4-8969-4BE2-8F0C-BB75C5B5E970}" type="presParOf" srcId="{7955D677-6392-4894-92EC-44B7A7AFA949}" destId="{A7C4DAD2-55DD-4CE4-88E2-71160C6F194B}" srcOrd="3" destOrd="0" presId="urn:microsoft.com/office/officeart/2008/layout/VerticalCurvedList"/>
    <dgm:cxn modelId="{E08E839F-9F5F-4B5A-9C3C-7BBA1F71CE04}" type="presParOf" srcId="{7955D677-6392-4894-92EC-44B7A7AFA949}" destId="{D9157EF5-EEA9-4CA2-96CC-67F207405212}" srcOrd="4" destOrd="0" presId="urn:microsoft.com/office/officeart/2008/layout/VerticalCurvedList"/>
    <dgm:cxn modelId="{66BBF2F2-A75D-4BAD-AE3C-432897D4D9D4}" type="presParOf" srcId="{D9157EF5-EEA9-4CA2-96CC-67F207405212}" destId="{17D14686-9710-4970-B090-B6FAD2937911}" srcOrd="0" destOrd="0" presId="urn:microsoft.com/office/officeart/2008/layout/VerticalCurvedList"/>
    <dgm:cxn modelId="{5F92AE8C-5F45-45BF-8486-77B60388073B}" type="presParOf" srcId="{7955D677-6392-4894-92EC-44B7A7AFA949}" destId="{461FA60E-65F5-41F8-A354-3483DF9A7FCC}" srcOrd="5" destOrd="0" presId="urn:microsoft.com/office/officeart/2008/layout/VerticalCurvedList"/>
    <dgm:cxn modelId="{B2D1D81C-62C0-4E17-9E71-66A0FFC6DE4D}" type="presParOf" srcId="{7955D677-6392-4894-92EC-44B7A7AFA949}" destId="{4F0A8305-00D8-41DC-A7CC-9FEE8C250887}" srcOrd="6" destOrd="0" presId="urn:microsoft.com/office/officeart/2008/layout/VerticalCurvedList"/>
    <dgm:cxn modelId="{3C448F22-931F-44EE-B1E4-0C70632E4724}" type="presParOf" srcId="{4F0A8305-00D8-41DC-A7CC-9FEE8C250887}" destId="{D93AEC7B-AECA-4548-959C-78F422DB6C76}" srcOrd="0" destOrd="0" presId="urn:microsoft.com/office/officeart/2008/layout/VerticalCurvedList"/>
    <dgm:cxn modelId="{C0741395-FB5E-4DC2-9EDA-1E98AD255A55}" type="presParOf" srcId="{7955D677-6392-4894-92EC-44B7A7AFA949}" destId="{3F919F39-9AA4-47A4-87E1-5741902C92CC}" srcOrd="7" destOrd="0" presId="urn:microsoft.com/office/officeart/2008/layout/VerticalCurvedList"/>
    <dgm:cxn modelId="{FCC17533-E8D0-4379-B914-DBCAD9A17E27}" type="presParOf" srcId="{7955D677-6392-4894-92EC-44B7A7AFA949}" destId="{BB40C7FC-D2E6-4977-9063-D1A165A097A8}" srcOrd="8" destOrd="0" presId="urn:microsoft.com/office/officeart/2008/layout/VerticalCurvedList"/>
    <dgm:cxn modelId="{4C3B5A3D-5C70-4BDC-AB9A-72009D8A2846}" type="presParOf" srcId="{BB40C7FC-D2E6-4977-9063-D1A165A097A8}" destId="{C2B299B0-6473-4751-B0F3-F919774636D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B4DE27-302D-4C2F-A0D8-A028F31F50C3}" type="doc">
      <dgm:prSet loTypeId="urn:microsoft.com/office/officeart/2005/8/layout/pyramid2" loCatId="list" qsTypeId="urn:microsoft.com/office/officeart/2005/8/quickstyle/3d3" qsCatId="3D" csTypeId="urn:microsoft.com/office/officeart/2005/8/colors/accent1_2" csCatId="accent1" phldr="1"/>
      <dgm:spPr/>
    </dgm:pt>
    <dgm:pt modelId="{FF48C0FC-2998-4AB0-BD8D-F069C66E962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성장</a:t>
          </a:r>
        </a:p>
      </dgm:t>
    </dgm:pt>
    <dgm:pt modelId="{CC5A429A-D0C5-4725-82AC-1DC65BAF6F42}" type="parTrans" cxnId="{FC69BA4A-CA9C-4DC9-8869-56CCB94826F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2B8B4F8-A039-4AC5-AB0C-C6CBEB615C09}" type="sibTrans" cxnId="{FC69BA4A-CA9C-4DC9-8869-56CCB94826F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9D16631-183C-4213-927F-3E224B98EFB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유행</a:t>
          </a:r>
        </a:p>
      </dgm:t>
    </dgm:pt>
    <dgm:pt modelId="{48B8B2BE-F1A1-47E7-B198-A118224448E8}" type="parTrans" cxnId="{4127D9B5-0418-415A-986F-C0604C12FBA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B61FEDC-D79E-4D33-8B6D-B7E14CBA6CD6}" type="sibTrans" cxnId="{4127D9B5-0418-415A-986F-C0604C12FBA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74FCDC0-EFB0-46B6-B4BB-FE2B6D2FDFF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유망</a:t>
          </a:r>
        </a:p>
      </dgm:t>
    </dgm:pt>
    <dgm:pt modelId="{08DD4562-12EC-4165-8163-C8125884E023}" type="parTrans" cxnId="{F00602BF-C7E4-4813-8920-ABE5CC59DDA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E533595-E47F-40C0-BCB4-60AB33E15926}" type="sibTrans" cxnId="{F00602BF-C7E4-4813-8920-ABE5CC59DDA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34BCEF1-AA50-418A-8CE9-B70E6C9D981D}" type="pres">
      <dgm:prSet presAssocID="{AAB4DE27-302D-4C2F-A0D8-A028F31F50C3}" presName="compositeShape" presStyleCnt="0">
        <dgm:presLayoutVars>
          <dgm:dir/>
          <dgm:resizeHandles/>
        </dgm:presLayoutVars>
      </dgm:prSet>
      <dgm:spPr/>
    </dgm:pt>
    <dgm:pt modelId="{A862B360-B109-430E-98BD-A10A3B6FA659}" type="pres">
      <dgm:prSet presAssocID="{AAB4DE27-302D-4C2F-A0D8-A028F31F50C3}" presName="pyramid" presStyleLbl="node1" presStyleIdx="0" presStyleCnt="1" custLinFactNeighborX="-5337" custLinFactNeighborY="70"/>
      <dgm:spPr/>
    </dgm:pt>
    <dgm:pt modelId="{E291EE8F-AFAF-46B2-9EF0-6DA25D2F3719}" type="pres">
      <dgm:prSet presAssocID="{AAB4DE27-302D-4C2F-A0D8-A028F31F50C3}" presName="theList" presStyleCnt="0"/>
      <dgm:spPr/>
    </dgm:pt>
    <dgm:pt modelId="{2B06EF3E-5551-4B20-802F-915012A7DE04}" type="pres">
      <dgm:prSet presAssocID="{FF48C0FC-2998-4AB0-BD8D-F069C66E962F}" presName="aNode" presStyleLbl="fgAcc1" presStyleIdx="0" presStyleCnt="3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D7FF4823-CC94-4AE2-A0EB-C0738CE6BD53}" type="pres">
      <dgm:prSet presAssocID="{FF48C0FC-2998-4AB0-BD8D-F069C66E962F}" presName="aSpace" presStyleCnt="0"/>
      <dgm:spPr/>
    </dgm:pt>
    <dgm:pt modelId="{7AECD810-8E64-4C6B-B8FA-AD00040ACA5B}" type="pres">
      <dgm:prSet presAssocID="{09D16631-183C-4213-927F-3E224B98EFB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2DBAD84-1D13-4B86-8EA0-3EEEEB356C3E}" type="pres">
      <dgm:prSet presAssocID="{09D16631-183C-4213-927F-3E224B98EFB1}" presName="aSpace" presStyleCnt="0"/>
      <dgm:spPr/>
    </dgm:pt>
    <dgm:pt modelId="{D77F79CE-2D08-4DB2-9F4C-FA83E4353424}" type="pres">
      <dgm:prSet presAssocID="{274FCDC0-EFB0-46B6-B4BB-FE2B6D2FDFF4}" presName="aNode" presStyleLbl="fgAcc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DAF75EF9-00A2-4EDA-AFBC-F66E48370BED}" type="pres">
      <dgm:prSet presAssocID="{274FCDC0-EFB0-46B6-B4BB-FE2B6D2FDFF4}" presName="aSpace" presStyleCnt="0"/>
      <dgm:spPr/>
    </dgm:pt>
  </dgm:ptLst>
  <dgm:cxnLst>
    <dgm:cxn modelId="{F00602BF-C7E4-4813-8920-ABE5CC59DDAD}" srcId="{AAB4DE27-302D-4C2F-A0D8-A028F31F50C3}" destId="{274FCDC0-EFB0-46B6-B4BB-FE2B6D2FDFF4}" srcOrd="2" destOrd="0" parTransId="{08DD4562-12EC-4165-8163-C8125884E023}" sibTransId="{FE533595-E47F-40C0-BCB4-60AB33E15926}"/>
    <dgm:cxn modelId="{50D1E873-0E6D-4043-933B-C832A6AC8CE5}" type="presOf" srcId="{274FCDC0-EFB0-46B6-B4BB-FE2B6D2FDFF4}" destId="{D77F79CE-2D08-4DB2-9F4C-FA83E4353424}" srcOrd="0" destOrd="0" presId="urn:microsoft.com/office/officeart/2005/8/layout/pyramid2"/>
    <dgm:cxn modelId="{0BC17B39-7637-425C-9A72-06A605EECBFA}" type="presOf" srcId="{FF48C0FC-2998-4AB0-BD8D-F069C66E962F}" destId="{2B06EF3E-5551-4B20-802F-915012A7DE04}" srcOrd="0" destOrd="0" presId="urn:microsoft.com/office/officeart/2005/8/layout/pyramid2"/>
    <dgm:cxn modelId="{F44D0DE9-0DE5-498D-B886-C76A0672DAC5}" type="presOf" srcId="{AAB4DE27-302D-4C2F-A0D8-A028F31F50C3}" destId="{634BCEF1-AA50-418A-8CE9-B70E6C9D981D}" srcOrd="0" destOrd="0" presId="urn:microsoft.com/office/officeart/2005/8/layout/pyramid2"/>
    <dgm:cxn modelId="{4127D9B5-0418-415A-986F-C0604C12FBA6}" srcId="{AAB4DE27-302D-4C2F-A0D8-A028F31F50C3}" destId="{09D16631-183C-4213-927F-3E224B98EFB1}" srcOrd="1" destOrd="0" parTransId="{48B8B2BE-F1A1-47E7-B198-A118224448E8}" sibTransId="{9B61FEDC-D79E-4D33-8B6D-B7E14CBA6CD6}"/>
    <dgm:cxn modelId="{8F4A7EE5-F50B-4484-B771-E67893300776}" type="presOf" srcId="{09D16631-183C-4213-927F-3E224B98EFB1}" destId="{7AECD810-8E64-4C6B-B8FA-AD00040ACA5B}" srcOrd="0" destOrd="0" presId="urn:microsoft.com/office/officeart/2005/8/layout/pyramid2"/>
    <dgm:cxn modelId="{FC69BA4A-CA9C-4DC9-8869-56CCB94826FF}" srcId="{AAB4DE27-302D-4C2F-A0D8-A028F31F50C3}" destId="{FF48C0FC-2998-4AB0-BD8D-F069C66E962F}" srcOrd="0" destOrd="0" parTransId="{CC5A429A-D0C5-4725-82AC-1DC65BAF6F42}" sibTransId="{22B8B4F8-A039-4AC5-AB0C-C6CBEB615C09}"/>
    <dgm:cxn modelId="{81C2CE85-3584-4A25-A916-F1234EDDB72B}" type="presParOf" srcId="{634BCEF1-AA50-418A-8CE9-B70E6C9D981D}" destId="{A862B360-B109-430E-98BD-A10A3B6FA659}" srcOrd="0" destOrd="0" presId="urn:microsoft.com/office/officeart/2005/8/layout/pyramid2"/>
    <dgm:cxn modelId="{F58D6C92-6EE1-40F7-A8B5-DA44646E9BB5}" type="presParOf" srcId="{634BCEF1-AA50-418A-8CE9-B70E6C9D981D}" destId="{E291EE8F-AFAF-46B2-9EF0-6DA25D2F3719}" srcOrd="1" destOrd="0" presId="urn:microsoft.com/office/officeart/2005/8/layout/pyramid2"/>
    <dgm:cxn modelId="{860DFD14-C7BB-41E0-BE95-C95E302F9252}" type="presParOf" srcId="{E291EE8F-AFAF-46B2-9EF0-6DA25D2F3719}" destId="{2B06EF3E-5551-4B20-802F-915012A7DE04}" srcOrd="0" destOrd="0" presId="urn:microsoft.com/office/officeart/2005/8/layout/pyramid2"/>
    <dgm:cxn modelId="{D7FA6628-9322-4E56-BB4C-E905DEE5605A}" type="presParOf" srcId="{E291EE8F-AFAF-46B2-9EF0-6DA25D2F3719}" destId="{D7FF4823-CC94-4AE2-A0EB-C0738CE6BD53}" srcOrd="1" destOrd="0" presId="urn:microsoft.com/office/officeart/2005/8/layout/pyramid2"/>
    <dgm:cxn modelId="{5CA853A6-997C-46E4-8560-A824E4EEFE1E}" type="presParOf" srcId="{E291EE8F-AFAF-46B2-9EF0-6DA25D2F3719}" destId="{7AECD810-8E64-4C6B-B8FA-AD00040ACA5B}" srcOrd="2" destOrd="0" presId="urn:microsoft.com/office/officeart/2005/8/layout/pyramid2"/>
    <dgm:cxn modelId="{2B1A06A5-04B4-4866-AAA1-8AEAF9D47DDC}" type="presParOf" srcId="{E291EE8F-AFAF-46B2-9EF0-6DA25D2F3719}" destId="{E2DBAD84-1D13-4B86-8EA0-3EEEEB356C3E}" srcOrd="3" destOrd="0" presId="urn:microsoft.com/office/officeart/2005/8/layout/pyramid2"/>
    <dgm:cxn modelId="{F03245D3-D923-4310-B9CD-44C1B1808ED5}" type="presParOf" srcId="{E291EE8F-AFAF-46B2-9EF0-6DA25D2F3719}" destId="{D77F79CE-2D08-4DB2-9F4C-FA83E4353424}" srcOrd="4" destOrd="0" presId="urn:microsoft.com/office/officeart/2005/8/layout/pyramid2"/>
    <dgm:cxn modelId="{08F485CD-A6E5-48DA-B4A7-6C52EC4A7172}" type="presParOf" srcId="{E291EE8F-AFAF-46B2-9EF0-6DA25D2F3719}" destId="{DAF75EF9-00A2-4EDA-AFBC-F66E48370BE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5A7857-B9E6-4DB3-98C1-EFA473297B93}">
      <dsp:nvSpPr>
        <dsp:cNvPr id="0" name=""/>
        <dsp:cNvSpPr/>
      </dsp:nvSpPr>
      <dsp:spPr>
        <a:xfrm>
          <a:off x="-2590969" y="-399843"/>
          <a:ext cx="3092961" cy="3092961"/>
        </a:xfrm>
        <a:prstGeom prst="blockArc">
          <a:avLst>
            <a:gd name="adj1" fmla="val 18900000"/>
            <a:gd name="adj2" fmla="val 2700000"/>
            <a:gd name="adj3" fmla="val 698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D67EE6-EDB3-4309-8D31-1D74EFF51626}">
      <dsp:nvSpPr>
        <dsp:cNvPr id="0" name=""/>
        <dsp:cNvSpPr/>
      </dsp:nvSpPr>
      <dsp:spPr>
        <a:xfrm>
          <a:off x="263567" y="176306"/>
          <a:ext cx="2075431" cy="3527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3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미래지향성</a:t>
          </a:r>
        </a:p>
      </dsp:txBody>
      <dsp:txXfrm>
        <a:off x="263567" y="176306"/>
        <a:ext cx="2075431" cy="352797"/>
      </dsp:txXfrm>
    </dsp:sp>
    <dsp:sp modelId="{A904C9EF-A5FC-48DD-A9F9-E4F757AD3DE8}">
      <dsp:nvSpPr>
        <dsp:cNvPr id="0" name=""/>
        <dsp:cNvSpPr/>
      </dsp:nvSpPr>
      <dsp:spPr>
        <a:xfrm>
          <a:off x="43069" y="132207"/>
          <a:ext cx="440996" cy="4409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7C4DAD2-55DD-4CE4-88E2-71160C6F194B}">
      <dsp:nvSpPr>
        <dsp:cNvPr id="0" name=""/>
        <dsp:cNvSpPr/>
      </dsp:nvSpPr>
      <dsp:spPr>
        <a:xfrm>
          <a:off x="465834" y="705594"/>
          <a:ext cx="1873164" cy="3527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3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틈새시장 접근</a:t>
          </a:r>
        </a:p>
      </dsp:txBody>
      <dsp:txXfrm>
        <a:off x="465834" y="705594"/>
        <a:ext cx="1873164" cy="352797"/>
      </dsp:txXfrm>
    </dsp:sp>
    <dsp:sp modelId="{17D14686-9710-4970-B090-B6FAD2937911}">
      <dsp:nvSpPr>
        <dsp:cNvPr id="0" name=""/>
        <dsp:cNvSpPr/>
      </dsp:nvSpPr>
      <dsp:spPr>
        <a:xfrm>
          <a:off x="245335" y="661495"/>
          <a:ext cx="440996" cy="4409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1FA60E-65F5-41F8-A354-3483DF9A7FCC}">
      <dsp:nvSpPr>
        <dsp:cNvPr id="0" name=""/>
        <dsp:cNvSpPr/>
      </dsp:nvSpPr>
      <dsp:spPr>
        <a:xfrm>
          <a:off x="465834" y="1234882"/>
          <a:ext cx="1873164" cy="35279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3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에듀테인먼트</a:t>
          </a:r>
        </a:p>
      </dsp:txBody>
      <dsp:txXfrm>
        <a:off x="465834" y="1234882"/>
        <a:ext cx="1873164" cy="352797"/>
      </dsp:txXfrm>
    </dsp:sp>
    <dsp:sp modelId="{D93AEC7B-AECA-4548-959C-78F422DB6C76}">
      <dsp:nvSpPr>
        <dsp:cNvPr id="0" name=""/>
        <dsp:cNvSpPr/>
      </dsp:nvSpPr>
      <dsp:spPr>
        <a:xfrm>
          <a:off x="245335" y="1190783"/>
          <a:ext cx="440996" cy="4409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919F39-9AA4-47A4-87E1-5741902C92CC}">
      <dsp:nvSpPr>
        <dsp:cNvPr id="0" name=""/>
        <dsp:cNvSpPr/>
      </dsp:nvSpPr>
      <dsp:spPr>
        <a:xfrm>
          <a:off x="263567" y="1764170"/>
          <a:ext cx="2075431" cy="3527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03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엔젤비즈니스</a:t>
          </a:r>
        </a:p>
      </dsp:txBody>
      <dsp:txXfrm>
        <a:off x="263567" y="1764170"/>
        <a:ext cx="2075431" cy="352797"/>
      </dsp:txXfrm>
    </dsp:sp>
    <dsp:sp modelId="{C2B299B0-6473-4751-B0F3-F919774636DE}">
      <dsp:nvSpPr>
        <dsp:cNvPr id="0" name=""/>
        <dsp:cNvSpPr/>
      </dsp:nvSpPr>
      <dsp:spPr>
        <a:xfrm>
          <a:off x="43069" y="1720070"/>
          <a:ext cx="440996" cy="4409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2B360-B109-430E-98BD-A10A3B6FA659}">
      <dsp:nvSpPr>
        <dsp:cNvPr id="0" name=""/>
        <dsp:cNvSpPr/>
      </dsp:nvSpPr>
      <dsp:spPr>
        <a:xfrm>
          <a:off x="0" y="0"/>
          <a:ext cx="1538588" cy="198097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06EF3E-5551-4B20-802F-915012A7DE04}">
      <dsp:nvSpPr>
        <dsp:cNvPr id="0" name=""/>
        <dsp:cNvSpPr/>
      </dsp:nvSpPr>
      <dsp:spPr>
        <a:xfrm>
          <a:off x="769294" y="199161"/>
          <a:ext cx="1000082" cy="468933"/>
        </a:xfrm>
        <a:prstGeom prst="hexagon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성장</a:t>
          </a:r>
        </a:p>
      </dsp:txBody>
      <dsp:txXfrm>
        <a:off x="891712" y="256562"/>
        <a:ext cx="755246" cy="354131"/>
      </dsp:txXfrm>
    </dsp:sp>
    <dsp:sp modelId="{7AECD810-8E64-4C6B-B8FA-AD00040ACA5B}">
      <dsp:nvSpPr>
        <dsp:cNvPr id="0" name=""/>
        <dsp:cNvSpPr/>
      </dsp:nvSpPr>
      <dsp:spPr>
        <a:xfrm>
          <a:off x="769294" y="726711"/>
          <a:ext cx="1000082" cy="4689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유행</a:t>
          </a:r>
        </a:p>
      </dsp:txBody>
      <dsp:txXfrm>
        <a:off x="792185" y="749602"/>
        <a:ext cx="954300" cy="423151"/>
      </dsp:txXfrm>
    </dsp:sp>
    <dsp:sp modelId="{D77F79CE-2D08-4DB2-9F4C-FA83E4353424}">
      <dsp:nvSpPr>
        <dsp:cNvPr id="0" name=""/>
        <dsp:cNvSpPr/>
      </dsp:nvSpPr>
      <dsp:spPr>
        <a:xfrm>
          <a:off x="769294" y="1254261"/>
          <a:ext cx="1000082" cy="4689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유망</a:t>
          </a:r>
        </a:p>
      </dsp:txBody>
      <dsp:txXfrm>
        <a:off x="792185" y="1277152"/>
        <a:ext cx="954300" cy="423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5999" cy="1080000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88E761A1-7434-4C91-88DF-820F955717F8}"/>
              </a:ext>
            </a:extLst>
          </p:cNvPr>
          <p:cNvSpPr/>
          <p:nvPr userDrawn="1"/>
        </p:nvSpPr>
        <p:spPr>
          <a:xfrm>
            <a:off x="0" y="0"/>
            <a:ext cx="9906000" cy="1080000"/>
          </a:xfrm>
          <a:prstGeom prst="trapezoid">
            <a:avLst>
              <a:gd name="adj" fmla="val 4117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D7B8AF71-C188-4B43-A1D2-1352CF50FA1B}"/>
              </a:ext>
            </a:extLst>
          </p:cNvPr>
          <p:cNvSpPr/>
          <p:nvPr userDrawn="1"/>
        </p:nvSpPr>
        <p:spPr>
          <a:xfrm>
            <a:off x="681037" y="0"/>
            <a:ext cx="8543925" cy="1080000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53D2953-E18E-45CB-B218-B73B3AD40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5999" cy="1080000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9EF27CF-4F65-4687-B6FF-79E2147F4A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6262777"/>
            <a:ext cx="1605502" cy="44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2025-02-08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 도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corner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2563587" y="2237728"/>
            <a:ext cx="7111999" cy="1237672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Startup Item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31" y="5882185"/>
            <a:ext cx="2038169" cy="78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3E3C24E0-48AC-43FB-8BA4-1344D3626D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" t="31690" r="46819" b="34164"/>
          <a:stretch/>
        </p:blipFill>
        <p:spPr>
          <a:xfrm>
            <a:off x="7402512" y="1764761"/>
            <a:ext cx="1604676" cy="1412034"/>
          </a:xfrm>
          <a:prstGeom prst="rect">
            <a:avLst/>
          </a:prstGeom>
        </p:spPr>
      </p:pic>
      <p:sp>
        <p:nvSpPr>
          <p:cNvPr id="19" name="화살표: 갈매기형 수장 18">
            <a:extLst>
              <a:ext uri="{FF2B5EF4-FFF2-40B4-BE49-F238E27FC236}">
                <a16:creationId xmlns:a16="http://schemas.microsoft.com/office/drawing/2014/main" id="{06267247-A55C-453C-A373-1DE4CCC867ED}"/>
              </a:ext>
            </a:extLst>
          </p:cNvPr>
          <p:cNvSpPr/>
          <p:nvPr/>
        </p:nvSpPr>
        <p:spPr>
          <a:xfrm flipH="1">
            <a:off x="792693" y="2174409"/>
            <a:ext cx="5740077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792693" y="3384046"/>
            <a:ext cx="5740077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화살표: 갈매기형 수장 19">
            <a:extLst>
              <a:ext uri="{FF2B5EF4-FFF2-40B4-BE49-F238E27FC236}">
                <a16:creationId xmlns:a16="http://schemas.microsoft.com/office/drawing/2014/main" id="{0AD0AC49-36ED-4CE2-A071-32FEFE5143BA}"/>
              </a:ext>
            </a:extLst>
          </p:cNvPr>
          <p:cNvSpPr/>
          <p:nvPr/>
        </p:nvSpPr>
        <p:spPr>
          <a:xfrm flipH="1">
            <a:off x="792693" y="4605063"/>
            <a:ext cx="5740077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화살표: 갈매기형 수장 20">
            <a:extLst>
              <a:ext uri="{FF2B5EF4-FFF2-40B4-BE49-F238E27FC236}">
                <a16:creationId xmlns:a16="http://schemas.microsoft.com/office/drawing/2014/main" id="{D952F767-81BB-4436-96E0-208E7592AE18}"/>
              </a:ext>
            </a:extLst>
          </p:cNvPr>
          <p:cNvSpPr/>
          <p:nvPr/>
        </p:nvSpPr>
        <p:spPr>
          <a:xfrm flipH="1">
            <a:off x="792692" y="5820886"/>
            <a:ext cx="5740077" cy="29007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6" name="평행 사변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669303" y="1693268"/>
            <a:ext cx="1338606" cy="771215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평행 사변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669303" y="2902905"/>
            <a:ext cx="1338606" cy="771215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평행 사변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669303" y="4123922"/>
            <a:ext cx="1338606" cy="771215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평행 사변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669303" y="5339745"/>
            <a:ext cx="1338606" cy="771215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131300" y="1707354"/>
            <a:ext cx="4401472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창업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아이템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131300" y="2914418"/>
            <a:ext cx="4401472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성격에 맞는 아이템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131300" y="4138159"/>
            <a:ext cx="4401472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브랜디드 콘텐츠 홍보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131300" y="5352038"/>
            <a:ext cx="4401472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창업 아이템 선정 방법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창업 아이템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3690" y="1442759"/>
            <a:ext cx="8953500" cy="22383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Startup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item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 A good items increases the chances of success in business</a:t>
            </a:r>
          </a:p>
          <a:p>
            <a:pPr marL="809625" lvl="1" indent="-35242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Items are selected by analyzing business feasibility in consideration of fund size, age, and aptitude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E91F7957-4508-4347-8EAD-03BF4BF231F7}"/>
              </a:ext>
            </a:extLst>
          </p:cNvPr>
          <p:cNvSpPr txBox="1">
            <a:spLocks/>
          </p:cNvSpPr>
          <p:nvPr/>
        </p:nvSpPr>
        <p:spPr>
          <a:xfrm>
            <a:off x="313690" y="3899555"/>
            <a:ext cx="7173033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창업 아이템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 좋은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아이템은 사업의 성공 가능성과 발전성을 높임 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809625" lvl="1" indent="-35242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자금 규모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나이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적성 등을 고려하여 사업성을 분석한 후 타당성이 높은 아이템을 선정함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8" name="동영상">
            <a:hlinkClick r:id="" action="ppaction://media"/>
            <a:extLst>
              <a:ext uri="{FF2B5EF4-FFF2-40B4-BE49-F238E27FC236}">
                <a16:creationId xmlns:a16="http://schemas.microsoft.com/office/drawing/2014/main" id="{A3D19AF9-15FC-4380-9C5F-AF39C7AC8E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92809" y="457796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19100" y="2529533"/>
            <a:ext cx="1446061" cy="1126800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사교형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19100" y="3660060"/>
            <a:ext cx="1446061" cy="1126800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침착형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19100" y="4787821"/>
            <a:ext cx="1446061" cy="1126800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원칙주의형</a:t>
            </a:r>
          </a:p>
        </p:txBody>
      </p:sp>
      <p:sp>
        <p:nvSpPr>
          <p:cNvPr id="9" name="십자형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88021" y="1556484"/>
            <a:ext cx="1537200" cy="972000"/>
          </a:xfrm>
          <a:prstGeom prst="plus">
            <a:avLst>
              <a:gd name="adj" fmla="val 18774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88021" y="1556484"/>
            <a:ext cx="1537200" cy="972000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성격</a:t>
            </a:r>
          </a:p>
        </p:txBody>
      </p:sp>
      <p:sp>
        <p:nvSpPr>
          <p:cNvPr id="11" name="십자형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3429258" y="1556484"/>
            <a:ext cx="2883600" cy="972000"/>
          </a:xfrm>
          <a:prstGeom prst="plus">
            <a:avLst>
              <a:gd name="adj" fmla="val 18774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십자형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305971" y="1556484"/>
            <a:ext cx="3186000" cy="972000"/>
          </a:xfrm>
          <a:prstGeom prst="plus">
            <a:avLst>
              <a:gd name="adj" fmla="val 18774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다이아몬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429258" y="1556484"/>
            <a:ext cx="2883600" cy="972000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아이템 범주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성격에 맞는 아이템</a:t>
            </a:r>
          </a:p>
        </p:txBody>
      </p:sp>
      <p:sp>
        <p:nvSpPr>
          <p:cNvPr id="18" name="다이아몬드 17">
            <a:extLst>
              <a:ext uri="{FF2B5EF4-FFF2-40B4-BE49-F238E27FC236}">
                <a16:creationId xmlns:a16="http://schemas.microsoft.com/office/drawing/2014/main" id="{FCEDAEA0-57D3-4E57-B745-4FC58B1F07DC}"/>
              </a:ext>
            </a:extLst>
          </p:cNvPr>
          <p:cNvSpPr/>
          <p:nvPr/>
        </p:nvSpPr>
        <p:spPr>
          <a:xfrm>
            <a:off x="6305971" y="1556484"/>
            <a:ext cx="3186000" cy="972000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아이템 예시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52404249"/>
              </p:ext>
            </p:extLst>
          </p:nvPr>
        </p:nvGraphicFramePr>
        <p:xfrm>
          <a:off x="1866727" y="2528888"/>
          <a:ext cx="7607588" cy="337665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537723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882537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3187328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5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외향적이고 적극적임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교섭능력이 뛰어나 </a:t>
                      </a:r>
                      <a:endParaRPr kumimoji="1" lang="en-US" altLang="ko-KR" sz="18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대인접촉이 많은 업종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판매업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자동차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보험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이벤트 및 광고업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5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내향적이고  계획적임</a:t>
                      </a:r>
                      <a:endParaRPr lang="en-US" altLang="ko-KR" sz="1800" b="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성실하고 정확한 </a:t>
                      </a:r>
                      <a:endParaRPr kumimoji="1" lang="en-US" altLang="ko-KR" sz="18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회원관리가 필요한 업종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문구점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허브전문점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독서실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및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도서대여점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555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일관성있고 논리적임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유행보다는</a:t>
                      </a:r>
                      <a:endParaRPr kumimoji="1" lang="en-US" altLang="ko-KR" sz="18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효율성을 중시하는 업종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할부금융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청소업</a:t>
                      </a:r>
                      <a:endParaRPr kumimoji="1" lang="en-US" altLang="ko-KR" sz="18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가구수리 및 </a:t>
                      </a:r>
                      <a:r>
                        <a:rPr kumimoji="1" lang="ko-KR" alt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렌탈업</a:t>
                      </a:r>
                      <a:endParaRPr kumimoji="1" lang="ko-KR" altLang="en-US" sz="18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634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브랜디드 콘텐츠 홍보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97595127"/>
              </p:ext>
            </p:extLst>
          </p:nvPr>
        </p:nvGraphicFramePr>
        <p:xfrm>
          <a:off x="681036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 flipH="1">
            <a:off x="4726741" y="2279728"/>
            <a:ext cx="1521659" cy="36523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점 척도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사각형: 둥근 한쪽 모서리 49">
            <a:extLst>
              <a:ext uri="{FF2B5EF4-FFF2-40B4-BE49-F238E27FC236}">
                <a16:creationId xmlns:a16="http://schemas.microsoft.com/office/drawing/2014/main" id="{9EBB8D22-5422-451A-A9C6-47C96BB806BB}"/>
              </a:ext>
            </a:extLst>
          </p:cNvPr>
          <p:cNvSpPr/>
          <p:nvPr/>
        </p:nvSpPr>
        <p:spPr>
          <a:xfrm flipH="1">
            <a:off x="5083835" y="1336710"/>
            <a:ext cx="4412673" cy="4486027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6" name="육각형 75">
            <a:extLst>
              <a:ext uri="{FF2B5EF4-FFF2-40B4-BE49-F238E27FC236}">
                <a16:creationId xmlns:a16="http://schemas.microsoft.com/office/drawing/2014/main" id="{8DAF6721-CE11-4540-8CDC-4BB214881668}"/>
              </a:ext>
            </a:extLst>
          </p:cNvPr>
          <p:cNvSpPr/>
          <p:nvPr/>
        </p:nvSpPr>
        <p:spPr>
          <a:xfrm flipV="1">
            <a:off x="5216435" y="3850468"/>
            <a:ext cx="4148462" cy="1792688"/>
          </a:xfrm>
          <a:prstGeom prst="hexagon">
            <a:avLst>
              <a:gd name="adj" fmla="val 5624"/>
              <a:gd name="vf" fmla="val 115470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9" name="사각형: 둥근 한쪽 모서리 48">
            <a:extLst>
              <a:ext uri="{FF2B5EF4-FFF2-40B4-BE49-F238E27FC236}">
                <a16:creationId xmlns:a16="http://schemas.microsoft.com/office/drawing/2014/main" id="{6A6AF7F9-29BF-464B-8BCC-F5A32CD3E383}"/>
              </a:ext>
            </a:extLst>
          </p:cNvPr>
          <p:cNvSpPr/>
          <p:nvPr/>
        </p:nvSpPr>
        <p:spPr>
          <a:xfrm>
            <a:off x="390306" y="1357902"/>
            <a:ext cx="4412673" cy="4486027"/>
          </a:xfrm>
          <a:prstGeom prst="round1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창업 아이템 선정 방법</a:t>
            </a:r>
          </a:p>
        </p:txBody>
      </p:sp>
      <p:sp>
        <p:nvSpPr>
          <p:cNvPr id="13" name="두루마리 모양: 가로로 말림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823272" y="1404498"/>
            <a:ext cx="2934789" cy="645218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입지 적합성 조사</a:t>
            </a:r>
          </a:p>
        </p:txBody>
      </p:sp>
      <p:sp>
        <p:nvSpPr>
          <p:cNvPr id="14" name="순서도: 문서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7577574" y="5010128"/>
            <a:ext cx="1439999" cy="472064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뷰티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패션</a:t>
            </a:r>
          </a:p>
        </p:txBody>
      </p:sp>
      <p:sp>
        <p:nvSpPr>
          <p:cNvPr id="17" name="순서도: 수동 입력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7577574" y="4263499"/>
            <a:ext cx="1440000" cy="502903"/>
          </a:xfrm>
          <a:prstGeom prst="flowChartManualInpu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문화</a:t>
            </a:r>
          </a:p>
        </p:txBody>
      </p:sp>
      <p:sp>
        <p:nvSpPr>
          <p:cNvPr id="18" name="순서도: 수동 입력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 flipH="1">
            <a:off x="5672588" y="4263499"/>
            <a:ext cx="1440000" cy="502903"/>
          </a:xfrm>
          <a:prstGeom prst="flowChartManualInpu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레저</a:t>
            </a:r>
          </a:p>
        </p:txBody>
      </p:sp>
      <p:sp>
        <p:nvSpPr>
          <p:cNvPr id="20" name="설명선: 왼쪽/오른쪽 화살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6540234" y="2144082"/>
            <a:ext cx="1500866" cy="820456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48123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고려사항</a:t>
            </a:r>
          </a:p>
        </p:txBody>
      </p:sp>
      <p:sp>
        <p:nvSpPr>
          <p:cNvPr id="7" name="리본: 위로 기울어짐 6">
            <a:extLst>
              <a:ext uri="{FF2B5EF4-FFF2-40B4-BE49-F238E27FC236}">
                <a16:creationId xmlns:a16="http://schemas.microsoft.com/office/drawing/2014/main" id="{F7CB5174-0D3A-F837-A639-D0BE1A30AFD6}"/>
              </a:ext>
            </a:extLst>
          </p:cNvPr>
          <p:cNvSpPr/>
          <p:nvPr/>
        </p:nvSpPr>
        <p:spPr>
          <a:xfrm>
            <a:off x="586279" y="1608759"/>
            <a:ext cx="1958109" cy="489758"/>
          </a:xfrm>
          <a:prstGeom prst="ribbon2">
            <a:avLst>
              <a:gd name="adj1" fmla="val 16667"/>
              <a:gd name="adj2" fmla="val 72238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아이템 선정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FB73E4DA-58EE-413F-A92B-9C8159C86B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16512"/>
              </p:ext>
            </p:extLst>
          </p:nvPr>
        </p:nvGraphicFramePr>
        <p:xfrm>
          <a:off x="364064" y="2433087"/>
          <a:ext cx="2366219" cy="2293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" name="리본: 아래로 기울어짐 50">
            <a:extLst>
              <a:ext uri="{FF2B5EF4-FFF2-40B4-BE49-F238E27FC236}">
                <a16:creationId xmlns:a16="http://schemas.microsoft.com/office/drawing/2014/main" id="{9DF4135B-244D-423C-B2F4-E73ABEB05659}"/>
              </a:ext>
            </a:extLst>
          </p:cNvPr>
          <p:cNvSpPr/>
          <p:nvPr/>
        </p:nvSpPr>
        <p:spPr>
          <a:xfrm>
            <a:off x="2762038" y="1943329"/>
            <a:ext cx="1958109" cy="489758"/>
          </a:xfrm>
          <a:prstGeom prst="ribbon">
            <a:avLst>
              <a:gd name="adj1" fmla="val 16667"/>
              <a:gd name="adj2" fmla="val 72237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아이템 구분</a:t>
            </a:r>
          </a:p>
        </p:txBody>
      </p:sp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88DA1016-756E-437B-B492-07EDD0C2CC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206943"/>
              </p:ext>
            </p:extLst>
          </p:nvPr>
        </p:nvGraphicFramePr>
        <p:xfrm>
          <a:off x="2921505" y="2610428"/>
          <a:ext cx="1769377" cy="1980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2" name="사각형: 모서리가 접힌 도형 51">
            <a:extLst>
              <a:ext uri="{FF2B5EF4-FFF2-40B4-BE49-F238E27FC236}">
                <a16:creationId xmlns:a16="http://schemas.microsoft.com/office/drawing/2014/main" id="{58694364-38CF-4036-9317-41BCC9D0CFAF}"/>
              </a:ext>
            </a:extLst>
          </p:cNvPr>
          <p:cNvSpPr/>
          <p:nvPr/>
        </p:nvSpPr>
        <p:spPr>
          <a:xfrm>
            <a:off x="5425440" y="2155767"/>
            <a:ext cx="922020" cy="797087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소비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성향</a:t>
            </a:r>
          </a:p>
        </p:txBody>
      </p:sp>
      <p:sp>
        <p:nvSpPr>
          <p:cNvPr id="63" name="설명선: 위쪽 화살표 62">
            <a:extLst>
              <a:ext uri="{FF2B5EF4-FFF2-40B4-BE49-F238E27FC236}">
                <a16:creationId xmlns:a16="http://schemas.microsoft.com/office/drawing/2014/main" id="{5A5E4B11-A6A1-43C7-880F-51159A694477}"/>
              </a:ext>
            </a:extLst>
          </p:cNvPr>
          <p:cNvSpPr/>
          <p:nvPr/>
        </p:nvSpPr>
        <p:spPr>
          <a:xfrm>
            <a:off x="5823272" y="3041432"/>
            <a:ext cx="2934789" cy="626697"/>
          </a:xfrm>
          <a:prstGeom prst="upArrowCallou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제품 라이프 사이클 분석</a:t>
            </a:r>
          </a:p>
        </p:txBody>
      </p:sp>
      <p:cxnSp>
        <p:nvCxnSpPr>
          <p:cNvPr id="26" name="연결선: 꺾임 25">
            <a:extLst>
              <a:ext uri="{FF2B5EF4-FFF2-40B4-BE49-F238E27FC236}">
                <a16:creationId xmlns:a16="http://schemas.microsoft.com/office/drawing/2014/main" id="{93DD2CAE-0660-4724-9C6D-28413771B28B}"/>
              </a:ext>
            </a:extLst>
          </p:cNvPr>
          <p:cNvCxnSpPr>
            <a:cxnSpLocks/>
            <a:stCxn id="18" idx="0"/>
            <a:endCxn id="17" idx="0"/>
          </p:cNvCxnSpPr>
          <p:nvPr/>
        </p:nvCxnSpPr>
        <p:spPr>
          <a:xfrm rot="5400000" flipH="1" flipV="1">
            <a:off x="7345081" y="3361296"/>
            <a:ext cx="12700" cy="1904986"/>
          </a:xfrm>
          <a:prstGeom prst="bentConnector3">
            <a:avLst>
              <a:gd name="adj1" fmla="val 2195984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물결 40">
            <a:extLst>
              <a:ext uri="{FF2B5EF4-FFF2-40B4-BE49-F238E27FC236}">
                <a16:creationId xmlns:a16="http://schemas.microsoft.com/office/drawing/2014/main" id="{ACD007F1-A4CF-4D68-BBE8-05C8AB6C98BB}"/>
              </a:ext>
            </a:extLst>
          </p:cNvPr>
          <p:cNvSpPr/>
          <p:nvPr/>
        </p:nvSpPr>
        <p:spPr>
          <a:xfrm>
            <a:off x="5672589" y="4886831"/>
            <a:ext cx="1439999" cy="595361"/>
          </a:xfrm>
          <a:prstGeom prst="wav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헬스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여행</a:t>
            </a:r>
          </a:p>
        </p:txBody>
      </p:sp>
      <p:sp>
        <p:nvSpPr>
          <p:cNvPr id="69" name="화살표: 왼쪽/오른쪽 68">
            <a:extLst>
              <a:ext uri="{FF2B5EF4-FFF2-40B4-BE49-F238E27FC236}">
                <a16:creationId xmlns:a16="http://schemas.microsoft.com/office/drawing/2014/main" id="{9EE34390-2C72-4014-89DC-F2C2A624EAE2}"/>
              </a:ext>
            </a:extLst>
          </p:cNvPr>
          <p:cNvSpPr/>
          <p:nvPr/>
        </p:nvSpPr>
        <p:spPr>
          <a:xfrm>
            <a:off x="1846215" y="4981637"/>
            <a:ext cx="1579837" cy="469592"/>
          </a:xfrm>
          <a:prstGeom prst="leftRightArrow">
            <a:avLst>
              <a:gd name="adj1" fmla="val 69384"/>
              <a:gd name="adj2" fmla="val 3717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모의 창업</a:t>
            </a:r>
          </a:p>
        </p:txBody>
      </p:sp>
      <p:sp>
        <p:nvSpPr>
          <p:cNvPr id="71" name="화살표: 오각형 70">
            <a:extLst>
              <a:ext uri="{FF2B5EF4-FFF2-40B4-BE49-F238E27FC236}">
                <a16:creationId xmlns:a16="http://schemas.microsoft.com/office/drawing/2014/main" id="{EF57A2F8-D3D2-4FFC-9EB7-00E974B8B043}"/>
              </a:ext>
            </a:extLst>
          </p:cNvPr>
          <p:cNvSpPr/>
          <p:nvPr/>
        </p:nvSpPr>
        <p:spPr>
          <a:xfrm>
            <a:off x="918250" y="4828901"/>
            <a:ext cx="780657" cy="775065"/>
          </a:xfrm>
          <a:prstGeom prst="homePlate">
            <a:avLst>
              <a:gd name="adj" fmla="val 11855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자금계획</a:t>
            </a:r>
          </a:p>
        </p:txBody>
      </p:sp>
      <p:sp>
        <p:nvSpPr>
          <p:cNvPr id="73" name="화살표: 오각형 72">
            <a:extLst>
              <a:ext uri="{FF2B5EF4-FFF2-40B4-BE49-F238E27FC236}">
                <a16:creationId xmlns:a16="http://schemas.microsoft.com/office/drawing/2014/main" id="{3E9089EF-C070-429E-8C9C-62ADCD74DB3E}"/>
              </a:ext>
            </a:extLst>
          </p:cNvPr>
          <p:cNvSpPr/>
          <p:nvPr/>
        </p:nvSpPr>
        <p:spPr>
          <a:xfrm flipH="1">
            <a:off x="3543132" y="4828901"/>
            <a:ext cx="780657" cy="775065"/>
          </a:xfrm>
          <a:prstGeom prst="homePlate">
            <a:avLst>
              <a:gd name="adj" fmla="val 11855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수익예측</a:t>
            </a:r>
          </a:p>
        </p:txBody>
      </p:sp>
      <p:sp>
        <p:nvSpPr>
          <p:cNvPr id="75" name="배지 74">
            <a:extLst>
              <a:ext uri="{FF2B5EF4-FFF2-40B4-BE49-F238E27FC236}">
                <a16:creationId xmlns:a16="http://schemas.microsoft.com/office/drawing/2014/main" id="{49C25EDB-828F-45D9-870F-586D5B68C6D9}"/>
              </a:ext>
            </a:extLst>
          </p:cNvPr>
          <p:cNvSpPr/>
          <p:nvPr/>
        </p:nvSpPr>
        <p:spPr>
          <a:xfrm rot="20591526">
            <a:off x="8133195" y="2155767"/>
            <a:ext cx="1083746" cy="797087"/>
          </a:xfrm>
          <a:prstGeom prst="plaqu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경쟁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상권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797</TotalTime>
  <Words>196</Words>
  <Application>Microsoft Office PowerPoint</Application>
  <PresentationFormat>A4 용지(210x297mm)</PresentationFormat>
  <Paragraphs>72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창업 아이템</vt:lpstr>
      <vt:lpstr>B. 성격에 맞는 아이템</vt:lpstr>
      <vt:lpstr>C. 브랜디드 콘텐츠 홍보</vt:lpstr>
      <vt:lpstr>D. 창업 아이템 선정 방법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96</cp:revision>
  <cp:lastPrinted>2024-09-30T15:37:56Z</cp:lastPrinted>
  <dcterms:created xsi:type="dcterms:W3CDTF">2023-07-20T02:58:21Z</dcterms:created>
  <dcterms:modified xsi:type="dcterms:W3CDTF">2025-02-08T04:00:20Z</dcterms:modified>
</cp:coreProperties>
</file>