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4472C4"/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3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수면 장애 환자 수와 </a:t>
            </a:r>
            <a:r>
              <a:rPr lang="en-US" alt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1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인당 진료비</a:t>
            </a:r>
            <a:r>
              <a:rPr 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:</a:t>
            </a:r>
            <a:r>
              <a:rPr lang="ko-KR" alt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만</a:t>
            </a:r>
            <a:r>
              <a:rPr lang="ko-KR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원</a:t>
            </a:r>
            <a:r>
              <a:rPr lang="en-US" sz="2400" b="1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)</a:t>
            </a:r>
            <a:endParaRPr lang="ko-KR" sz="2400" b="1" dirty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0613149108869752"/>
          <c:y val="0.17261296147934521"/>
          <c:w val="0.72982780162513128"/>
          <c:h val="0.586196142861760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환자 수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543184</c:v>
                </c:pt>
                <c:pt idx="1">
                  <c:v>562673</c:v>
                </c:pt>
                <c:pt idx="2">
                  <c:v>601113</c:v>
                </c:pt>
                <c:pt idx="3">
                  <c:v>636061</c:v>
                </c:pt>
                <c:pt idx="4">
                  <c:v>656391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Sheet1!$A$2</c:f>
              <c:strCache>
                <c:ptCount val="1"/>
                <c:pt idx="0">
                  <c:v>1인당 진료비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3.1215161649944367E-2"/>
                  <c:y val="4.6211344018092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175-48ED-BC46-4C490F629E1F}"/>
                </c:ext>
              </c:extLst>
            </c:dLbl>
            <c:numFmt formatCode="#,##0_);[Red]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13</c:v>
                </c:pt>
                <c:pt idx="1">
                  <c:v>14</c:v>
                </c:pt>
                <c:pt idx="2">
                  <c:v>15</c:v>
                </c:pt>
                <c:pt idx="3">
                  <c:v>17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5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F7DD7-271E-421C-8333-0A2F50C896D1}" type="doc">
      <dgm:prSet loTypeId="urn:microsoft.com/office/officeart/2005/8/layout/radial4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B1C8B035-E5F8-4D3E-82B9-2F90FB5EFA11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불면증</a:t>
          </a:r>
        </a:p>
      </dgm:t>
    </dgm:pt>
    <dgm:pt modelId="{8B624466-3187-4642-908E-77BFC8729FDA}" type="parTrans" cxnId="{B4CFC203-26C1-4BED-909B-0BE7064BF6E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9723B10A-CB23-4F1A-BA7D-81DF1435F566}" type="sibTrans" cxnId="{B4CFC203-26C1-4BED-909B-0BE7064BF6EF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B4AD382E-A1F5-4EA9-9C1E-FCAFD6BD27E8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정신적 원인</a:t>
          </a:r>
        </a:p>
      </dgm:t>
    </dgm:pt>
    <dgm:pt modelId="{6425D2C5-40B0-41CD-858E-78C7149B13AF}" type="parTrans" cxnId="{B873F740-2A1E-43E5-ABCA-1C2EB1807F1C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52D51DEF-487A-4295-9ADB-D7BBDCC247B5}" type="sibTrans" cxnId="{B873F740-2A1E-43E5-ABCA-1C2EB1807F1C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97B5259A-D99C-477E-B33C-07790436FC69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기저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질환</a:t>
          </a:r>
        </a:p>
      </dgm:t>
    </dgm:pt>
    <dgm:pt modelId="{D56465FF-C597-429F-826C-CFA37CBCA854}" type="parTrans" cxnId="{CFDE1C82-0C79-41BD-9AD2-022D634FAAE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79129A09-C53E-4510-A066-2FC08CC38A76}" type="sibTrans" cxnId="{CFDE1C82-0C79-41BD-9AD2-022D634FAAE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4E7F6B00-226E-4544-AFFF-2C2FEB71F59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음식과 약물</a:t>
          </a:r>
        </a:p>
      </dgm:t>
    </dgm:pt>
    <dgm:pt modelId="{B8A473A3-13A0-4FA5-B7FC-19965B2D7809}" type="parTrans" cxnId="{121C70D7-3D32-4B14-925F-C11ABDB40582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43B6670B-AFA2-4152-8106-78F7D25BF69B}" type="sibTrans" cxnId="{121C70D7-3D32-4B14-925F-C11ABDB40582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433CBFC2-DA19-4EB7-9D56-64809DF9196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환경적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요인</a:t>
          </a:r>
          <a:endParaRPr lang="en-US" altLang="ko-KR" sz="1800" dirty="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9E5E9FAD-D3DC-46DB-9EB0-35C59638EEEF}" type="parTrans" cxnId="{69C28609-D811-4C93-BE9E-1E5DD6AA4D82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3739BE85-404C-4810-B6BE-93E5EB87418F}" type="sibTrans" cxnId="{69C28609-D811-4C93-BE9E-1E5DD6AA4D82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gm:t>
    </dgm:pt>
    <dgm:pt modelId="{7B2ED3A3-2A2D-40F5-8A13-45F0AE5BAB56}" type="pres">
      <dgm:prSet presAssocID="{75EF7DD7-271E-421C-8333-0A2F50C896D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03DACE0-508E-46C2-8E7B-7D290F9942D6}" type="pres">
      <dgm:prSet presAssocID="{B1C8B035-E5F8-4D3E-82B9-2F90FB5EFA11}" presName="centerShape" presStyleLbl="node0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738BFBE5-0E0D-45B9-B541-98DBDEDEF5D5}" type="pres">
      <dgm:prSet presAssocID="{6425D2C5-40B0-41CD-858E-78C7149B13AF}" presName="parTrans" presStyleLbl="bgSibTrans2D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6203E22F-5010-4771-83B6-77758AABC0D7}" type="pres">
      <dgm:prSet presAssocID="{B4AD382E-A1F5-4EA9-9C1E-FCAFD6BD27E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B0BAF84-A6E2-4DA3-A2B2-CA6C46458ACF}" type="pres">
      <dgm:prSet presAssocID="{D56465FF-C597-429F-826C-CFA37CBCA854}" presName="parTrans" presStyleLbl="bgSibTrans2D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8EF7EE04-8B7C-4A88-B4E0-13C9EB003E39}" type="pres">
      <dgm:prSet presAssocID="{97B5259A-D99C-477E-B33C-07790436FC6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61B9F3C-9000-4DC5-BC40-52C8E426FD8A}" type="pres">
      <dgm:prSet presAssocID="{B8A473A3-13A0-4FA5-B7FC-19965B2D7809}" presName="parTrans" presStyleLbl="bgSibTrans2D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1C106AB9-868A-4398-9D34-BB151789201C}" type="pres">
      <dgm:prSet presAssocID="{4E7F6B00-226E-4544-AFFF-2C2FEB71F59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E8B425B-699B-407E-AE98-59880E89BD92}" type="pres">
      <dgm:prSet presAssocID="{9E5E9FAD-D3DC-46DB-9EB0-35C59638EEEF}" presName="parTrans" presStyleLbl="bgSibTrans2D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3FD31D07-24D7-4D3F-8DFC-C59F086FC556}" type="pres">
      <dgm:prSet presAssocID="{433CBFC2-DA19-4EB7-9D56-64809DF9196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21C70D7-3D32-4B14-925F-C11ABDB40582}" srcId="{B1C8B035-E5F8-4D3E-82B9-2F90FB5EFA11}" destId="{4E7F6B00-226E-4544-AFFF-2C2FEB71F596}" srcOrd="2" destOrd="0" parTransId="{B8A473A3-13A0-4FA5-B7FC-19965B2D7809}" sibTransId="{43B6670B-AFA2-4152-8106-78F7D25BF69B}"/>
    <dgm:cxn modelId="{BAD8CFB5-BC4E-41CF-BD6D-476D48399569}" type="presOf" srcId="{B1C8B035-E5F8-4D3E-82B9-2F90FB5EFA11}" destId="{203DACE0-508E-46C2-8E7B-7D290F9942D6}" srcOrd="0" destOrd="0" presId="urn:microsoft.com/office/officeart/2005/8/layout/radial4"/>
    <dgm:cxn modelId="{E2E3E49E-22A8-437C-BD37-EBEF79D06E49}" type="presOf" srcId="{97B5259A-D99C-477E-B33C-07790436FC69}" destId="{8EF7EE04-8B7C-4A88-B4E0-13C9EB003E39}" srcOrd="0" destOrd="0" presId="urn:microsoft.com/office/officeart/2005/8/layout/radial4"/>
    <dgm:cxn modelId="{531D7AC4-01BF-4B8F-86D7-D28E2B5DAF02}" type="presOf" srcId="{4E7F6B00-226E-4544-AFFF-2C2FEB71F596}" destId="{1C106AB9-868A-4398-9D34-BB151789201C}" srcOrd="0" destOrd="0" presId="urn:microsoft.com/office/officeart/2005/8/layout/radial4"/>
    <dgm:cxn modelId="{2DA591FF-6C4C-4159-BF99-2C1CA2AAFDC4}" type="presOf" srcId="{B8A473A3-13A0-4FA5-B7FC-19965B2D7809}" destId="{D61B9F3C-9000-4DC5-BC40-52C8E426FD8A}" srcOrd="0" destOrd="0" presId="urn:microsoft.com/office/officeart/2005/8/layout/radial4"/>
    <dgm:cxn modelId="{667CA898-0DFF-4D4C-85F0-B0BE1CC5682D}" type="presOf" srcId="{9E5E9FAD-D3DC-46DB-9EB0-35C59638EEEF}" destId="{3E8B425B-699B-407E-AE98-59880E89BD92}" srcOrd="0" destOrd="0" presId="urn:microsoft.com/office/officeart/2005/8/layout/radial4"/>
    <dgm:cxn modelId="{03ED7CC8-DE00-4B50-ABC0-FDA421E2972E}" type="presOf" srcId="{D56465FF-C597-429F-826C-CFA37CBCA854}" destId="{DB0BAF84-A6E2-4DA3-A2B2-CA6C46458ACF}" srcOrd="0" destOrd="0" presId="urn:microsoft.com/office/officeart/2005/8/layout/radial4"/>
    <dgm:cxn modelId="{AB921ED8-F5AC-41C7-B739-B2937409C091}" type="presOf" srcId="{6425D2C5-40B0-41CD-858E-78C7149B13AF}" destId="{738BFBE5-0E0D-45B9-B541-98DBDEDEF5D5}" srcOrd="0" destOrd="0" presId="urn:microsoft.com/office/officeart/2005/8/layout/radial4"/>
    <dgm:cxn modelId="{B873F740-2A1E-43E5-ABCA-1C2EB1807F1C}" srcId="{B1C8B035-E5F8-4D3E-82B9-2F90FB5EFA11}" destId="{B4AD382E-A1F5-4EA9-9C1E-FCAFD6BD27E8}" srcOrd="0" destOrd="0" parTransId="{6425D2C5-40B0-41CD-858E-78C7149B13AF}" sibTransId="{52D51DEF-487A-4295-9ADB-D7BBDCC247B5}"/>
    <dgm:cxn modelId="{69C28609-D811-4C93-BE9E-1E5DD6AA4D82}" srcId="{B1C8B035-E5F8-4D3E-82B9-2F90FB5EFA11}" destId="{433CBFC2-DA19-4EB7-9D56-64809DF91967}" srcOrd="3" destOrd="0" parTransId="{9E5E9FAD-D3DC-46DB-9EB0-35C59638EEEF}" sibTransId="{3739BE85-404C-4810-B6BE-93E5EB87418F}"/>
    <dgm:cxn modelId="{4C702A09-80AF-466A-B8FE-56F1B86BE02E}" type="presOf" srcId="{B4AD382E-A1F5-4EA9-9C1E-FCAFD6BD27E8}" destId="{6203E22F-5010-4771-83B6-77758AABC0D7}" srcOrd="0" destOrd="0" presId="urn:microsoft.com/office/officeart/2005/8/layout/radial4"/>
    <dgm:cxn modelId="{9EAF5774-E732-4F78-984B-9BF5F704B8C3}" type="presOf" srcId="{433CBFC2-DA19-4EB7-9D56-64809DF91967}" destId="{3FD31D07-24D7-4D3F-8DFC-C59F086FC556}" srcOrd="0" destOrd="0" presId="urn:microsoft.com/office/officeart/2005/8/layout/radial4"/>
    <dgm:cxn modelId="{B4CFC203-26C1-4BED-909B-0BE7064BF6EF}" srcId="{75EF7DD7-271E-421C-8333-0A2F50C896D1}" destId="{B1C8B035-E5F8-4D3E-82B9-2F90FB5EFA11}" srcOrd="0" destOrd="0" parTransId="{8B624466-3187-4642-908E-77BFC8729FDA}" sibTransId="{9723B10A-CB23-4F1A-BA7D-81DF1435F566}"/>
    <dgm:cxn modelId="{CFDE1C82-0C79-41BD-9AD2-022D634FAAE0}" srcId="{B1C8B035-E5F8-4D3E-82B9-2F90FB5EFA11}" destId="{97B5259A-D99C-477E-B33C-07790436FC69}" srcOrd="1" destOrd="0" parTransId="{D56465FF-C597-429F-826C-CFA37CBCA854}" sibTransId="{79129A09-C53E-4510-A066-2FC08CC38A76}"/>
    <dgm:cxn modelId="{C5440799-95CE-4235-BFB0-12B012D7F4F8}" type="presOf" srcId="{75EF7DD7-271E-421C-8333-0A2F50C896D1}" destId="{7B2ED3A3-2A2D-40F5-8A13-45F0AE5BAB56}" srcOrd="0" destOrd="0" presId="urn:microsoft.com/office/officeart/2005/8/layout/radial4"/>
    <dgm:cxn modelId="{C0FDFDB3-EDB0-4987-986A-114BA25F7BCF}" type="presParOf" srcId="{7B2ED3A3-2A2D-40F5-8A13-45F0AE5BAB56}" destId="{203DACE0-508E-46C2-8E7B-7D290F9942D6}" srcOrd="0" destOrd="0" presId="urn:microsoft.com/office/officeart/2005/8/layout/radial4"/>
    <dgm:cxn modelId="{594B91F2-F95E-44E0-ABC8-2ED480248FA2}" type="presParOf" srcId="{7B2ED3A3-2A2D-40F5-8A13-45F0AE5BAB56}" destId="{738BFBE5-0E0D-45B9-B541-98DBDEDEF5D5}" srcOrd="1" destOrd="0" presId="urn:microsoft.com/office/officeart/2005/8/layout/radial4"/>
    <dgm:cxn modelId="{8947F101-C610-435E-96CF-16D6C2313CF1}" type="presParOf" srcId="{7B2ED3A3-2A2D-40F5-8A13-45F0AE5BAB56}" destId="{6203E22F-5010-4771-83B6-77758AABC0D7}" srcOrd="2" destOrd="0" presId="urn:microsoft.com/office/officeart/2005/8/layout/radial4"/>
    <dgm:cxn modelId="{D1D9DFB4-7969-47A6-84F6-98ABBB4ACFB0}" type="presParOf" srcId="{7B2ED3A3-2A2D-40F5-8A13-45F0AE5BAB56}" destId="{DB0BAF84-A6E2-4DA3-A2B2-CA6C46458ACF}" srcOrd="3" destOrd="0" presId="urn:microsoft.com/office/officeart/2005/8/layout/radial4"/>
    <dgm:cxn modelId="{99D2AFCA-98D5-4CCF-968C-C9F2AA52AF31}" type="presParOf" srcId="{7B2ED3A3-2A2D-40F5-8A13-45F0AE5BAB56}" destId="{8EF7EE04-8B7C-4A88-B4E0-13C9EB003E39}" srcOrd="4" destOrd="0" presId="urn:microsoft.com/office/officeart/2005/8/layout/radial4"/>
    <dgm:cxn modelId="{2CB3AFE6-3571-4733-B6F7-556B373A4FDA}" type="presParOf" srcId="{7B2ED3A3-2A2D-40F5-8A13-45F0AE5BAB56}" destId="{D61B9F3C-9000-4DC5-BC40-52C8E426FD8A}" srcOrd="5" destOrd="0" presId="urn:microsoft.com/office/officeart/2005/8/layout/radial4"/>
    <dgm:cxn modelId="{DE1AACDE-956B-4D78-B946-B8554CCA12D5}" type="presParOf" srcId="{7B2ED3A3-2A2D-40F5-8A13-45F0AE5BAB56}" destId="{1C106AB9-868A-4398-9D34-BB151789201C}" srcOrd="6" destOrd="0" presId="urn:microsoft.com/office/officeart/2005/8/layout/radial4"/>
    <dgm:cxn modelId="{9CD37E54-516D-471D-9101-90960339D902}" type="presParOf" srcId="{7B2ED3A3-2A2D-40F5-8A13-45F0AE5BAB56}" destId="{3E8B425B-699B-407E-AE98-59880E89BD92}" srcOrd="7" destOrd="0" presId="urn:microsoft.com/office/officeart/2005/8/layout/radial4"/>
    <dgm:cxn modelId="{319AB32D-DFDE-443B-A475-B31A46DF7C9F}" type="presParOf" srcId="{7B2ED3A3-2A2D-40F5-8A13-45F0AE5BAB56}" destId="{3FD31D07-24D7-4D3F-8DFC-C59F086FC556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FA71FD-E96A-4CFD-8C30-FF6354D3B6F0}" type="doc">
      <dgm:prSet loTypeId="urn:microsoft.com/office/officeart/2005/8/layout/arrow6" loCatId="relationship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299DAAFD-70BA-450F-9BCB-68BD98EF06F0}">
      <dgm:prSet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주의집중장애</a:t>
          </a:r>
        </a:p>
      </dgm:t>
    </dgm:pt>
    <dgm:pt modelId="{B39BA3B4-7C57-4797-8C29-71CE0AEDA37E}" type="parTrans" cxnId="{972A12EB-0987-4C2F-9E17-A578FD832DB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B5BDFEB-AED8-4933-ACDE-C71BC282A3C1}" type="sibTrans" cxnId="{972A12EB-0987-4C2F-9E17-A578FD832DB6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DA44BB1-9A85-471F-8014-431642E59752}">
      <dgm:prSet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피로감</a:t>
          </a:r>
        </a:p>
      </dgm:t>
    </dgm:pt>
    <dgm:pt modelId="{C3EC8F1A-9766-44A5-BE77-B7E4E49476DB}" type="parTrans" cxnId="{4FABD499-12CC-49DD-9C28-C2456729A607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0EE2174-2F8C-4A98-B2C3-6F9255E1F3EF}" type="sibTrans" cxnId="{4FABD499-12CC-49DD-9C28-C2456729A607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CAA34D4-E0AA-4E6F-8A49-DA3E9DEDA317}" type="pres">
      <dgm:prSet presAssocID="{8AFA71FD-E96A-4CFD-8C30-FF6354D3B6F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522D26D-521A-4789-8E0E-BF0D484FEBA9}" type="pres">
      <dgm:prSet presAssocID="{8AFA71FD-E96A-4CFD-8C30-FF6354D3B6F0}" presName="ribbon" presStyleLbl="node1" presStyleIdx="0" presStyleCnt="1"/>
      <dgm:spPr/>
    </dgm:pt>
    <dgm:pt modelId="{A8D585DB-3768-4744-B573-663280B50C8A}" type="pres">
      <dgm:prSet presAssocID="{8AFA71FD-E96A-4CFD-8C30-FF6354D3B6F0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7E8E0AC-4413-4416-A67A-3CD1AACBE00C}" type="pres">
      <dgm:prSet presAssocID="{8AFA71FD-E96A-4CFD-8C30-FF6354D3B6F0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4FABD499-12CC-49DD-9C28-C2456729A607}" srcId="{8AFA71FD-E96A-4CFD-8C30-FF6354D3B6F0}" destId="{EDA44BB1-9A85-471F-8014-431642E59752}" srcOrd="1" destOrd="0" parTransId="{C3EC8F1A-9766-44A5-BE77-B7E4E49476DB}" sibTransId="{00EE2174-2F8C-4A98-B2C3-6F9255E1F3EF}"/>
    <dgm:cxn modelId="{3DA21D3E-F5B1-4CDE-A09C-1403C15E9EED}" type="presOf" srcId="{8AFA71FD-E96A-4CFD-8C30-FF6354D3B6F0}" destId="{0CAA34D4-E0AA-4E6F-8A49-DA3E9DEDA317}" srcOrd="0" destOrd="0" presId="urn:microsoft.com/office/officeart/2005/8/layout/arrow6"/>
    <dgm:cxn modelId="{972A12EB-0987-4C2F-9E17-A578FD832DB6}" srcId="{8AFA71FD-E96A-4CFD-8C30-FF6354D3B6F0}" destId="{299DAAFD-70BA-450F-9BCB-68BD98EF06F0}" srcOrd="0" destOrd="0" parTransId="{B39BA3B4-7C57-4797-8C29-71CE0AEDA37E}" sibTransId="{FB5BDFEB-AED8-4933-ACDE-C71BC282A3C1}"/>
    <dgm:cxn modelId="{77749C0A-CEF4-432C-A023-D8CD5C82728F}" type="presOf" srcId="{299DAAFD-70BA-450F-9BCB-68BD98EF06F0}" destId="{A8D585DB-3768-4744-B573-663280B50C8A}" srcOrd="0" destOrd="0" presId="urn:microsoft.com/office/officeart/2005/8/layout/arrow6"/>
    <dgm:cxn modelId="{B168814D-FC10-4538-BB02-5C019021C329}" type="presOf" srcId="{EDA44BB1-9A85-471F-8014-431642E59752}" destId="{97E8E0AC-4413-4416-A67A-3CD1AACBE00C}" srcOrd="0" destOrd="0" presId="urn:microsoft.com/office/officeart/2005/8/layout/arrow6"/>
    <dgm:cxn modelId="{1D7E257F-340C-4472-A0E5-40ADB5A3DA5A}" type="presParOf" srcId="{0CAA34D4-E0AA-4E6F-8A49-DA3E9DEDA317}" destId="{8522D26D-521A-4789-8E0E-BF0D484FEBA9}" srcOrd="0" destOrd="0" presId="urn:microsoft.com/office/officeart/2005/8/layout/arrow6"/>
    <dgm:cxn modelId="{A25C51EB-4E23-4041-8AA7-868FFF02E899}" type="presParOf" srcId="{0CAA34D4-E0AA-4E6F-8A49-DA3E9DEDA317}" destId="{A8D585DB-3768-4744-B573-663280B50C8A}" srcOrd="1" destOrd="0" presId="urn:microsoft.com/office/officeart/2005/8/layout/arrow6"/>
    <dgm:cxn modelId="{8D59784F-B9E4-45DB-AC35-A1251F153E44}" type="presParOf" srcId="{0CAA34D4-E0AA-4E6F-8A49-DA3E9DEDA317}" destId="{97E8E0AC-4413-4416-A67A-3CD1AACBE00C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3DACE0-508E-46C2-8E7B-7D290F9942D6}">
      <dsp:nvSpPr>
        <dsp:cNvPr id="0" name=""/>
        <dsp:cNvSpPr/>
      </dsp:nvSpPr>
      <dsp:spPr>
        <a:xfrm>
          <a:off x="1680058" y="931968"/>
          <a:ext cx="891146" cy="8911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불면증</a:t>
          </a:r>
        </a:p>
      </dsp:txBody>
      <dsp:txXfrm>
        <a:off x="1810563" y="1062473"/>
        <a:ext cx="630136" cy="630136"/>
      </dsp:txXfrm>
    </dsp:sp>
    <dsp:sp modelId="{738BFBE5-0E0D-45B9-B541-98DBDEDEF5D5}">
      <dsp:nvSpPr>
        <dsp:cNvPr id="0" name=""/>
        <dsp:cNvSpPr/>
      </dsp:nvSpPr>
      <dsp:spPr>
        <a:xfrm rot="11700000">
          <a:off x="1007208" y="1039576"/>
          <a:ext cx="662091" cy="25397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03E22F-5010-4771-83B6-77758AABC0D7}">
      <dsp:nvSpPr>
        <dsp:cNvPr id="0" name=""/>
        <dsp:cNvSpPr/>
      </dsp:nvSpPr>
      <dsp:spPr>
        <a:xfrm>
          <a:off x="595193" y="742248"/>
          <a:ext cx="846588" cy="6772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정신적 원인</a:t>
          </a:r>
        </a:p>
      </dsp:txBody>
      <dsp:txXfrm>
        <a:off x="615030" y="762085"/>
        <a:ext cx="806914" cy="637597"/>
      </dsp:txXfrm>
    </dsp:sp>
    <dsp:sp modelId="{DB0BAF84-A6E2-4DA3-A2B2-CA6C46458ACF}">
      <dsp:nvSpPr>
        <dsp:cNvPr id="0" name=""/>
        <dsp:cNvSpPr/>
      </dsp:nvSpPr>
      <dsp:spPr>
        <a:xfrm rot="14700000">
          <a:off x="1450087" y="511773"/>
          <a:ext cx="662091" cy="25397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F7EE04-8B7C-4A88-B4E0-13C9EB003E39}">
      <dsp:nvSpPr>
        <dsp:cNvPr id="0" name=""/>
        <dsp:cNvSpPr/>
      </dsp:nvSpPr>
      <dsp:spPr>
        <a:xfrm>
          <a:off x="1217932" y="96"/>
          <a:ext cx="846588" cy="6772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기저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질환</a:t>
          </a:r>
        </a:p>
      </dsp:txBody>
      <dsp:txXfrm>
        <a:off x="1237769" y="19933"/>
        <a:ext cx="806914" cy="637597"/>
      </dsp:txXfrm>
    </dsp:sp>
    <dsp:sp modelId="{D61B9F3C-9000-4DC5-BC40-52C8E426FD8A}">
      <dsp:nvSpPr>
        <dsp:cNvPr id="0" name=""/>
        <dsp:cNvSpPr/>
      </dsp:nvSpPr>
      <dsp:spPr>
        <a:xfrm rot="17700000">
          <a:off x="2139084" y="511773"/>
          <a:ext cx="662091" cy="25397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106AB9-868A-4398-9D34-BB151789201C}">
      <dsp:nvSpPr>
        <dsp:cNvPr id="0" name=""/>
        <dsp:cNvSpPr/>
      </dsp:nvSpPr>
      <dsp:spPr>
        <a:xfrm>
          <a:off x="2186742" y="96"/>
          <a:ext cx="846588" cy="6772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음식과 약물</a:t>
          </a:r>
        </a:p>
      </dsp:txBody>
      <dsp:txXfrm>
        <a:off x="2206579" y="19933"/>
        <a:ext cx="806914" cy="637597"/>
      </dsp:txXfrm>
    </dsp:sp>
    <dsp:sp modelId="{3E8B425B-699B-407E-AE98-59880E89BD92}">
      <dsp:nvSpPr>
        <dsp:cNvPr id="0" name=""/>
        <dsp:cNvSpPr/>
      </dsp:nvSpPr>
      <dsp:spPr>
        <a:xfrm rot="20700000">
          <a:off x="2581963" y="1039576"/>
          <a:ext cx="662091" cy="25397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D31D07-24D7-4D3F-8DFC-C59F086FC556}">
      <dsp:nvSpPr>
        <dsp:cNvPr id="0" name=""/>
        <dsp:cNvSpPr/>
      </dsp:nvSpPr>
      <dsp:spPr>
        <a:xfrm>
          <a:off x="2809481" y="742248"/>
          <a:ext cx="846588" cy="6772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환경적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rPr>
            <a:t>요인</a:t>
          </a:r>
          <a:endParaRPr lang="en-US" altLang="ko-KR" sz="1800" kern="1200" dirty="0">
            <a:latin typeface="굴림" panose="020B0600000101010101" pitchFamily="50" charset="-127"/>
            <a:ea typeface="굴림" panose="020B0600000101010101" pitchFamily="50" charset="-127"/>
            <a:cs typeface="ZWAdobeF" pitchFamily="2" charset="0"/>
          </a:endParaRPr>
        </a:p>
      </dsp:txBody>
      <dsp:txXfrm>
        <a:off x="2829318" y="762085"/>
        <a:ext cx="806914" cy="6375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2D26D-521A-4789-8E0E-BF0D484FEBA9}">
      <dsp:nvSpPr>
        <dsp:cNvPr id="0" name=""/>
        <dsp:cNvSpPr/>
      </dsp:nvSpPr>
      <dsp:spPr>
        <a:xfrm>
          <a:off x="0" y="53778"/>
          <a:ext cx="2797700" cy="1119080"/>
        </a:xfrm>
        <a:prstGeom prst="leftRightRibb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D585DB-3768-4744-B573-663280B50C8A}">
      <dsp:nvSpPr>
        <dsp:cNvPr id="0" name=""/>
        <dsp:cNvSpPr/>
      </dsp:nvSpPr>
      <dsp:spPr>
        <a:xfrm>
          <a:off x="335724" y="249617"/>
          <a:ext cx="923241" cy="54834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주의집중장애</a:t>
          </a:r>
        </a:p>
      </dsp:txBody>
      <dsp:txXfrm>
        <a:off x="335724" y="249617"/>
        <a:ext cx="923241" cy="548349"/>
      </dsp:txXfrm>
    </dsp:sp>
    <dsp:sp modelId="{97E8E0AC-4413-4416-A67A-3CD1AACBE00C}">
      <dsp:nvSpPr>
        <dsp:cNvPr id="0" name=""/>
        <dsp:cNvSpPr/>
      </dsp:nvSpPr>
      <dsp:spPr>
        <a:xfrm>
          <a:off x="1398850" y="428670"/>
          <a:ext cx="1091103" cy="54834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피로감</a:t>
          </a:r>
        </a:p>
      </dsp:txBody>
      <dsp:txXfrm>
        <a:off x="1398850" y="428670"/>
        <a:ext cx="1091103" cy="548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한쪽 모서리는 잘리고 다른 쪽 모서리는 둥근 사각형 7">
            <a:extLst>
              <a:ext uri="{FF2B5EF4-FFF2-40B4-BE49-F238E27FC236}">
                <a16:creationId xmlns:a16="http://schemas.microsoft.com/office/drawing/2014/main" id="{C29A65C3-567C-C70A-DD4E-FD58ED8A9C09}"/>
              </a:ext>
            </a:extLst>
          </p:cNvPr>
          <p:cNvSpPr/>
          <p:nvPr userDrawn="1"/>
        </p:nvSpPr>
        <p:spPr>
          <a:xfrm>
            <a:off x="-1" y="571500"/>
            <a:ext cx="9906001" cy="58179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한쪽 모서리는 잘리고 다른 쪽 모서리는 둥근 사각형 7">
            <a:extLst>
              <a:ext uri="{FF2B5EF4-FFF2-40B4-BE49-F238E27FC236}">
                <a16:creationId xmlns:a16="http://schemas.microsoft.com/office/drawing/2014/main" id="{FEB4E838-9478-5CBF-ED45-08404FC5B79B}"/>
              </a:ext>
            </a:extLst>
          </p:cNvPr>
          <p:cNvSpPr/>
          <p:nvPr userDrawn="1"/>
        </p:nvSpPr>
        <p:spPr>
          <a:xfrm flipH="1">
            <a:off x="289559" y="0"/>
            <a:ext cx="9326881" cy="1153297"/>
          </a:xfrm>
          <a:prstGeom prst="notched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BB44B21-CDFB-17B7-46DA-CB2639DC8F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EBFF6C0-F4B9-8D80-0403-CB8F3B268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5" y="0"/>
            <a:ext cx="9899849" cy="1153297"/>
          </a:xfrm>
          <a:prstGeom prst="rect">
            <a:avLst/>
          </a:prstGeom>
        </p:spPr>
        <p:txBody>
          <a:bodyPr anchor="ctr"/>
          <a:lstStyle>
            <a:lvl1pPr algn="ctr">
              <a:defRPr sz="4000" b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2023-06-01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각 삼각형 4">
            <a:extLst>
              <a:ext uri="{FF2B5EF4-FFF2-40B4-BE49-F238E27FC236}">
                <a16:creationId xmlns:a16="http://schemas.microsoft.com/office/drawing/2014/main" id="{CE9E7CAA-EB8F-8429-45B3-BF5F58F0F538}"/>
              </a:ext>
            </a:extLst>
          </p:cNvPr>
          <p:cNvSpPr/>
          <p:nvPr/>
        </p:nvSpPr>
        <p:spPr>
          <a:xfrm>
            <a:off x="0" y="0"/>
            <a:ext cx="5804452" cy="6858000"/>
          </a:xfrm>
          <a:prstGeom prst="rtTriangle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B08C1C9-8BFC-4BE1-8505-B31AFCC1E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8418" y="2471596"/>
            <a:ext cx="7522390" cy="2006799"/>
          </a:xfrm>
        </p:spPr>
        <p:txBody>
          <a:bodyPr>
            <a:prstTxWarp prst="textSlantUp">
              <a:avLst/>
            </a:prstTxWarp>
          </a:bodyPr>
          <a:lstStyle/>
          <a:p>
            <a:r>
              <a:rPr lang="en-US" altLang="ko-KR" b="1" dirty="0">
                <a:effectLst>
                  <a:reflection blurRad="6350" stA="50000" endA="300" endPos="50000" dist="29997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Sleeponomics</a:t>
            </a:r>
            <a:endParaRPr lang="ko-KR" altLang="en-US" b="1" dirty="0">
              <a:effectLst>
                <a:reflection blurRad="6350" stA="50000" endA="300" endPos="50000" dist="29997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E417A86-4430-4B4F-A502-D670DF6CC7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901" y="73457"/>
            <a:ext cx="2181080" cy="806612"/>
          </a:xfrm>
          <a:prstGeom prst="rect">
            <a:avLst/>
          </a:prstGeom>
        </p:spPr>
      </p:pic>
      <p:pic>
        <p:nvPicPr>
          <p:cNvPr id="6" name="Picture 2" descr="w1 복사본">
            <a:extLst>
              <a:ext uri="{FF2B5EF4-FFF2-40B4-BE49-F238E27FC236}">
                <a16:creationId xmlns:a16="http://schemas.microsoft.com/office/drawing/2014/main" id="{76F474BD-AEFA-C6D2-6E09-A88109756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060" y="1499747"/>
            <a:ext cx="617342" cy="539517"/>
          </a:xfrm>
          <a:prstGeom prst="rect">
            <a:avLst/>
          </a:prstGeom>
          <a:noFill/>
        </p:spPr>
      </p:pic>
      <p:pic>
        <p:nvPicPr>
          <p:cNvPr id="7" name="Picture 12" descr="w2 복사본">
            <a:extLst>
              <a:ext uri="{FF2B5EF4-FFF2-40B4-BE49-F238E27FC236}">
                <a16:creationId xmlns:a16="http://schemas.microsoft.com/office/drawing/2014/main" id="{1F45A020-5BDD-74DB-D104-524C6E0F5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7937" y="2379606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A0D9C3EC-2D00-409F-0B62-BAC550E34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5794" y="191806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239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한쪽 모서리가 잘린 사각형 2">
            <a:extLst>
              <a:ext uri="{FF2B5EF4-FFF2-40B4-BE49-F238E27FC236}">
                <a16:creationId xmlns:a16="http://schemas.microsoft.com/office/drawing/2014/main" id="{828296BA-9BCB-66A3-49D7-12AE1D403613}"/>
              </a:ext>
            </a:extLst>
          </p:cNvPr>
          <p:cNvSpPr/>
          <p:nvPr/>
        </p:nvSpPr>
        <p:spPr>
          <a:xfrm flipH="1">
            <a:off x="3146785" y="2307913"/>
            <a:ext cx="6005944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  목차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FDC00CE-D75A-49E0-A109-492C7729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0" t="34962" r="8617" b="35938"/>
          <a:stretch/>
        </p:blipFill>
        <p:spPr>
          <a:xfrm>
            <a:off x="321802" y="4092810"/>
            <a:ext cx="1829116" cy="1820487"/>
          </a:xfrm>
          <a:prstGeom prst="rect">
            <a:avLst/>
          </a:prstGeom>
        </p:spPr>
      </p:pic>
      <p:sp>
        <p:nvSpPr>
          <p:cNvPr id="10" name="한쪽 모서리가 잘린 사각형 2">
            <a:extLst>
              <a:ext uri="{FF2B5EF4-FFF2-40B4-BE49-F238E27FC236}">
                <a16:creationId xmlns:a16="http://schemas.microsoft.com/office/drawing/2014/main" id="{8FF272AB-48D8-78A8-AD04-4D2A88C82B04}"/>
              </a:ext>
            </a:extLst>
          </p:cNvPr>
          <p:cNvSpPr/>
          <p:nvPr/>
        </p:nvSpPr>
        <p:spPr>
          <a:xfrm flipH="1">
            <a:off x="3146785" y="3450483"/>
            <a:ext cx="6005944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한쪽 모서리가 잘린 사각형 2">
            <a:extLst>
              <a:ext uri="{FF2B5EF4-FFF2-40B4-BE49-F238E27FC236}">
                <a16:creationId xmlns:a16="http://schemas.microsoft.com/office/drawing/2014/main" id="{EE992EB5-9C8F-3808-FF20-DD7D34E125CA}"/>
              </a:ext>
            </a:extLst>
          </p:cNvPr>
          <p:cNvSpPr/>
          <p:nvPr/>
        </p:nvSpPr>
        <p:spPr>
          <a:xfrm flipH="1">
            <a:off x="3146785" y="4593053"/>
            <a:ext cx="6005944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한쪽 모서리가 잘린 사각형 2">
            <a:extLst>
              <a:ext uri="{FF2B5EF4-FFF2-40B4-BE49-F238E27FC236}">
                <a16:creationId xmlns:a16="http://schemas.microsoft.com/office/drawing/2014/main" id="{7F29ED3A-1E3E-07CA-DF71-CD7E6CBE2201}"/>
              </a:ext>
            </a:extLst>
          </p:cNvPr>
          <p:cNvSpPr/>
          <p:nvPr/>
        </p:nvSpPr>
        <p:spPr>
          <a:xfrm flipH="1">
            <a:off x="3146785" y="5709876"/>
            <a:ext cx="6005944" cy="242867"/>
          </a:xfrm>
          <a:prstGeom prst="corner">
            <a:avLst/>
          </a:prstGeom>
          <a:solidFill>
            <a:srgbClr val="FFD96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한쪽 모서리가 잘린 사각형 2"/>
          <p:cNvSpPr/>
          <p:nvPr/>
        </p:nvSpPr>
        <p:spPr>
          <a:xfrm>
            <a:off x="2568409" y="1908176"/>
            <a:ext cx="1408702" cy="642604"/>
          </a:xfrm>
          <a:prstGeom prst="hexagon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81715" y="1926157"/>
            <a:ext cx="46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슬리포노믹스</a:t>
            </a:r>
          </a:p>
        </p:txBody>
      </p:sp>
      <p:sp>
        <p:nvSpPr>
          <p:cNvPr id="28" name="한쪽 모서리가 잘린 사각형 27"/>
          <p:cNvSpPr/>
          <p:nvPr/>
        </p:nvSpPr>
        <p:spPr>
          <a:xfrm>
            <a:off x="2568409" y="4193316"/>
            <a:ext cx="1408702" cy="642604"/>
          </a:xfrm>
          <a:prstGeom prst="hexagon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07873" y="4211297"/>
            <a:ext cx="46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수면 장애 환자 </a:t>
            </a:r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인당 진료비</a:t>
            </a:r>
          </a:p>
        </p:txBody>
      </p:sp>
      <p:sp>
        <p:nvSpPr>
          <p:cNvPr id="33" name="한쪽 모서리가 잘린 사각형 32"/>
          <p:cNvSpPr/>
          <p:nvPr/>
        </p:nvSpPr>
        <p:spPr>
          <a:xfrm>
            <a:off x="2568409" y="3050746"/>
            <a:ext cx="1408702" cy="642604"/>
          </a:xfrm>
          <a:prstGeom prst="hexagon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81715" y="3068727"/>
            <a:ext cx="46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불면증 유형과 숙면 유도 제품</a:t>
            </a:r>
          </a:p>
        </p:txBody>
      </p:sp>
      <p:sp>
        <p:nvSpPr>
          <p:cNvPr id="38" name="한쪽 모서리가 잘린 사각형 37"/>
          <p:cNvSpPr/>
          <p:nvPr/>
        </p:nvSpPr>
        <p:spPr>
          <a:xfrm>
            <a:off x="2568409" y="5310139"/>
            <a:ext cx="1408702" cy="642604"/>
          </a:xfrm>
          <a:prstGeom prst="hexagon">
            <a:avLst/>
          </a:prstGeom>
          <a:solidFill>
            <a:srgbClr val="4472C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73402" y="5328120"/>
            <a:ext cx="46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3" action="ppaction://hlinksldjump"/>
              </a:rPr>
              <a:t>수면 장애 원인과 부작용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3" name="Picture 12" descr="w2 복사본">
            <a:extLst>
              <a:ext uri="{FF2B5EF4-FFF2-40B4-BE49-F238E27FC236}">
                <a16:creationId xmlns:a16="http://schemas.microsoft.com/office/drawing/2014/main" id="{F4D7CF30-B9E5-DEE8-1771-ABE868224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8198" y="3538844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w1 복사본">
            <a:extLst>
              <a:ext uri="{FF2B5EF4-FFF2-40B4-BE49-F238E27FC236}">
                <a16:creationId xmlns:a16="http://schemas.microsoft.com/office/drawing/2014/main" id="{1D23EDF3-E20F-754B-068C-1C63009A1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10888" y="5235657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56FBD-BCC7-4E75-B5E6-4FBC7AE735A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슬리포노믹스</a:t>
            </a:r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1192" y="3777945"/>
            <a:ext cx="6947848" cy="2151062"/>
          </a:xfrm>
          <a:prstGeom prst="rect">
            <a:avLst/>
          </a:prstGeom>
        </p:spPr>
        <p:txBody>
          <a:bodyPr/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슬리포노믹스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수면과 경제를 합친 합성어로 숙면을 위해 많은 돈을 지불함에 따라 성장하는 관련 산업</a:t>
            </a:r>
            <a:endParaRPr lang="en-US" altLang="ko-KR" sz="2000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수면상태를 분석하는 슬립테크와 함께 성장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611190" y="1466545"/>
            <a:ext cx="7766455" cy="23913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Sleeponomics</a:t>
            </a:r>
          </a:p>
          <a:p>
            <a:pPr marL="714375" lvl="1" indent="-352425" latinLnBrk="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Sleeponomics is a compound word that combines 'sleep' and 'economy' and is a related industry that grows as it pays a lot of money for a good night's sleep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82F08340-7F5E-4C05-B8E5-2DDE264AE7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77230" y="4489380"/>
            <a:ext cx="1748030" cy="1344638"/>
          </a:xfrm>
          <a:prstGeom prst="rect">
            <a:avLst/>
          </a:prstGeom>
        </p:spPr>
      </p:pic>
      <p:pic>
        <p:nvPicPr>
          <p:cNvPr id="10" name="Picture 2" descr="w1 복사본">
            <a:extLst>
              <a:ext uri="{FF2B5EF4-FFF2-40B4-BE49-F238E27FC236}">
                <a16:creationId xmlns:a16="http://schemas.microsoft.com/office/drawing/2014/main" id="{3D3DDDF1-0838-5543-C8BD-7D7AFA897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2574" y="3872057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0991D5-C103-4BC1-9A08-CD7E6ECFC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7F65C8A-5058-4601-9F8E-24109538154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cs typeface="+mn-cs"/>
              </a:rPr>
              <a:t>2.</a:t>
            </a:r>
            <a:r>
              <a:rPr lang="ko-KR" altLang="en-US" dirty="0"/>
              <a:t> 불면증 유형과 숙면 유도 제품</a:t>
            </a:r>
          </a:p>
        </p:txBody>
      </p:sp>
      <p:sp>
        <p:nvSpPr>
          <p:cNvPr id="9" name="한쪽 모서리가 잘린 사각형 6">
            <a:extLst>
              <a:ext uri="{FF2B5EF4-FFF2-40B4-BE49-F238E27FC236}">
                <a16:creationId xmlns:a16="http://schemas.microsoft.com/office/drawing/2014/main" id="{8087F8E9-02A7-4507-A6C3-46C9BD3C567C}"/>
              </a:ext>
            </a:extLst>
          </p:cNvPr>
          <p:cNvSpPr/>
          <p:nvPr/>
        </p:nvSpPr>
        <p:spPr>
          <a:xfrm>
            <a:off x="1639664" y="1515290"/>
            <a:ext cx="2595600" cy="813813"/>
          </a:xfrm>
          <a:prstGeom prst="snip1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한쪽 모서리가 잘린 사각형 7">
            <a:extLst>
              <a:ext uri="{FF2B5EF4-FFF2-40B4-BE49-F238E27FC236}">
                <a16:creationId xmlns:a16="http://schemas.microsoft.com/office/drawing/2014/main" id="{9B2A0D7D-A0EC-4605-946B-5D11163ABCF6}"/>
              </a:ext>
            </a:extLst>
          </p:cNvPr>
          <p:cNvSpPr/>
          <p:nvPr/>
        </p:nvSpPr>
        <p:spPr>
          <a:xfrm>
            <a:off x="4234371" y="1515290"/>
            <a:ext cx="2595600" cy="813813"/>
          </a:xfrm>
          <a:prstGeom prst="snip1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1" name="한쪽 모서리가 잘린 사각형 8">
            <a:extLst>
              <a:ext uri="{FF2B5EF4-FFF2-40B4-BE49-F238E27FC236}">
                <a16:creationId xmlns:a16="http://schemas.microsoft.com/office/drawing/2014/main" id="{0AEBD14B-B30D-4D33-8BEB-F70F9E96BEBA}"/>
              </a:ext>
            </a:extLst>
          </p:cNvPr>
          <p:cNvSpPr/>
          <p:nvPr/>
        </p:nvSpPr>
        <p:spPr>
          <a:xfrm>
            <a:off x="6828774" y="1515290"/>
            <a:ext cx="2595600" cy="813813"/>
          </a:xfrm>
          <a:prstGeom prst="snip1Rect">
            <a:avLst/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2" name="평행 사변형 11">
            <a:extLst>
              <a:ext uri="{FF2B5EF4-FFF2-40B4-BE49-F238E27FC236}">
                <a16:creationId xmlns:a16="http://schemas.microsoft.com/office/drawing/2014/main" id="{D0239B3D-E6FB-4DAD-BC48-2CF1D55D21F5}"/>
              </a:ext>
            </a:extLst>
          </p:cNvPr>
          <p:cNvSpPr/>
          <p:nvPr/>
        </p:nvSpPr>
        <p:spPr>
          <a:xfrm>
            <a:off x="1939088" y="1515290"/>
            <a:ext cx="1996752" cy="808087"/>
          </a:xfrm>
          <a:prstGeom prst="parallelogram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수면 장애 증상</a:t>
            </a:r>
          </a:p>
        </p:txBody>
      </p:sp>
      <p:sp>
        <p:nvSpPr>
          <p:cNvPr id="13" name="평행 사변형 12">
            <a:extLst>
              <a:ext uri="{FF2B5EF4-FFF2-40B4-BE49-F238E27FC236}">
                <a16:creationId xmlns:a16="http://schemas.microsoft.com/office/drawing/2014/main" id="{CD39E153-3ACE-4D80-9611-E147BEF857B9}"/>
              </a:ext>
            </a:extLst>
          </p:cNvPr>
          <p:cNvSpPr/>
          <p:nvPr/>
        </p:nvSpPr>
        <p:spPr>
          <a:xfrm>
            <a:off x="4533795" y="1515290"/>
            <a:ext cx="1996752" cy="808087"/>
          </a:xfrm>
          <a:prstGeom prst="parallelogram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숙면 유도 제품</a:t>
            </a:r>
          </a:p>
        </p:txBody>
      </p:sp>
      <p:sp>
        <p:nvSpPr>
          <p:cNvPr id="14" name="평행 사변형 13">
            <a:extLst>
              <a:ext uri="{FF2B5EF4-FFF2-40B4-BE49-F238E27FC236}">
                <a16:creationId xmlns:a16="http://schemas.microsoft.com/office/drawing/2014/main" id="{FD367D93-0C68-429B-A433-9D0381AE5ECD}"/>
              </a:ext>
            </a:extLst>
          </p:cNvPr>
          <p:cNvSpPr/>
          <p:nvPr/>
        </p:nvSpPr>
        <p:spPr>
          <a:xfrm>
            <a:off x="7128198" y="1515290"/>
            <a:ext cx="1996752" cy="808087"/>
          </a:xfrm>
          <a:prstGeom prst="parallelogram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슬립테크</a:t>
            </a:r>
          </a:p>
        </p:txBody>
      </p:sp>
      <p:sp>
        <p:nvSpPr>
          <p:cNvPr id="15" name="오각형 12">
            <a:extLst>
              <a:ext uri="{FF2B5EF4-FFF2-40B4-BE49-F238E27FC236}">
                <a16:creationId xmlns:a16="http://schemas.microsoft.com/office/drawing/2014/main" id="{77050217-396B-4D79-83D2-B08A5E952EA6}"/>
              </a:ext>
            </a:extLst>
          </p:cNvPr>
          <p:cNvSpPr/>
          <p:nvPr/>
        </p:nvSpPr>
        <p:spPr>
          <a:xfrm flipH="1">
            <a:off x="400050" y="2327457"/>
            <a:ext cx="1257993" cy="1288800"/>
          </a:xfrm>
          <a:prstGeom prst="foldedCorner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입면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장애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오각형 14">
            <a:extLst>
              <a:ext uri="{FF2B5EF4-FFF2-40B4-BE49-F238E27FC236}">
                <a16:creationId xmlns:a16="http://schemas.microsoft.com/office/drawing/2014/main" id="{9011564F-F957-448A-951A-AD5CAA892458}"/>
              </a:ext>
            </a:extLst>
          </p:cNvPr>
          <p:cNvSpPr/>
          <p:nvPr/>
        </p:nvSpPr>
        <p:spPr>
          <a:xfrm flipH="1">
            <a:off x="400050" y="4899607"/>
            <a:ext cx="1257993" cy="1285200"/>
          </a:xfrm>
          <a:prstGeom prst="foldedCorner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조기각성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/>
            </a:r>
            <a:b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장애</a:t>
            </a:r>
          </a:p>
        </p:txBody>
      </p:sp>
      <p:sp>
        <p:nvSpPr>
          <p:cNvPr id="17" name="오각형 17">
            <a:extLst>
              <a:ext uri="{FF2B5EF4-FFF2-40B4-BE49-F238E27FC236}">
                <a16:creationId xmlns:a16="http://schemas.microsoft.com/office/drawing/2014/main" id="{85C30C28-AEC0-4A43-9320-4D0E50E3A893}"/>
              </a:ext>
            </a:extLst>
          </p:cNvPr>
          <p:cNvSpPr/>
          <p:nvPr/>
        </p:nvSpPr>
        <p:spPr>
          <a:xfrm flipH="1">
            <a:off x="400050" y="3616257"/>
            <a:ext cx="1257993" cy="1285200"/>
          </a:xfrm>
          <a:prstGeom prst="foldedCorner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숙면유지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/>
            </a:r>
            <a:b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장애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2" name="Picture 2" descr="w1 복사본">
            <a:extLst>
              <a:ext uri="{FF2B5EF4-FFF2-40B4-BE49-F238E27FC236}">
                <a16:creationId xmlns:a16="http://schemas.microsoft.com/office/drawing/2014/main" id="{B56A8067-15BF-F7DB-5B74-EF4877EF4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244" y="1255454"/>
            <a:ext cx="617342" cy="539517"/>
          </a:xfrm>
          <a:prstGeom prst="rect">
            <a:avLst/>
          </a:prstGeom>
          <a:noFill/>
        </p:spPr>
      </p:pic>
      <p:pic>
        <p:nvPicPr>
          <p:cNvPr id="6" name="Picture 12" descr="w2 복사본">
            <a:extLst>
              <a:ext uri="{FF2B5EF4-FFF2-40B4-BE49-F238E27FC236}">
                <a16:creationId xmlns:a16="http://schemas.microsoft.com/office/drawing/2014/main" id="{55E3C956-D426-9C72-5152-D805FAD80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464" y="1776782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B9CB352A-EDBE-4FC2-96CC-BAA4DBC177D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42589372"/>
              </p:ext>
            </p:extLst>
          </p:nvPr>
        </p:nvGraphicFramePr>
        <p:xfrm>
          <a:off x="1645989" y="2327275"/>
          <a:ext cx="7778385" cy="386089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92795">
                  <a:extLst>
                    <a:ext uri="{9D8B030D-6E8A-4147-A177-3AD203B41FA5}">
                      <a16:colId xmlns:a16="http://schemas.microsoft.com/office/drawing/2014/main" val="2146560551"/>
                    </a:ext>
                  </a:extLst>
                </a:gridCol>
                <a:gridCol w="2592795">
                  <a:extLst>
                    <a:ext uri="{9D8B030D-6E8A-4147-A177-3AD203B41FA5}">
                      <a16:colId xmlns:a16="http://schemas.microsoft.com/office/drawing/2014/main" val="380537234"/>
                    </a:ext>
                  </a:extLst>
                </a:gridCol>
                <a:gridCol w="2592795">
                  <a:extLst>
                    <a:ext uri="{9D8B030D-6E8A-4147-A177-3AD203B41FA5}">
                      <a16:colId xmlns:a16="http://schemas.microsoft.com/office/drawing/2014/main" val="2204403766"/>
                    </a:ext>
                  </a:extLst>
                </a:gridCol>
              </a:tblGrid>
              <a:tr h="12874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잠드는 데 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30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분 이상 걸리는 증상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indent="0" algn="ctr" latinLnBrk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숙면 유도 기능 침구류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기능성 매트리스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베개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이불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숙면 유도 생활용품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수면 안대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수면 양말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숙면 유도 차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숙면 화장품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indent="0" algn="ctr" latinLnBrk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숙면기능 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IT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제품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멘탈 케어 시스템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수면 유도 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IT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제품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컬러테라피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감성 조명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수면클리닉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수면 전문 클리닉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양압기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indent="0" algn="ctr" latinLnBrk="0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수면 개선 전문 용품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468742"/>
                  </a:ext>
                </a:extLst>
              </a:tr>
              <a:tr h="128671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itchFamily="50" charset="-127"/>
                          <a:ea typeface="돋움" pitchFamily="50" charset="-127"/>
                        </a:rPr>
                        <a:t>자는 동안 자주 깨서 숙면을 취하지 못하는 증상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8415507"/>
                  </a:ext>
                </a:extLst>
              </a:tr>
              <a:tr h="128671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aseline="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너무 이른 시간에 깨서 다시 잠들지 못하는 증상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22493"/>
                  </a:ext>
                </a:extLst>
              </a:tr>
            </a:tbl>
          </a:graphicData>
        </a:graphic>
      </p:graphicFrame>
      <p:pic>
        <p:nvPicPr>
          <p:cNvPr id="7" name="Picture 28" descr="w3 복사본">
            <a:extLst>
              <a:ext uri="{FF2B5EF4-FFF2-40B4-BE49-F238E27FC236}">
                <a16:creationId xmlns:a16="http://schemas.microsoft.com/office/drawing/2014/main" id="{2E8C64B9-8A0C-EBA2-9E3A-D43CDBFBE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5440" y="6253957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485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C0440D4-52C5-4F9F-A507-04557B9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수면 장애 환자 </a:t>
            </a:r>
            <a:r>
              <a:rPr lang="en-US" altLang="ko-KR" dirty="0"/>
              <a:t>1</a:t>
            </a:r>
            <a:r>
              <a:rPr lang="ko-KR" altLang="en-US" dirty="0"/>
              <a:t>인당 진료비</a:t>
            </a:r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96381547"/>
              </p:ext>
            </p:extLst>
          </p:nvPr>
        </p:nvGraphicFramePr>
        <p:xfrm>
          <a:off x="681037" y="1504950"/>
          <a:ext cx="8543925" cy="467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각형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3259345" y="2360151"/>
            <a:ext cx="1765092" cy="44393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지속적 증가</a:t>
            </a:r>
          </a:p>
        </p:txBody>
      </p:sp>
      <p:pic>
        <p:nvPicPr>
          <p:cNvPr id="2" name="Picture 2" descr="w1 복사본">
            <a:extLst>
              <a:ext uri="{FF2B5EF4-FFF2-40B4-BE49-F238E27FC236}">
                <a16:creationId xmlns:a16="http://schemas.microsoft.com/office/drawing/2014/main" id="{1687B0CC-2232-D266-36A7-279F17ADB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5803" y="2370376"/>
            <a:ext cx="617342" cy="539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한쪽 모서리가 둥근 사각형 4">
            <a:extLst>
              <a:ext uri="{FF2B5EF4-FFF2-40B4-BE49-F238E27FC236}">
                <a16:creationId xmlns:a16="http://schemas.microsoft.com/office/drawing/2014/main" id="{4DEF4C57-39BE-D92B-A168-07C548089CF7}"/>
              </a:ext>
            </a:extLst>
          </p:cNvPr>
          <p:cNvSpPr/>
          <p:nvPr/>
        </p:nvSpPr>
        <p:spPr>
          <a:xfrm>
            <a:off x="317008" y="1459909"/>
            <a:ext cx="4524332" cy="4535184"/>
          </a:xfrm>
          <a:prstGeom prst="snipRound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48" name="순서도: 화면 표시 47">
            <a:extLst>
              <a:ext uri="{FF2B5EF4-FFF2-40B4-BE49-F238E27FC236}">
                <a16:creationId xmlns:a16="http://schemas.microsoft.com/office/drawing/2014/main" id="{9DBFE607-B5E5-FDE0-E24C-0DFE860C1CB1}"/>
              </a:ext>
            </a:extLst>
          </p:cNvPr>
          <p:cNvSpPr/>
          <p:nvPr/>
        </p:nvSpPr>
        <p:spPr>
          <a:xfrm flipH="1">
            <a:off x="469144" y="3818794"/>
            <a:ext cx="4235661" cy="618999"/>
          </a:xfrm>
          <a:prstGeom prst="flowChartDisplay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수면 장애 방치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수면 장애 원인과 부작용</a:t>
            </a:r>
          </a:p>
        </p:txBody>
      </p:sp>
      <p:sp>
        <p:nvSpPr>
          <p:cNvPr id="2" name="한쪽 모서리가 둥근 사각형 5">
            <a:extLst>
              <a:ext uri="{FF2B5EF4-FFF2-40B4-BE49-F238E27FC236}">
                <a16:creationId xmlns:a16="http://schemas.microsoft.com/office/drawing/2014/main" id="{A90CE232-399A-7032-611D-AA522669A685}"/>
              </a:ext>
            </a:extLst>
          </p:cNvPr>
          <p:cNvSpPr/>
          <p:nvPr/>
        </p:nvSpPr>
        <p:spPr>
          <a:xfrm flipH="1" flipV="1">
            <a:off x="5046197" y="1459909"/>
            <a:ext cx="4524332" cy="4535184"/>
          </a:xfrm>
          <a:prstGeom prst="snip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7" name="오른쪽 화살표 설명선 64">
            <a:extLst>
              <a:ext uri="{FF2B5EF4-FFF2-40B4-BE49-F238E27FC236}">
                <a16:creationId xmlns:a16="http://schemas.microsoft.com/office/drawing/2014/main" id="{BE3E4EB1-805B-DE37-4751-867D78495B21}"/>
              </a:ext>
            </a:extLst>
          </p:cNvPr>
          <p:cNvSpPr/>
          <p:nvPr/>
        </p:nvSpPr>
        <p:spPr>
          <a:xfrm>
            <a:off x="5505205" y="2243153"/>
            <a:ext cx="800702" cy="1154040"/>
          </a:xfrm>
          <a:prstGeom prst="homePlate">
            <a:avLst>
              <a:gd name="adj" fmla="val 21663"/>
            </a:avLst>
          </a:prstGeom>
          <a:solidFill>
            <a:schemeClr val="accent5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자가진단</a:t>
            </a:r>
          </a:p>
        </p:txBody>
      </p:sp>
      <p:sp>
        <p:nvSpPr>
          <p:cNvPr id="30" name="평행 사변형 29">
            <a:extLst>
              <a:ext uri="{FF2B5EF4-FFF2-40B4-BE49-F238E27FC236}">
                <a16:creationId xmlns:a16="http://schemas.microsoft.com/office/drawing/2014/main" id="{A79317DC-A164-C1E5-0DF3-658FC1B2C844}"/>
              </a:ext>
            </a:extLst>
          </p:cNvPr>
          <p:cNvSpPr/>
          <p:nvPr/>
        </p:nvSpPr>
        <p:spPr>
          <a:xfrm>
            <a:off x="6496076" y="1951668"/>
            <a:ext cx="2838246" cy="384052"/>
          </a:xfrm>
          <a:prstGeom prst="parallelogram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잠들기 어렵다</a:t>
            </a:r>
          </a:p>
        </p:txBody>
      </p:sp>
      <p:sp>
        <p:nvSpPr>
          <p:cNvPr id="31" name="두루마리 모양: 가로로 말림 30">
            <a:extLst>
              <a:ext uri="{FF2B5EF4-FFF2-40B4-BE49-F238E27FC236}">
                <a16:creationId xmlns:a16="http://schemas.microsoft.com/office/drawing/2014/main" id="{DFE083C9-CAEA-B92E-D465-FA3F39392556}"/>
              </a:ext>
            </a:extLst>
          </p:cNvPr>
          <p:cNvSpPr/>
          <p:nvPr/>
        </p:nvSpPr>
        <p:spPr>
          <a:xfrm>
            <a:off x="6496076" y="2389249"/>
            <a:ext cx="2838246" cy="5020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쉽게 잠이 깬다</a:t>
            </a:r>
          </a:p>
        </p:txBody>
      </p:sp>
      <p:sp>
        <p:nvSpPr>
          <p:cNvPr id="34" name="사각형: 잘린 대각선 방향 모서리 33">
            <a:extLst>
              <a:ext uri="{FF2B5EF4-FFF2-40B4-BE49-F238E27FC236}">
                <a16:creationId xmlns:a16="http://schemas.microsoft.com/office/drawing/2014/main" id="{30F1C177-96AA-A989-38C1-D590E8E8A33B}"/>
              </a:ext>
            </a:extLst>
          </p:cNvPr>
          <p:cNvSpPr/>
          <p:nvPr/>
        </p:nvSpPr>
        <p:spPr>
          <a:xfrm>
            <a:off x="6496076" y="2944803"/>
            <a:ext cx="2838246" cy="384052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새벽에 깨서 다시 못잔다</a:t>
            </a:r>
          </a:p>
        </p:txBody>
      </p:sp>
      <p:sp>
        <p:nvSpPr>
          <p:cNvPr id="35" name="사각형: 잘린 대각선 방향 모서리 34">
            <a:extLst>
              <a:ext uri="{FF2B5EF4-FFF2-40B4-BE49-F238E27FC236}">
                <a16:creationId xmlns:a16="http://schemas.microsoft.com/office/drawing/2014/main" id="{B83A8949-EF34-72F0-5DC4-66BBD8A3D106}"/>
              </a:ext>
            </a:extLst>
          </p:cNvPr>
          <p:cNvSpPr/>
          <p:nvPr/>
        </p:nvSpPr>
        <p:spPr>
          <a:xfrm flipH="1">
            <a:off x="6496076" y="3382384"/>
            <a:ext cx="2838246" cy="384052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낮 생활이 피로하다</a:t>
            </a:r>
          </a:p>
        </p:txBody>
      </p:sp>
      <p:sp>
        <p:nvSpPr>
          <p:cNvPr id="43" name="사각형: 잘린 한쪽 모서리 42">
            <a:extLst>
              <a:ext uri="{FF2B5EF4-FFF2-40B4-BE49-F238E27FC236}">
                <a16:creationId xmlns:a16="http://schemas.microsoft.com/office/drawing/2014/main" id="{BE334D49-7BF7-D89B-4F59-1779426285AE}"/>
              </a:ext>
            </a:extLst>
          </p:cNvPr>
          <p:cNvSpPr/>
          <p:nvPr/>
        </p:nvSpPr>
        <p:spPr>
          <a:xfrm flipH="1">
            <a:off x="991973" y="1236055"/>
            <a:ext cx="3174402" cy="453032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수면 장애 원인과 부작용</a:t>
            </a:r>
          </a:p>
        </p:txBody>
      </p:sp>
      <p:graphicFrame>
        <p:nvGraphicFramePr>
          <p:cNvPr id="47" name="다이어그램 46">
            <a:extLst>
              <a:ext uri="{FF2B5EF4-FFF2-40B4-BE49-F238E27FC236}">
                <a16:creationId xmlns:a16="http://schemas.microsoft.com/office/drawing/2014/main" id="{E84C917D-B4F8-FD77-4493-246F6A43C9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8474309"/>
              </p:ext>
            </p:extLst>
          </p:nvPr>
        </p:nvGraphicFramePr>
        <p:xfrm>
          <a:off x="453542" y="1912941"/>
          <a:ext cx="4251264" cy="1823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2D028BEC-DC38-ADEA-4476-D23987CBE9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89454"/>
              </p:ext>
            </p:extLst>
          </p:nvPr>
        </p:nvGraphicFramePr>
        <p:xfrm>
          <a:off x="220958" y="4609614"/>
          <a:ext cx="2797700" cy="122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1" name="사각형: 잘린 한쪽 모서리 50">
            <a:extLst>
              <a:ext uri="{FF2B5EF4-FFF2-40B4-BE49-F238E27FC236}">
                <a16:creationId xmlns:a16="http://schemas.microsoft.com/office/drawing/2014/main" id="{C7C4D853-267D-53D9-5DBE-16A7E9B9AEC3}"/>
              </a:ext>
            </a:extLst>
          </p:cNvPr>
          <p:cNvSpPr/>
          <p:nvPr/>
        </p:nvSpPr>
        <p:spPr>
          <a:xfrm>
            <a:off x="5721162" y="1236055"/>
            <a:ext cx="3174402" cy="453032"/>
          </a:xfrm>
          <a:prstGeom prst="snip1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수면 장애 개선 제품</a:t>
            </a:r>
          </a:p>
        </p:txBody>
      </p:sp>
      <p:sp>
        <p:nvSpPr>
          <p:cNvPr id="58" name="오른쪽 화살표 설명선 64">
            <a:extLst>
              <a:ext uri="{FF2B5EF4-FFF2-40B4-BE49-F238E27FC236}">
                <a16:creationId xmlns:a16="http://schemas.microsoft.com/office/drawing/2014/main" id="{C21C1A76-871B-37EA-FB84-80456B8F45E4}"/>
              </a:ext>
            </a:extLst>
          </p:cNvPr>
          <p:cNvSpPr/>
          <p:nvPr/>
        </p:nvSpPr>
        <p:spPr>
          <a:xfrm>
            <a:off x="5505205" y="4274214"/>
            <a:ext cx="800702" cy="1154040"/>
          </a:xfrm>
          <a:prstGeom prst="snip2Same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수면개선제품</a:t>
            </a:r>
          </a:p>
        </p:txBody>
      </p:sp>
      <p:sp>
        <p:nvSpPr>
          <p:cNvPr id="65" name="오각형 64">
            <a:extLst>
              <a:ext uri="{FF2B5EF4-FFF2-40B4-BE49-F238E27FC236}">
                <a16:creationId xmlns:a16="http://schemas.microsoft.com/office/drawing/2014/main" id="{05BDFEDD-9B52-6BC2-C17E-7FE41080E544}"/>
              </a:ext>
            </a:extLst>
          </p:cNvPr>
          <p:cNvSpPr/>
          <p:nvPr/>
        </p:nvSpPr>
        <p:spPr>
          <a:xfrm flipV="1">
            <a:off x="8236948" y="4112451"/>
            <a:ext cx="1135267" cy="687958"/>
          </a:xfrm>
          <a:prstGeom prst="pentagon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  <p:sp>
        <p:nvSpPr>
          <p:cNvPr id="66" name="화살표: 왼쪽/오른쪽/위쪽/아래쪽 65">
            <a:extLst>
              <a:ext uri="{FF2B5EF4-FFF2-40B4-BE49-F238E27FC236}">
                <a16:creationId xmlns:a16="http://schemas.microsoft.com/office/drawing/2014/main" id="{711C1AC8-E4B0-9816-8430-0B4296600639}"/>
              </a:ext>
            </a:extLst>
          </p:cNvPr>
          <p:cNvSpPr/>
          <p:nvPr/>
        </p:nvSpPr>
        <p:spPr>
          <a:xfrm>
            <a:off x="6533711" y="4010025"/>
            <a:ext cx="1504924" cy="791398"/>
          </a:xfrm>
          <a:prstGeom prst="quadArrow">
            <a:avLst>
              <a:gd name="adj1" fmla="val 57288"/>
              <a:gd name="adj2" fmla="val 50000"/>
              <a:gd name="adj3" fmla="val 10524"/>
            </a:avLst>
          </a:prstGeom>
          <a:solidFill>
            <a:schemeClr val="tx2">
              <a:lumMod val="20000"/>
              <a:lumOff val="80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스마트 베개</a:t>
            </a:r>
          </a:p>
        </p:txBody>
      </p:sp>
      <p:sp>
        <p:nvSpPr>
          <p:cNvPr id="67" name="십자형 66">
            <a:extLst>
              <a:ext uri="{FF2B5EF4-FFF2-40B4-BE49-F238E27FC236}">
                <a16:creationId xmlns:a16="http://schemas.microsoft.com/office/drawing/2014/main" id="{22C00D17-4C7E-CD95-BD29-8573D1613920}"/>
              </a:ext>
            </a:extLst>
          </p:cNvPr>
          <p:cNvSpPr/>
          <p:nvPr/>
        </p:nvSpPr>
        <p:spPr>
          <a:xfrm>
            <a:off x="6528042" y="5055144"/>
            <a:ext cx="2696921" cy="524511"/>
          </a:xfrm>
          <a:prstGeom prst="plus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코골이 감소 밴드</a:t>
            </a:r>
          </a:p>
        </p:txBody>
      </p:sp>
      <p:pic>
        <p:nvPicPr>
          <p:cNvPr id="68" name="Picture 2" descr="w1 복사본">
            <a:extLst>
              <a:ext uri="{FF2B5EF4-FFF2-40B4-BE49-F238E27FC236}">
                <a16:creationId xmlns:a16="http://schemas.microsoft.com/office/drawing/2014/main" id="{E5D0F32F-DAFE-266E-94B1-01CE9C048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48966" y="6232430"/>
            <a:ext cx="617342" cy="539517"/>
          </a:xfrm>
          <a:prstGeom prst="rect">
            <a:avLst/>
          </a:prstGeom>
          <a:noFill/>
        </p:spPr>
      </p:pic>
      <p:pic>
        <p:nvPicPr>
          <p:cNvPr id="69" name="Picture 12" descr="w2 복사본">
            <a:extLst>
              <a:ext uri="{FF2B5EF4-FFF2-40B4-BE49-F238E27FC236}">
                <a16:creationId xmlns:a16="http://schemas.microsoft.com/office/drawing/2014/main" id="{D6957611-1179-4382-6F72-1E5A4999C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33711" y="6232430"/>
            <a:ext cx="63632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오른쪽 중괄호 69">
            <a:extLst>
              <a:ext uri="{FF2B5EF4-FFF2-40B4-BE49-F238E27FC236}">
                <a16:creationId xmlns:a16="http://schemas.microsoft.com/office/drawing/2014/main" id="{B5FB619D-C478-637E-E184-E75419CF8C75}"/>
              </a:ext>
            </a:extLst>
          </p:cNvPr>
          <p:cNvSpPr/>
          <p:nvPr/>
        </p:nvSpPr>
        <p:spPr>
          <a:xfrm rot="5400000">
            <a:off x="2413404" y="3815626"/>
            <a:ext cx="347147" cy="4732041"/>
          </a:xfrm>
          <a:prstGeom prst="rightBrace">
            <a:avLst>
              <a:gd name="adj1" fmla="val 147782"/>
              <a:gd name="adj2" fmla="val 50000"/>
            </a:avLst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1" name="오른쪽 중괄호 70">
            <a:extLst>
              <a:ext uri="{FF2B5EF4-FFF2-40B4-BE49-F238E27FC236}">
                <a16:creationId xmlns:a16="http://schemas.microsoft.com/office/drawing/2014/main" id="{C69A8812-2834-9FCD-4284-12278A94CBAB}"/>
              </a:ext>
            </a:extLst>
          </p:cNvPr>
          <p:cNvSpPr/>
          <p:nvPr/>
        </p:nvSpPr>
        <p:spPr>
          <a:xfrm rot="5400000">
            <a:off x="7154434" y="3919480"/>
            <a:ext cx="347147" cy="4524333"/>
          </a:xfrm>
          <a:prstGeom prst="rightBrace">
            <a:avLst>
              <a:gd name="adj1" fmla="val 147782"/>
              <a:gd name="adj2" fmla="val 50000"/>
            </a:avLst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8" name="꺾인 연결선 59">
            <a:extLst>
              <a:ext uri="{FF2B5EF4-FFF2-40B4-BE49-F238E27FC236}">
                <a16:creationId xmlns:a16="http://schemas.microsoft.com/office/drawing/2014/main" id="{D7A34946-6DCA-4048-DC6E-03C99C0ADF19}"/>
              </a:ext>
            </a:extLst>
          </p:cNvPr>
          <p:cNvCxnSpPr>
            <a:cxnSpLocks/>
            <a:stCxn id="7" idx="1"/>
            <a:endCxn id="58" idx="2"/>
          </p:cNvCxnSpPr>
          <p:nvPr/>
        </p:nvCxnSpPr>
        <p:spPr>
          <a:xfrm rot="10800000" flipV="1">
            <a:off x="5505205" y="2820172"/>
            <a:ext cx="12700" cy="2031061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사다리꼴 13">
            <a:extLst>
              <a:ext uri="{FF2B5EF4-FFF2-40B4-BE49-F238E27FC236}">
                <a16:creationId xmlns:a16="http://schemas.microsoft.com/office/drawing/2014/main" id="{9EAE3AAA-8D5D-C54C-BA97-2123DEAD3B82}"/>
              </a:ext>
            </a:extLst>
          </p:cNvPr>
          <p:cNvSpPr/>
          <p:nvPr/>
        </p:nvSpPr>
        <p:spPr>
          <a:xfrm rot="21090880">
            <a:off x="3072837" y="4642269"/>
            <a:ext cx="1423498" cy="537119"/>
          </a:xfrm>
          <a:prstGeom prst="trapezoid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심혈관계 질환</a:t>
            </a:r>
          </a:p>
        </p:txBody>
      </p:sp>
      <p:sp>
        <p:nvSpPr>
          <p:cNvPr id="15" name="육각형 14">
            <a:extLst>
              <a:ext uri="{FF2B5EF4-FFF2-40B4-BE49-F238E27FC236}">
                <a16:creationId xmlns:a16="http://schemas.microsoft.com/office/drawing/2014/main" id="{5CD39CBE-4A1B-008F-C64E-EB426D51484A}"/>
              </a:ext>
            </a:extLst>
          </p:cNvPr>
          <p:cNvSpPr/>
          <p:nvPr/>
        </p:nvSpPr>
        <p:spPr>
          <a:xfrm>
            <a:off x="2959421" y="5317400"/>
            <a:ext cx="1650330" cy="537119"/>
          </a:xfrm>
          <a:prstGeom prst="hexagon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발병률 증가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337C06-DA93-CB6A-99E3-5D93A5AD2118}"/>
              </a:ext>
            </a:extLst>
          </p:cNvPr>
          <p:cNvSpPr txBox="1"/>
          <p:nvPr/>
        </p:nvSpPr>
        <p:spPr>
          <a:xfrm>
            <a:off x="8442459" y="4271764"/>
            <a:ext cx="7242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ysClr val="windowText" lastClr="000000"/>
                </a:solidFill>
                <a:latin typeface="굴림" panose="020B0600000101010101" pitchFamily="50" charset="-127"/>
                <a:ea typeface="굴림" panose="020B0600000101010101" pitchFamily="50" charset="-127"/>
                <a:cs typeface="ZWAdobeF" pitchFamily="2" charset="0"/>
              </a:rPr>
              <a:t>안대</a:t>
            </a: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  <a:cs typeface="ZWAdobeF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571</TotalTime>
  <Words>246</Words>
  <Application>Microsoft Office PowerPoint</Application>
  <PresentationFormat>A4 용지(210x297mm)</PresentationFormat>
  <Paragraphs>76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ZWAdobeF</vt:lpstr>
      <vt:lpstr>Office 테마</vt:lpstr>
      <vt:lpstr>Sleeponomics</vt:lpstr>
      <vt:lpstr>  목차</vt:lpstr>
      <vt:lpstr>1. 슬리포노믹스</vt:lpstr>
      <vt:lpstr>2. 불면증 유형과 숙면 유도 제품</vt:lpstr>
      <vt:lpstr>3. 수면 장애 환자 1인당 진료비</vt:lpstr>
      <vt:lpstr>4. 수면 장애 원인과 부작용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62</cp:revision>
  <dcterms:created xsi:type="dcterms:W3CDTF">2019-10-10T08:42:01Z</dcterms:created>
  <dcterms:modified xsi:type="dcterms:W3CDTF">2023-06-01T02:03:34Z</dcterms:modified>
</cp:coreProperties>
</file>