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3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13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A6E4"/>
    <a:srgbClr val="203864"/>
    <a:srgbClr val="DAE3F3"/>
    <a:srgbClr val="9DC3E6"/>
    <a:srgbClr val="4472C4"/>
    <a:srgbClr val="FFD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62" y="114"/>
      </p:cViewPr>
      <p:guideLst>
        <p:guide orient="horz" pos="2160"/>
        <p:guide pos="13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전세계의 초거대 </a:t>
            </a:r>
            <a:r>
              <a:rPr lang="en-US" altLang="ko-KR" sz="2400" b="1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AI</a:t>
            </a:r>
            <a:r>
              <a:rPr lang="en-US" altLang="ko-KR" sz="2400" b="1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 </a:t>
            </a:r>
            <a:r>
              <a:rPr lang="ko-KR" altLang="en-US" sz="2400" b="1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특허 출원 동향</a:t>
            </a:r>
            <a:endParaRPr lang="ko-KR" sz="2400" b="1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1456467607100952"/>
          <c:y val="0.17261296147934521"/>
          <c:w val="0.78473909824817045"/>
          <c:h val="0.575322885445738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전체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FC3-4548-A716-38CB13E096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2016년</c:v>
                </c:pt>
                <c:pt idx="1">
                  <c:v>2017년</c:v>
                </c:pt>
                <c:pt idx="2">
                  <c:v>2018년</c:v>
                </c:pt>
                <c:pt idx="3">
                  <c:v>2019년</c:v>
                </c:pt>
                <c:pt idx="4">
                  <c:v>2020년</c:v>
                </c:pt>
              </c:strCache>
            </c:strRef>
          </c:cat>
          <c:val>
            <c:numRef>
              <c:f>Sheet1!$B$3:$F$3</c:f>
              <c:numCache>
                <c:formatCode>_(* #,##0_);_(* \(#,##0\);_(* "-"_);_(@_)</c:formatCode>
                <c:ptCount val="5"/>
                <c:pt idx="0">
                  <c:v>2193</c:v>
                </c:pt>
                <c:pt idx="1">
                  <c:v>3885</c:v>
                </c:pt>
                <c:pt idx="2">
                  <c:v>6683</c:v>
                </c:pt>
                <c:pt idx="3">
                  <c:v>10311</c:v>
                </c:pt>
                <c:pt idx="4">
                  <c:v>14848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Sheet1!$A$2</c:f>
              <c:strCache>
                <c:ptCount val="1"/>
                <c:pt idx="0">
                  <c:v>한국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2016년</c:v>
                </c:pt>
                <c:pt idx="1">
                  <c:v>2017년</c:v>
                </c:pt>
                <c:pt idx="2">
                  <c:v>2018년</c:v>
                </c:pt>
                <c:pt idx="3">
                  <c:v>2019년</c:v>
                </c:pt>
                <c:pt idx="4">
                  <c:v>2020년</c:v>
                </c:pt>
              </c:strCache>
            </c:strRef>
          </c:cat>
          <c:val>
            <c:numRef>
              <c:f>Sheet1!$B$2:$F$2</c:f>
              <c:numCache>
                <c:formatCode>_(* #,##0_);_(* \(#,##0\);_(* "-"_);_(@_)</c:formatCode>
                <c:ptCount val="5"/>
                <c:pt idx="0">
                  <c:v>141</c:v>
                </c:pt>
                <c:pt idx="1">
                  <c:v>398</c:v>
                </c:pt>
                <c:pt idx="2">
                  <c:v>809</c:v>
                </c:pt>
                <c:pt idx="3">
                  <c:v>1304</c:v>
                </c:pt>
                <c:pt idx="4">
                  <c:v>1912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2069128"/>
        <c:axId val="562070112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562070112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562069128"/>
        <c:crosses val="max"/>
        <c:crossBetween val="between"/>
        <c:majorUnit val="1000"/>
      </c:valAx>
      <c:catAx>
        <c:axId val="5620691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62070112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EF7DD7-271E-421C-8333-0A2F50C896D1}" type="doc">
      <dgm:prSet loTypeId="urn:microsoft.com/office/officeart/2005/8/layout/arrow6" loCatId="relationship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7256C6A8-1515-4DD6-A6DE-02BB58C80F9E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오픈</a:t>
          </a:r>
          <a:r>
            <a:rPr lang="en-US" altLang="ko-KR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AI</a:t>
          </a:r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0BB5C98-00B6-4B33-BD39-D7566DB17274}" type="parTrans" cxnId="{8DF0DEE3-FC4E-4988-85DF-2CBD4336EB8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EDEF209-7846-4827-94CE-4F78C832C171}" type="sibTrans" cxnId="{8DF0DEE3-FC4E-4988-85DF-2CBD4336EB8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ED0F0F2-6C34-44E4-B0FF-9A7A31A249FC}">
      <dgm:prSet phldrT="[텍스트]" custT="1"/>
      <dgm:spPr/>
      <dgm:t>
        <a:bodyPr/>
        <a:lstStyle/>
        <a:p>
          <a:pPr latinLnBrk="1"/>
          <a:r>
            <a:rPr lang="en-US" altLang="ko-KR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GPT3.5</a:t>
          </a:r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10DB0A5-BFF1-40C0-9791-67668F0752A7}" type="parTrans" cxnId="{FB94D810-7626-4F36-A31A-9F3A7610535E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081EABA-FF32-48E0-8609-3C09029A87E7}" type="sibTrans" cxnId="{FB94D810-7626-4F36-A31A-9F3A7610535E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E0B0CE0-1AE9-455C-8860-B4767CC7C240}" type="pres">
      <dgm:prSet presAssocID="{75EF7DD7-271E-421C-8333-0A2F50C896D1}" presName="compositeShape" presStyleCnt="0">
        <dgm:presLayoutVars>
          <dgm:chMax val="2"/>
          <dgm:dir/>
          <dgm:resizeHandles val="exact"/>
        </dgm:presLayoutVars>
      </dgm:prSet>
      <dgm:spPr/>
    </dgm:pt>
    <dgm:pt modelId="{7DC56FAE-F3FE-4ACA-8DB1-BC88B9DB9EDD}" type="pres">
      <dgm:prSet presAssocID="{75EF7DD7-271E-421C-8333-0A2F50C896D1}" presName="ribbon" presStyleLbl="node1" presStyleIdx="0" presStyleCnt="1"/>
      <dgm:spPr/>
    </dgm:pt>
    <dgm:pt modelId="{C805C3EC-52D5-4DDE-A1F6-954263E06FAC}" type="pres">
      <dgm:prSet presAssocID="{75EF7DD7-271E-421C-8333-0A2F50C896D1}" presName="leftArrowText" presStyleLbl="node1" presStyleIdx="0" presStyleCnt="1">
        <dgm:presLayoutVars>
          <dgm:chMax val="0"/>
          <dgm:bulletEnabled val="1"/>
        </dgm:presLayoutVars>
      </dgm:prSet>
      <dgm:spPr/>
    </dgm:pt>
    <dgm:pt modelId="{4C276F35-E83C-4EFA-B001-EAE742F6A418}" type="pres">
      <dgm:prSet presAssocID="{75EF7DD7-271E-421C-8333-0A2F50C896D1}" presName="rightArrow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FB94D810-7626-4F36-A31A-9F3A7610535E}" srcId="{75EF7DD7-271E-421C-8333-0A2F50C896D1}" destId="{FED0F0F2-6C34-44E4-B0FF-9A7A31A249FC}" srcOrd="1" destOrd="0" parTransId="{210DB0A5-BFF1-40C0-9791-67668F0752A7}" sibTransId="{A081EABA-FF32-48E0-8609-3C09029A87E7}"/>
    <dgm:cxn modelId="{EA9FB718-453B-41CC-82B3-6033422E72D7}" type="presOf" srcId="{FED0F0F2-6C34-44E4-B0FF-9A7A31A249FC}" destId="{4C276F35-E83C-4EFA-B001-EAE742F6A418}" srcOrd="0" destOrd="0" presId="urn:microsoft.com/office/officeart/2005/8/layout/arrow6"/>
    <dgm:cxn modelId="{FF39C234-F38A-41AC-819F-63BDB9CD8137}" type="presOf" srcId="{7256C6A8-1515-4DD6-A6DE-02BB58C80F9E}" destId="{C805C3EC-52D5-4DDE-A1F6-954263E06FAC}" srcOrd="0" destOrd="0" presId="urn:microsoft.com/office/officeart/2005/8/layout/arrow6"/>
    <dgm:cxn modelId="{1A320B65-4827-4733-B672-BB16BD4B1D9C}" type="presOf" srcId="{75EF7DD7-271E-421C-8333-0A2F50C896D1}" destId="{0E0B0CE0-1AE9-455C-8860-B4767CC7C240}" srcOrd="0" destOrd="0" presId="urn:microsoft.com/office/officeart/2005/8/layout/arrow6"/>
    <dgm:cxn modelId="{8DF0DEE3-FC4E-4988-85DF-2CBD4336EB8A}" srcId="{75EF7DD7-271E-421C-8333-0A2F50C896D1}" destId="{7256C6A8-1515-4DD6-A6DE-02BB58C80F9E}" srcOrd="0" destOrd="0" parTransId="{20BB5C98-00B6-4B33-BD39-D7566DB17274}" sibTransId="{1EDEF209-7846-4827-94CE-4F78C832C171}"/>
    <dgm:cxn modelId="{CDE8DBCB-00A8-4B18-8937-320EA17F03FF}" type="presParOf" srcId="{0E0B0CE0-1AE9-455C-8860-B4767CC7C240}" destId="{7DC56FAE-F3FE-4ACA-8DB1-BC88B9DB9EDD}" srcOrd="0" destOrd="0" presId="urn:microsoft.com/office/officeart/2005/8/layout/arrow6"/>
    <dgm:cxn modelId="{94CB25B2-BF93-46EA-8619-3CBEDF57028C}" type="presParOf" srcId="{0E0B0CE0-1AE9-455C-8860-B4767CC7C240}" destId="{C805C3EC-52D5-4DDE-A1F6-954263E06FAC}" srcOrd="1" destOrd="0" presId="urn:microsoft.com/office/officeart/2005/8/layout/arrow6"/>
    <dgm:cxn modelId="{94BF1B56-6BDE-4380-AB3A-E723AD41452E}" type="presParOf" srcId="{0E0B0CE0-1AE9-455C-8860-B4767CC7C240}" destId="{4C276F35-E83C-4EFA-B001-EAE742F6A418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FA71FD-E96A-4CFD-8C30-FF6354D3B6F0}" type="doc">
      <dgm:prSet loTypeId="urn:microsoft.com/office/officeart/2005/8/layout/hList1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CD3AB0E2-39FF-4B2C-B3AD-5A1F737CD8E3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응용 분야</a:t>
          </a:r>
        </a:p>
      </dgm:t>
    </dgm:pt>
    <dgm:pt modelId="{FF46C881-ADDB-4BFE-B2BC-35CF245E170C}" type="parTrans" cxnId="{DB025707-D21F-419A-800B-D8B3C2DC7B52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4AEC65D-5319-45C8-8E18-AA720FA6FA88}" type="sibTrans" cxnId="{DB025707-D21F-419A-800B-D8B3C2DC7B52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C0E9850-E980-49F4-BF3E-A0FEA507C2AC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기반 기술</a:t>
          </a:r>
        </a:p>
      </dgm:t>
    </dgm:pt>
    <dgm:pt modelId="{EC30EA3E-9122-4289-B9C0-BDF94BBE3562}" type="parTrans" cxnId="{A4F73623-5CC2-4A5F-AC36-92524251F37B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5B5C818-9E77-4120-B171-3621C3B60096}" type="sibTrans" cxnId="{A4F73623-5CC2-4A5F-AC36-92524251F37B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99DAAFD-70BA-450F-9BCB-68BD98EF06F0}">
      <dgm:prSet custT="1"/>
      <dgm:spPr/>
      <dgm:t>
        <a:bodyPr/>
        <a:lstStyle/>
        <a:p>
          <a:pPr latinLnBrk="1"/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개발자 코딩</a:t>
          </a:r>
        </a:p>
      </dgm:t>
    </dgm:pt>
    <dgm:pt modelId="{B39BA3B4-7C57-4797-8C29-71CE0AEDA37E}" type="parTrans" cxnId="{972A12EB-0987-4C2F-9E17-A578FD832DB6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B5BDFEB-AED8-4933-ACDE-C71BC282A3C1}" type="sibTrans" cxnId="{972A12EB-0987-4C2F-9E17-A578FD832DB6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DA44BB1-9A85-471F-8014-431642E59752}">
      <dgm:prSet custT="1"/>
      <dgm:spPr/>
      <dgm:t>
        <a:bodyPr/>
        <a:lstStyle/>
        <a:p>
          <a:pPr latinLnBrk="1"/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문서 작성</a:t>
          </a:r>
        </a:p>
      </dgm:t>
    </dgm:pt>
    <dgm:pt modelId="{C3EC8F1A-9766-44A5-BE77-B7E4E49476DB}" type="parTrans" cxnId="{4FABD499-12CC-49DD-9C28-C2456729A607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0EE2174-2F8C-4A98-B2C3-6F9255E1F3EF}" type="sibTrans" cxnId="{4FABD499-12CC-49DD-9C28-C2456729A607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2EE257B-05C2-43D9-925B-7849470A37A2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초거대 </a:t>
          </a:r>
          <a: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  <a:t>AI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DEC1F25-2A64-431B-A045-26CFC0C46864}" type="parTrans" cxnId="{25EB9618-8450-480A-83BF-BD4C33E738AD}">
      <dgm:prSet/>
      <dgm:spPr/>
      <dgm:t>
        <a:bodyPr/>
        <a:lstStyle/>
        <a:p>
          <a:pPr latinLnBrk="1"/>
          <a:endParaRPr lang="ko-KR" altLang="en-US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71216BC-BA7E-4D11-A80B-64ABDE979F34}" type="sibTrans" cxnId="{25EB9618-8450-480A-83BF-BD4C33E738AD}">
      <dgm:prSet/>
      <dgm:spPr/>
      <dgm:t>
        <a:bodyPr/>
        <a:lstStyle/>
        <a:p>
          <a:pPr latinLnBrk="1"/>
          <a:endParaRPr lang="ko-KR" altLang="en-US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67C6E76-1579-4341-96BB-5251E5031697}">
      <dgm:prSet custT="1"/>
      <dgm:spPr/>
      <dgm:t>
        <a:bodyPr/>
        <a:lstStyle/>
        <a:p>
          <a:pPr latinLnBrk="1"/>
          <a: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  <a:t>GPT-3.5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151616B-58F3-42E7-A9FE-C4A90D7EAA6C}" type="parTrans" cxnId="{F5363EAC-837A-4AE6-97AF-DA4933C4DEC8}">
      <dgm:prSet/>
      <dgm:spPr/>
      <dgm:t>
        <a:bodyPr/>
        <a:lstStyle/>
        <a:p>
          <a:pPr latinLnBrk="1"/>
          <a:endParaRPr lang="ko-KR" altLang="en-US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F65D41A-C2B4-49A8-966E-0D0110EF6DD8}" type="sibTrans" cxnId="{F5363EAC-837A-4AE6-97AF-DA4933C4DEC8}">
      <dgm:prSet/>
      <dgm:spPr/>
      <dgm:t>
        <a:bodyPr/>
        <a:lstStyle/>
        <a:p>
          <a:pPr latinLnBrk="1"/>
          <a:endParaRPr lang="ko-KR" altLang="en-US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D69F147-79CA-41D8-BA80-1B545C2DCD9F}" type="pres">
      <dgm:prSet presAssocID="{8AFA71FD-E96A-4CFD-8C30-FF6354D3B6F0}" presName="Name0" presStyleCnt="0">
        <dgm:presLayoutVars>
          <dgm:dir/>
          <dgm:animLvl val="lvl"/>
          <dgm:resizeHandles val="exact"/>
        </dgm:presLayoutVars>
      </dgm:prSet>
      <dgm:spPr/>
    </dgm:pt>
    <dgm:pt modelId="{8A2F306F-6636-4688-95E7-714F6571777E}" type="pres">
      <dgm:prSet presAssocID="{CD3AB0E2-39FF-4B2C-B3AD-5A1F737CD8E3}" presName="composite" presStyleCnt="0"/>
      <dgm:spPr/>
    </dgm:pt>
    <dgm:pt modelId="{EAB58B44-0188-4BB6-BD87-2A8695374E4F}" type="pres">
      <dgm:prSet presAssocID="{CD3AB0E2-39FF-4B2C-B3AD-5A1F737CD8E3}" presName="parTx" presStyleLbl="alignNode1" presStyleIdx="0" presStyleCnt="2" custLinFactNeighborX="-625" custLinFactNeighborY="23">
        <dgm:presLayoutVars>
          <dgm:chMax val="0"/>
          <dgm:chPref val="0"/>
          <dgm:bulletEnabled val="1"/>
        </dgm:presLayoutVars>
      </dgm:prSet>
      <dgm:spPr/>
    </dgm:pt>
    <dgm:pt modelId="{F25AEE4B-B351-4C54-B2CE-B86F1344CBD6}" type="pres">
      <dgm:prSet presAssocID="{CD3AB0E2-39FF-4B2C-B3AD-5A1F737CD8E3}" presName="desTx" presStyleLbl="alignAccFollowNode1" presStyleIdx="0" presStyleCnt="2">
        <dgm:presLayoutVars>
          <dgm:bulletEnabled val="1"/>
        </dgm:presLayoutVars>
      </dgm:prSet>
      <dgm:spPr/>
    </dgm:pt>
    <dgm:pt modelId="{E232FD9C-03B5-46E0-9332-367778940029}" type="pres">
      <dgm:prSet presAssocID="{34AEC65D-5319-45C8-8E18-AA720FA6FA88}" presName="space" presStyleCnt="0"/>
      <dgm:spPr/>
    </dgm:pt>
    <dgm:pt modelId="{AD1D5063-F033-406B-B90D-FE6E3811D53A}" type="pres">
      <dgm:prSet presAssocID="{3C0E9850-E980-49F4-BF3E-A0FEA507C2AC}" presName="composite" presStyleCnt="0"/>
      <dgm:spPr/>
    </dgm:pt>
    <dgm:pt modelId="{C9B5FE75-72D6-4AE4-8A27-26AF58464630}" type="pres">
      <dgm:prSet presAssocID="{3C0E9850-E980-49F4-BF3E-A0FEA507C2AC}" presName="parTx" presStyleLbl="alignNode1" presStyleIdx="1" presStyleCnt="2" custLinFactNeighborY="-1818">
        <dgm:presLayoutVars>
          <dgm:chMax val="0"/>
          <dgm:chPref val="0"/>
          <dgm:bulletEnabled val="1"/>
        </dgm:presLayoutVars>
      </dgm:prSet>
      <dgm:spPr/>
    </dgm:pt>
    <dgm:pt modelId="{1FC11E07-82D6-40C8-B543-9A667BC19829}" type="pres">
      <dgm:prSet presAssocID="{3C0E9850-E980-49F4-BF3E-A0FEA507C2AC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DB025707-D21F-419A-800B-D8B3C2DC7B52}" srcId="{8AFA71FD-E96A-4CFD-8C30-FF6354D3B6F0}" destId="{CD3AB0E2-39FF-4B2C-B3AD-5A1F737CD8E3}" srcOrd="0" destOrd="0" parTransId="{FF46C881-ADDB-4BFE-B2BC-35CF245E170C}" sibTransId="{34AEC65D-5319-45C8-8E18-AA720FA6FA88}"/>
    <dgm:cxn modelId="{25EB9618-8450-480A-83BF-BD4C33E738AD}" srcId="{3C0E9850-E980-49F4-BF3E-A0FEA507C2AC}" destId="{82EE257B-05C2-43D9-925B-7849470A37A2}" srcOrd="0" destOrd="0" parTransId="{EDEC1F25-2A64-431B-A045-26CFC0C46864}" sibTransId="{671216BC-BA7E-4D11-A80B-64ABDE979F34}"/>
    <dgm:cxn modelId="{A4F73623-5CC2-4A5F-AC36-92524251F37B}" srcId="{8AFA71FD-E96A-4CFD-8C30-FF6354D3B6F0}" destId="{3C0E9850-E980-49F4-BF3E-A0FEA507C2AC}" srcOrd="1" destOrd="0" parTransId="{EC30EA3E-9122-4289-B9C0-BDF94BBE3562}" sibTransId="{25B5C818-9E77-4120-B171-3621C3B60096}"/>
    <dgm:cxn modelId="{9E09A839-CE8B-48DD-B78C-7E95E0BD1D8A}" type="presOf" srcId="{299DAAFD-70BA-450F-9BCB-68BD98EF06F0}" destId="{F25AEE4B-B351-4C54-B2CE-B86F1344CBD6}" srcOrd="0" destOrd="0" presId="urn:microsoft.com/office/officeart/2005/8/layout/hList1"/>
    <dgm:cxn modelId="{695ACF69-EBCC-4686-9A18-C1DF184A92A9}" type="presOf" srcId="{82EE257B-05C2-43D9-925B-7849470A37A2}" destId="{1FC11E07-82D6-40C8-B543-9A667BC19829}" srcOrd="0" destOrd="0" presId="urn:microsoft.com/office/officeart/2005/8/layout/hList1"/>
    <dgm:cxn modelId="{D230C573-55A3-4EC0-8365-9B153BA2E280}" type="presOf" srcId="{8AFA71FD-E96A-4CFD-8C30-FF6354D3B6F0}" destId="{4D69F147-79CA-41D8-BA80-1B545C2DCD9F}" srcOrd="0" destOrd="0" presId="urn:microsoft.com/office/officeart/2005/8/layout/hList1"/>
    <dgm:cxn modelId="{4FABD499-12CC-49DD-9C28-C2456729A607}" srcId="{CD3AB0E2-39FF-4B2C-B3AD-5A1F737CD8E3}" destId="{EDA44BB1-9A85-471F-8014-431642E59752}" srcOrd="1" destOrd="0" parTransId="{C3EC8F1A-9766-44A5-BE77-B7E4E49476DB}" sibTransId="{00EE2174-2F8C-4A98-B2C3-6F9255E1F3EF}"/>
    <dgm:cxn modelId="{F5363EAC-837A-4AE6-97AF-DA4933C4DEC8}" srcId="{3C0E9850-E980-49F4-BF3E-A0FEA507C2AC}" destId="{F67C6E76-1579-4341-96BB-5251E5031697}" srcOrd="1" destOrd="0" parTransId="{E151616B-58F3-42E7-A9FE-C4A90D7EAA6C}" sibTransId="{2F65D41A-C2B4-49A8-966E-0D0110EF6DD8}"/>
    <dgm:cxn modelId="{62AEAEB0-7885-40D3-B9A9-366E280407ED}" type="presOf" srcId="{3C0E9850-E980-49F4-BF3E-A0FEA507C2AC}" destId="{C9B5FE75-72D6-4AE4-8A27-26AF58464630}" srcOrd="0" destOrd="0" presId="urn:microsoft.com/office/officeart/2005/8/layout/hList1"/>
    <dgm:cxn modelId="{90A0E8E1-7126-4D1D-A161-ED1A06CC48D0}" type="presOf" srcId="{EDA44BB1-9A85-471F-8014-431642E59752}" destId="{F25AEE4B-B351-4C54-B2CE-B86F1344CBD6}" srcOrd="0" destOrd="1" presId="urn:microsoft.com/office/officeart/2005/8/layout/hList1"/>
    <dgm:cxn modelId="{257CD2E4-2385-488F-BAC4-61B6528B95A6}" type="presOf" srcId="{CD3AB0E2-39FF-4B2C-B3AD-5A1F737CD8E3}" destId="{EAB58B44-0188-4BB6-BD87-2A8695374E4F}" srcOrd="0" destOrd="0" presId="urn:microsoft.com/office/officeart/2005/8/layout/hList1"/>
    <dgm:cxn modelId="{972A12EB-0987-4C2F-9E17-A578FD832DB6}" srcId="{CD3AB0E2-39FF-4B2C-B3AD-5A1F737CD8E3}" destId="{299DAAFD-70BA-450F-9BCB-68BD98EF06F0}" srcOrd="0" destOrd="0" parTransId="{B39BA3B4-7C57-4797-8C29-71CE0AEDA37E}" sibTransId="{FB5BDFEB-AED8-4933-ACDE-C71BC282A3C1}"/>
    <dgm:cxn modelId="{F2A264FE-D73B-4270-A7F0-379DED3F1F2D}" type="presOf" srcId="{F67C6E76-1579-4341-96BB-5251E5031697}" destId="{1FC11E07-82D6-40C8-B543-9A667BC19829}" srcOrd="0" destOrd="1" presId="urn:microsoft.com/office/officeart/2005/8/layout/hList1"/>
    <dgm:cxn modelId="{38B01E75-0A92-46A4-91BD-F227BA0E5F16}" type="presParOf" srcId="{4D69F147-79CA-41D8-BA80-1B545C2DCD9F}" destId="{8A2F306F-6636-4688-95E7-714F6571777E}" srcOrd="0" destOrd="0" presId="urn:microsoft.com/office/officeart/2005/8/layout/hList1"/>
    <dgm:cxn modelId="{36B19EC7-59E8-4BF0-A438-202769BF4C54}" type="presParOf" srcId="{8A2F306F-6636-4688-95E7-714F6571777E}" destId="{EAB58B44-0188-4BB6-BD87-2A8695374E4F}" srcOrd="0" destOrd="0" presId="urn:microsoft.com/office/officeart/2005/8/layout/hList1"/>
    <dgm:cxn modelId="{FE06E997-7894-41D0-8B74-6681F2043FC1}" type="presParOf" srcId="{8A2F306F-6636-4688-95E7-714F6571777E}" destId="{F25AEE4B-B351-4C54-B2CE-B86F1344CBD6}" srcOrd="1" destOrd="0" presId="urn:microsoft.com/office/officeart/2005/8/layout/hList1"/>
    <dgm:cxn modelId="{CD55BD00-48C5-4C5F-8430-102C4E2523D3}" type="presParOf" srcId="{4D69F147-79CA-41D8-BA80-1B545C2DCD9F}" destId="{E232FD9C-03B5-46E0-9332-367778940029}" srcOrd="1" destOrd="0" presId="urn:microsoft.com/office/officeart/2005/8/layout/hList1"/>
    <dgm:cxn modelId="{2069348F-0B16-421D-9636-1DD149A71948}" type="presParOf" srcId="{4D69F147-79CA-41D8-BA80-1B545C2DCD9F}" destId="{AD1D5063-F033-406B-B90D-FE6E3811D53A}" srcOrd="2" destOrd="0" presId="urn:microsoft.com/office/officeart/2005/8/layout/hList1"/>
    <dgm:cxn modelId="{7E27A105-66E1-4658-AA8B-50B68F35D2DE}" type="presParOf" srcId="{AD1D5063-F033-406B-B90D-FE6E3811D53A}" destId="{C9B5FE75-72D6-4AE4-8A27-26AF58464630}" srcOrd="0" destOrd="0" presId="urn:microsoft.com/office/officeart/2005/8/layout/hList1"/>
    <dgm:cxn modelId="{AF0B8E68-5F6F-4774-BFE6-CB8853A78331}" type="presParOf" srcId="{AD1D5063-F033-406B-B90D-FE6E3811D53A}" destId="{1FC11E07-82D6-40C8-B543-9A667BC1982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C56FAE-F3FE-4ACA-8DB1-BC88B9DB9EDD}">
      <dsp:nvSpPr>
        <dsp:cNvPr id="0" name=""/>
        <dsp:cNvSpPr/>
      </dsp:nvSpPr>
      <dsp:spPr>
        <a:xfrm>
          <a:off x="0" y="57493"/>
          <a:ext cx="2192258" cy="876903"/>
        </a:xfrm>
        <a:prstGeom prst="leftRightRibb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805C3EC-52D5-4DDE-A1F6-954263E06FAC}">
      <dsp:nvSpPr>
        <dsp:cNvPr id="0" name=""/>
        <dsp:cNvSpPr/>
      </dsp:nvSpPr>
      <dsp:spPr>
        <a:xfrm>
          <a:off x="263070" y="210951"/>
          <a:ext cx="723445" cy="429682"/>
        </a:xfrm>
        <a:prstGeom prst="rect">
          <a:avLst/>
        </a:prstGeom>
        <a:noFill/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64008" rIns="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오픈</a:t>
          </a:r>
          <a:r>
            <a:rPr lang="en-US" altLang="ko-KR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AI</a:t>
          </a:r>
          <a:endParaRPr lang="ko-KR" altLang="en-US" sz="180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63070" y="210951"/>
        <a:ext cx="723445" cy="429682"/>
      </dsp:txXfrm>
    </dsp:sp>
    <dsp:sp modelId="{4C276F35-E83C-4EFA-B001-EAE742F6A418}">
      <dsp:nvSpPr>
        <dsp:cNvPr id="0" name=""/>
        <dsp:cNvSpPr/>
      </dsp:nvSpPr>
      <dsp:spPr>
        <a:xfrm>
          <a:off x="1096129" y="351255"/>
          <a:ext cx="854980" cy="429682"/>
        </a:xfrm>
        <a:prstGeom prst="rect">
          <a:avLst/>
        </a:prstGeom>
        <a:noFill/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64008" rIns="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GPT3.5</a:t>
          </a:r>
          <a:endParaRPr lang="ko-KR" altLang="en-US" sz="180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096129" y="351255"/>
        <a:ext cx="854980" cy="4296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B58B44-0188-4BB6-BD87-2A8695374E4F}">
      <dsp:nvSpPr>
        <dsp:cNvPr id="0" name=""/>
        <dsp:cNvSpPr/>
      </dsp:nvSpPr>
      <dsp:spPr>
        <a:xfrm>
          <a:off x="0" y="25341"/>
          <a:ext cx="1812813" cy="6048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응용 분야</a:t>
          </a:r>
        </a:p>
      </dsp:txBody>
      <dsp:txXfrm>
        <a:off x="0" y="25341"/>
        <a:ext cx="1812813" cy="604800"/>
      </dsp:txXfrm>
    </dsp:sp>
    <dsp:sp modelId="{F25AEE4B-B351-4C54-B2CE-B86F1344CBD6}">
      <dsp:nvSpPr>
        <dsp:cNvPr id="0" name=""/>
        <dsp:cNvSpPr/>
      </dsp:nvSpPr>
      <dsp:spPr>
        <a:xfrm>
          <a:off x="18" y="630002"/>
          <a:ext cx="1812813" cy="922320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개발자 코딩</a:t>
          </a:r>
        </a:p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문서 작성</a:t>
          </a:r>
        </a:p>
      </dsp:txBody>
      <dsp:txXfrm>
        <a:off x="18" y="630002"/>
        <a:ext cx="1812813" cy="922320"/>
      </dsp:txXfrm>
    </dsp:sp>
    <dsp:sp modelId="{C9B5FE75-72D6-4AE4-8A27-26AF58464630}">
      <dsp:nvSpPr>
        <dsp:cNvPr id="0" name=""/>
        <dsp:cNvSpPr/>
      </dsp:nvSpPr>
      <dsp:spPr>
        <a:xfrm>
          <a:off x="2066625" y="14206"/>
          <a:ext cx="1812813" cy="6048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기반 기술</a:t>
          </a:r>
        </a:p>
      </dsp:txBody>
      <dsp:txXfrm>
        <a:off x="2066625" y="14206"/>
        <a:ext cx="1812813" cy="604800"/>
      </dsp:txXfrm>
    </dsp:sp>
    <dsp:sp modelId="{1FC11E07-82D6-40C8-B543-9A667BC19829}">
      <dsp:nvSpPr>
        <dsp:cNvPr id="0" name=""/>
        <dsp:cNvSpPr/>
      </dsp:nvSpPr>
      <dsp:spPr>
        <a:xfrm>
          <a:off x="2066625" y="630002"/>
          <a:ext cx="1812813" cy="922320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초거대 </a:t>
          </a:r>
          <a: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AI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GPT-3.5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066625" y="630002"/>
        <a:ext cx="1812813" cy="9223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한쪽 모서리는 잘리고 다른 쪽 모서리는 둥근 사각형 7">
            <a:extLst>
              <a:ext uri="{FF2B5EF4-FFF2-40B4-BE49-F238E27FC236}">
                <a16:creationId xmlns:a16="http://schemas.microsoft.com/office/drawing/2014/main" id="{F54EE328-74A9-9DE1-96AE-525354D2DDF8}"/>
              </a:ext>
            </a:extLst>
          </p:cNvPr>
          <p:cNvSpPr/>
          <p:nvPr userDrawn="1"/>
        </p:nvSpPr>
        <p:spPr>
          <a:xfrm flipH="1">
            <a:off x="-2" y="961052"/>
            <a:ext cx="9906002" cy="192245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한쪽 모서리는 잘리고 다른 쪽 모서리는 둥근 사각형 7">
            <a:extLst>
              <a:ext uri="{FF2B5EF4-FFF2-40B4-BE49-F238E27FC236}">
                <a16:creationId xmlns:a16="http://schemas.microsoft.com/office/drawing/2014/main" id="{E2EE94FF-DB4A-A3A7-4F0B-27EE65C6757C}"/>
              </a:ext>
            </a:extLst>
          </p:cNvPr>
          <p:cNvSpPr/>
          <p:nvPr userDrawn="1"/>
        </p:nvSpPr>
        <p:spPr>
          <a:xfrm flipH="1">
            <a:off x="563591" y="0"/>
            <a:ext cx="8778816" cy="1153297"/>
          </a:xfrm>
          <a:prstGeom prst="plaqu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3B70EA11-E7A4-F957-EA86-7133DE4F7B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3" y="6265307"/>
            <a:ext cx="1479665" cy="54721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13BE526-108A-1B04-D6C6-7804E1AE4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5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 b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각 삼각형 4">
            <a:extLst>
              <a:ext uri="{FF2B5EF4-FFF2-40B4-BE49-F238E27FC236}">
                <a16:creationId xmlns:a16="http://schemas.microsoft.com/office/drawing/2014/main" id="{CE9E7CAA-EB8F-8429-45B3-BF5F58F0F538}"/>
              </a:ext>
            </a:extLst>
          </p:cNvPr>
          <p:cNvSpPr/>
          <p:nvPr/>
        </p:nvSpPr>
        <p:spPr>
          <a:xfrm>
            <a:off x="0" y="0"/>
            <a:ext cx="9906000" cy="6858000"/>
          </a:xfrm>
          <a:prstGeom prst="rtTriangle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1">
                <a:shade val="50000"/>
                <a:alpha val="95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8418" y="2379606"/>
            <a:ext cx="7509164" cy="2098789"/>
          </a:xfrm>
        </p:spPr>
        <p:txBody>
          <a:bodyPr>
            <a:prstTxWarp prst="textWave1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0000" endA="300" endPos="50000" dist="29997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Hyper scale AI</a:t>
            </a:r>
            <a:endParaRPr lang="ko-KR" altLang="en-US" b="1" dirty="0">
              <a:effectLst>
                <a:reflection blurRad="6350" stA="50000" endA="300" endPos="50000" dist="29997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42" y="98711"/>
            <a:ext cx="2181080" cy="80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한쪽 모서리가 잘린 사각형 2">
            <a:extLst>
              <a:ext uri="{FF2B5EF4-FFF2-40B4-BE49-F238E27FC236}">
                <a16:creationId xmlns:a16="http://schemas.microsoft.com/office/drawing/2014/main" id="{828296BA-9BCB-66A3-49D7-12AE1D403613}"/>
              </a:ext>
            </a:extLst>
          </p:cNvPr>
          <p:cNvSpPr/>
          <p:nvPr/>
        </p:nvSpPr>
        <p:spPr>
          <a:xfrm flipH="1">
            <a:off x="1311058" y="2261406"/>
            <a:ext cx="4772242" cy="308207"/>
          </a:xfrm>
          <a:prstGeom prst="corner">
            <a:avLst/>
          </a:prstGeom>
          <a:solidFill>
            <a:schemeClr val="accent4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목차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CFDC00CE-D75A-49E0-A109-492C77298C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0" t="34450" r="56527" b="36450"/>
          <a:stretch/>
        </p:blipFill>
        <p:spPr>
          <a:xfrm>
            <a:off x="7284647" y="1659369"/>
            <a:ext cx="1829116" cy="1820487"/>
          </a:xfrm>
          <a:prstGeom prst="rect">
            <a:avLst/>
          </a:prstGeom>
        </p:spPr>
      </p:pic>
      <p:sp>
        <p:nvSpPr>
          <p:cNvPr id="10" name="한쪽 모서리가 잘린 사각형 2">
            <a:extLst>
              <a:ext uri="{FF2B5EF4-FFF2-40B4-BE49-F238E27FC236}">
                <a16:creationId xmlns:a16="http://schemas.microsoft.com/office/drawing/2014/main" id="{8FF272AB-48D8-78A8-AD04-4D2A88C82B04}"/>
              </a:ext>
            </a:extLst>
          </p:cNvPr>
          <p:cNvSpPr/>
          <p:nvPr/>
        </p:nvSpPr>
        <p:spPr>
          <a:xfrm flipH="1">
            <a:off x="1311058" y="3392055"/>
            <a:ext cx="4772242" cy="308207"/>
          </a:xfrm>
          <a:prstGeom prst="corner">
            <a:avLst/>
          </a:prstGeom>
          <a:solidFill>
            <a:schemeClr val="accent4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1" name="한쪽 모서리가 잘린 사각형 2">
            <a:extLst>
              <a:ext uri="{FF2B5EF4-FFF2-40B4-BE49-F238E27FC236}">
                <a16:creationId xmlns:a16="http://schemas.microsoft.com/office/drawing/2014/main" id="{EE992EB5-9C8F-3808-FF20-DD7D34E125CA}"/>
              </a:ext>
            </a:extLst>
          </p:cNvPr>
          <p:cNvSpPr/>
          <p:nvPr/>
        </p:nvSpPr>
        <p:spPr>
          <a:xfrm flipH="1">
            <a:off x="1311058" y="4527713"/>
            <a:ext cx="4772242" cy="308207"/>
          </a:xfrm>
          <a:prstGeom prst="corner">
            <a:avLst/>
          </a:prstGeom>
          <a:solidFill>
            <a:schemeClr val="accent4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한쪽 모서리가 잘린 사각형 2">
            <a:extLst>
              <a:ext uri="{FF2B5EF4-FFF2-40B4-BE49-F238E27FC236}">
                <a16:creationId xmlns:a16="http://schemas.microsoft.com/office/drawing/2014/main" id="{7F29ED3A-1E3E-07CA-DF71-CD7E6CBE2201}"/>
              </a:ext>
            </a:extLst>
          </p:cNvPr>
          <p:cNvSpPr/>
          <p:nvPr/>
        </p:nvSpPr>
        <p:spPr>
          <a:xfrm flipH="1">
            <a:off x="1311058" y="5663369"/>
            <a:ext cx="4772242" cy="308207"/>
          </a:xfrm>
          <a:prstGeom prst="corner">
            <a:avLst/>
          </a:prstGeom>
          <a:solidFill>
            <a:schemeClr val="accent4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" name="한쪽 모서리가 잘린 사각형 2"/>
          <p:cNvSpPr/>
          <p:nvPr/>
        </p:nvSpPr>
        <p:spPr>
          <a:xfrm>
            <a:off x="732682" y="1876387"/>
            <a:ext cx="1408702" cy="693226"/>
          </a:xfrm>
          <a:prstGeom prst="parallelogram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45988" y="1952587"/>
            <a:ext cx="46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초거대 인공지능</a:t>
            </a:r>
          </a:p>
        </p:txBody>
      </p:sp>
      <p:sp>
        <p:nvSpPr>
          <p:cNvPr id="28" name="한쪽 모서리가 잘린 사각형 27"/>
          <p:cNvSpPr/>
          <p:nvPr/>
        </p:nvSpPr>
        <p:spPr>
          <a:xfrm>
            <a:off x="732682" y="4142694"/>
            <a:ext cx="1408702" cy="693226"/>
          </a:xfrm>
          <a:prstGeom prst="parallelogram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46963" y="4218893"/>
            <a:ext cx="46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>
                <a:latin typeface="굴림" panose="020B0600000101010101" pitchFamily="50" charset="-127"/>
                <a:ea typeface="굴림" panose="020B0600000101010101" pitchFamily="50" charset="-127"/>
              </a:rPr>
              <a:t>초거대 </a:t>
            </a:r>
            <a:r>
              <a:rPr lang="en-US" altLang="ko-KR" sz="2400">
                <a:latin typeface="굴림" panose="020B0600000101010101" pitchFamily="50" charset="-127"/>
                <a:ea typeface="굴림" panose="020B0600000101010101" pitchFamily="50" charset="-127"/>
              </a:rPr>
              <a:t>AI </a:t>
            </a:r>
            <a:r>
              <a:rPr lang="ko-KR" altLang="en-US" sz="2400">
                <a:latin typeface="굴림" panose="020B0600000101010101" pitchFamily="50" charset="-127"/>
                <a:ea typeface="굴림" panose="020B0600000101010101" pitchFamily="50" charset="-127"/>
              </a:rPr>
              <a:t>특허 출원 동향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3" name="한쪽 모서리가 잘린 사각형 32"/>
          <p:cNvSpPr/>
          <p:nvPr/>
        </p:nvSpPr>
        <p:spPr>
          <a:xfrm>
            <a:off x="732682" y="3007036"/>
            <a:ext cx="1408702" cy="693226"/>
          </a:xfrm>
          <a:prstGeom prst="parallelogram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45988" y="3083236"/>
            <a:ext cx="46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국내 초거대 </a:t>
            </a:r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AI 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보유기업</a:t>
            </a:r>
          </a:p>
        </p:txBody>
      </p:sp>
      <p:sp>
        <p:nvSpPr>
          <p:cNvPr id="38" name="한쪽 모서리가 잘린 사각형 37"/>
          <p:cNvSpPr/>
          <p:nvPr/>
        </p:nvSpPr>
        <p:spPr>
          <a:xfrm>
            <a:off x="732682" y="5278350"/>
            <a:ext cx="1408702" cy="693226"/>
          </a:xfrm>
          <a:prstGeom prst="parallelogram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45988" y="5354550"/>
            <a:ext cx="46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>
                <a:latin typeface="굴림" panose="020B0600000101010101" pitchFamily="50" charset="-127"/>
                <a:ea typeface="굴림" panose="020B0600000101010101" pitchFamily="50" charset="-127"/>
                <a:hlinkClick r:id="rId3" action="ppaction://hlinksldjump"/>
              </a:rPr>
              <a:t>초거대 </a:t>
            </a:r>
            <a:r>
              <a:rPr lang="en-US" altLang="ko-KR" sz="2400">
                <a:latin typeface="굴림" panose="020B0600000101010101" pitchFamily="50" charset="-127"/>
                <a:ea typeface="굴림" panose="020B0600000101010101" pitchFamily="50" charset="-127"/>
                <a:hlinkClick r:id="rId3" action="ppaction://hlinksldjump"/>
              </a:rPr>
              <a:t>AI </a:t>
            </a:r>
            <a:r>
              <a:rPr lang="ko-KR" altLang="en-US" sz="2400">
                <a:latin typeface="굴림" panose="020B0600000101010101" pitchFamily="50" charset="-127"/>
                <a:ea typeface="굴림" panose="020B0600000101010101" pitchFamily="50" charset="-127"/>
                <a:hlinkClick r:id="rId3" action="ppaction://hlinksldjump"/>
              </a:rPr>
              <a:t>챗</a:t>
            </a:r>
            <a:r>
              <a:rPr lang="en-US" altLang="ko-KR" sz="2400">
                <a:latin typeface="굴림" panose="020B0600000101010101" pitchFamily="50" charset="-127"/>
                <a:ea typeface="굴림" panose="020B0600000101010101" pitchFamily="50" charset="-127"/>
                <a:hlinkClick r:id="rId3" action="ppaction://hlinksldjump"/>
              </a:rPr>
              <a:t>GPT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초거대 인공지능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47867" y="3679028"/>
            <a:ext cx="8777096" cy="2151062"/>
          </a:xfrm>
          <a:prstGeom prst="rect">
            <a:avLst/>
          </a:prstGeom>
        </p:spPr>
        <p:txBody>
          <a:bodyPr/>
          <a:lstStyle/>
          <a:p>
            <a:pPr marL="357188" indent="-357188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초거대 인공지능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4375" lvl="1" indent="-357188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초거대 인공지능은 데이터 분석과 학습을 넘어 인간의 뇌처럼 스스로 추론할 수 있음</a:t>
            </a:r>
            <a:endParaRPr lang="en-US" altLang="ko-KR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  <a:p>
            <a:pPr marL="714375" lvl="1" indent="-357188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방대한 데이터와 파라미터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(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매개변수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)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를 활용하여 창작이 가능한 인공지능 모델을 의미</a:t>
            </a: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447867" y="1531587"/>
            <a:ext cx="6847014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7188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Hyper scale AI</a:t>
            </a:r>
          </a:p>
          <a:p>
            <a:pPr marL="714375" lvl="1" indent="-357188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Artificial intelligence comparable to the human brain structure that thinks, learns, judges, and acts comprehensively and autonomously</a:t>
            </a: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31845" y="2040898"/>
            <a:ext cx="19812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</a:t>
            </a:r>
            <a:r>
              <a:rPr lang="ko-KR" altLang="en-US" dirty="0"/>
              <a:t> 국내</a:t>
            </a:r>
            <a:r>
              <a:rPr lang="en-US" altLang="ko-KR" dirty="0"/>
              <a:t> </a:t>
            </a:r>
            <a:r>
              <a:rPr lang="ko-KR" altLang="en-US" dirty="0"/>
              <a:t>초거대 </a:t>
            </a:r>
            <a:r>
              <a:rPr lang="en-US" altLang="ko-KR" dirty="0"/>
              <a:t>AI </a:t>
            </a:r>
            <a:r>
              <a:rPr lang="ko-KR" altLang="en-US" dirty="0"/>
              <a:t>보유기업</a:t>
            </a:r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819371" y="1470659"/>
            <a:ext cx="2422800" cy="87307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한쪽 모서리가 잘린 사각형 7">
            <a:extLst>
              <a:ext uri="{FF2B5EF4-FFF2-40B4-BE49-F238E27FC236}">
                <a16:creationId xmlns:a16="http://schemas.microsoft.com/office/drawing/2014/main" id="{9B2A0D7D-A0EC-4605-946B-5D11163ABCF6}"/>
              </a:ext>
            </a:extLst>
          </p:cNvPr>
          <p:cNvSpPr/>
          <p:nvPr/>
        </p:nvSpPr>
        <p:spPr>
          <a:xfrm>
            <a:off x="4244392" y="1470659"/>
            <a:ext cx="1962000" cy="87307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ko-KR" altLang="en-US" dirty="0">
              <a:solidFill>
                <a:schemeClr val="tx1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11" name="한쪽 모서리가 잘린 사각형 8">
            <a:extLst>
              <a:ext uri="{FF2B5EF4-FFF2-40B4-BE49-F238E27FC236}">
                <a16:creationId xmlns:a16="http://schemas.microsoft.com/office/drawing/2014/main" id="{0AEBD14B-B30D-4D33-8BEB-F70F9E96BEBA}"/>
              </a:ext>
            </a:extLst>
          </p:cNvPr>
          <p:cNvSpPr/>
          <p:nvPr/>
        </p:nvSpPr>
        <p:spPr>
          <a:xfrm>
            <a:off x="6193114" y="1470659"/>
            <a:ext cx="3214800" cy="87307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12" name="사다리꼴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819371" y="1470659"/>
            <a:ext cx="2422800" cy="873077"/>
          </a:xfrm>
          <a:prstGeom prst="trapezoid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대표 초거대 </a:t>
            </a:r>
            <a:r>
              <a:rPr lang="en-US" altLang="ko-KR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AI</a:t>
            </a:r>
            <a:endParaRPr lang="ko-KR" altLang="en-US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13" name="사다리꼴 12">
            <a:extLst>
              <a:ext uri="{FF2B5EF4-FFF2-40B4-BE49-F238E27FC236}">
                <a16:creationId xmlns:a16="http://schemas.microsoft.com/office/drawing/2014/main" id="{CD39E153-3ACE-4D80-9611-E147BEF857B9}"/>
              </a:ext>
            </a:extLst>
          </p:cNvPr>
          <p:cNvSpPr/>
          <p:nvPr/>
        </p:nvSpPr>
        <p:spPr>
          <a:xfrm>
            <a:off x="4244392" y="1470659"/>
            <a:ext cx="1962000" cy="873077"/>
          </a:xfrm>
          <a:prstGeom prst="trapezoid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학습 매개변수</a:t>
            </a:r>
            <a:endParaRPr lang="ko-KR" altLang="en-US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14" name="사다리꼴 13">
            <a:extLst>
              <a:ext uri="{FF2B5EF4-FFF2-40B4-BE49-F238E27FC236}">
                <a16:creationId xmlns:a16="http://schemas.microsoft.com/office/drawing/2014/main" id="{FD367D93-0C68-429B-A433-9D0381AE5ECD}"/>
              </a:ext>
            </a:extLst>
          </p:cNvPr>
          <p:cNvSpPr/>
          <p:nvPr/>
        </p:nvSpPr>
        <p:spPr>
          <a:xfrm>
            <a:off x="6193114" y="1470659"/>
            <a:ext cx="3214800" cy="873077"/>
          </a:xfrm>
          <a:prstGeom prst="trapezoid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주요특징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559372" y="2346511"/>
            <a:ext cx="1260000" cy="1270800"/>
          </a:xfrm>
          <a:prstGeom prst="octagon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네이버</a:t>
            </a:r>
            <a:endParaRPr lang="en-US" altLang="ko-KR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16" name="오각형 14">
            <a:extLst>
              <a:ext uri="{FF2B5EF4-FFF2-40B4-BE49-F238E27FC236}">
                <a16:creationId xmlns:a16="http://schemas.microsoft.com/office/drawing/2014/main" id="{9011564F-F957-448A-951A-AD5CAA892458}"/>
              </a:ext>
            </a:extLst>
          </p:cNvPr>
          <p:cNvSpPr/>
          <p:nvPr/>
        </p:nvSpPr>
        <p:spPr>
          <a:xfrm flipH="1">
            <a:off x="559372" y="4867337"/>
            <a:ext cx="1260000" cy="1270800"/>
          </a:xfrm>
          <a:prstGeom prst="octagon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LG</a:t>
            </a:r>
            <a:endParaRPr lang="ko-KR" altLang="en-US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17" name="오각형 17">
            <a:extLst>
              <a:ext uri="{FF2B5EF4-FFF2-40B4-BE49-F238E27FC236}">
                <a16:creationId xmlns:a16="http://schemas.microsoft.com/office/drawing/2014/main" id="{85C30C28-AEC0-4A43-9320-4D0E50E3A893}"/>
              </a:ext>
            </a:extLst>
          </p:cNvPr>
          <p:cNvSpPr/>
          <p:nvPr/>
        </p:nvSpPr>
        <p:spPr>
          <a:xfrm flipH="1">
            <a:off x="559372" y="3614537"/>
            <a:ext cx="1260000" cy="1252800"/>
          </a:xfrm>
          <a:prstGeom prst="octagon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카카오</a:t>
            </a:r>
            <a:endParaRPr lang="en-US" altLang="ko-KR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graphicFrame>
        <p:nvGraphicFramePr>
          <p:cNvPr id="18" name="표 5">
            <a:extLst>
              <a:ext uri="{FF2B5EF4-FFF2-40B4-BE49-F238E27FC236}">
                <a16:creationId xmlns:a16="http://schemas.microsoft.com/office/drawing/2014/main" id="{1271E256-A873-05A3-3129-45E6CCE8A59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6982556"/>
              </p:ext>
            </p:extLst>
          </p:nvPr>
        </p:nvGraphicFramePr>
        <p:xfrm>
          <a:off x="1819373" y="2346694"/>
          <a:ext cx="7598540" cy="3791443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422689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1960775">
                  <a:extLst>
                    <a:ext uri="{9D8B030D-6E8A-4147-A177-3AD203B41FA5}">
                      <a16:colId xmlns:a16="http://schemas.microsoft.com/office/drawing/2014/main" val="1405718493"/>
                    </a:ext>
                  </a:extLst>
                </a:gridCol>
                <a:gridCol w="3215076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</a:tblGrid>
              <a:tr h="1270800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 err="1">
                          <a:solidFill>
                            <a:schemeClr val="tx1"/>
                          </a:solidFill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하이퍼클로바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궁서" panose="02030600000101010101" pitchFamily="18" charset="-127"/>
                        <a:ea typeface="궁서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2040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억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궁서" panose="02030600000101010101" pitchFamily="18" charset="-127"/>
                        <a:ea typeface="궁서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latinLnBrk="0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국내 기업 최초 자체 개발 인공지능 모델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궁서" panose="02030600000101010101" pitchFamily="18" charset="-127"/>
                        <a:ea typeface="궁서" panose="02030600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624595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dirty="0" err="1">
                          <a:solidFill>
                            <a:schemeClr val="tx1"/>
                          </a:solidFill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KoGPT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궁서" panose="02030600000101010101" pitchFamily="18" charset="-127"/>
                        <a:ea typeface="궁서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60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한국어 특화 모델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8415507"/>
                  </a:ext>
                </a:extLst>
              </a:tr>
              <a:tr h="624595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dirty="0" err="1">
                          <a:solidFill>
                            <a:schemeClr val="tx1"/>
                          </a:solidFill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MinDALL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-E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궁서" panose="02030600000101010101" pitchFamily="18" charset="-127"/>
                        <a:ea typeface="궁서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300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이미지 생성 등 멀티 </a:t>
                      </a:r>
                      <a:r>
                        <a:rPr lang="ko-KR" altLang="en-US" sz="1800" dirty="0" err="1">
                          <a:solidFill>
                            <a:schemeClr val="tx1"/>
                          </a:solidFill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모달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궁서" panose="02030600000101010101" pitchFamily="18" charset="-127"/>
                        <a:ea typeface="궁서" panose="02030600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93925892"/>
                  </a:ext>
                </a:extLst>
              </a:tr>
              <a:tr h="1271453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 err="1">
                          <a:solidFill>
                            <a:schemeClr val="tx1"/>
                          </a:solidFill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엑사원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궁서" panose="02030600000101010101" pitchFamily="18" charset="-127"/>
                        <a:ea typeface="궁서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3000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궁서" panose="02030600000101010101" pitchFamily="18" charset="-127"/>
                          <a:ea typeface="궁서" panose="02030600000101010101" pitchFamily="18" charset="-127"/>
                        </a:rPr>
                        <a:t>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kern="1200" dirty="0">
                          <a:solidFill>
                            <a:schemeClr val="tx1"/>
                          </a:solidFill>
                          <a:latin typeface="궁서" panose="02030600000101010101" pitchFamily="18" charset="-127"/>
                          <a:ea typeface="궁서" panose="02030600000101010101" pitchFamily="18" charset="-127"/>
                          <a:cs typeface="+mn-cs"/>
                        </a:rPr>
                        <a:t>언어</a:t>
                      </a:r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latin typeface="궁서" panose="02030600000101010101" pitchFamily="18" charset="-127"/>
                          <a:ea typeface="궁서" panose="0203060000010101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800" kern="1200" dirty="0">
                          <a:solidFill>
                            <a:schemeClr val="tx1"/>
                          </a:solidFill>
                          <a:latin typeface="궁서" panose="02030600000101010101" pitchFamily="18" charset="-127"/>
                          <a:ea typeface="궁서" panose="02030600000101010101" pitchFamily="18" charset="-127"/>
                          <a:cs typeface="+mn-cs"/>
                        </a:rPr>
                        <a:t>이미지 이해와 생성</a:t>
                      </a:r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latin typeface="궁서" panose="02030600000101010101" pitchFamily="18" charset="-127"/>
                          <a:ea typeface="궁서" panose="02030600000101010101" pitchFamily="18" charset="-127"/>
                          <a:cs typeface="+mn-cs"/>
                        </a:rPr>
                        <a:t>, </a:t>
                      </a:r>
                      <a:r>
                        <a:rPr lang="ko-KR" altLang="en-US" sz="1800" kern="1200" dirty="0">
                          <a:solidFill>
                            <a:schemeClr val="tx1"/>
                          </a:solidFill>
                          <a:latin typeface="궁서" panose="02030600000101010101" pitchFamily="18" charset="-127"/>
                          <a:ea typeface="궁서" panose="02030600000101010101" pitchFamily="18" charset="-127"/>
                          <a:cs typeface="+mn-cs"/>
                        </a:rPr>
                        <a:t>데이터 추론</a:t>
                      </a:r>
                      <a:endParaRPr lang="en-US" altLang="ko-KR" sz="1800" kern="1200" dirty="0">
                        <a:solidFill>
                          <a:schemeClr val="tx1"/>
                        </a:solidFill>
                        <a:latin typeface="궁서" panose="02030600000101010101" pitchFamily="18" charset="-127"/>
                        <a:ea typeface="궁서" panose="02030600000101010101" pitchFamily="18" charset="-127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22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초거대 </a:t>
            </a:r>
            <a:r>
              <a:rPr lang="en-US" altLang="ko-KR" dirty="0"/>
              <a:t>AI </a:t>
            </a:r>
            <a:r>
              <a:rPr lang="ko-KR" altLang="en-US" dirty="0"/>
              <a:t>특허 출원 동향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512350973"/>
              </p:ext>
            </p:extLst>
          </p:nvPr>
        </p:nvGraphicFramePr>
        <p:xfrm>
          <a:off x="681037" y="1478824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2595154" y="2339026"/>
            <a:ext cx="2576867" cy="1022483"/>
          </a:xfrm>
          <a:prstGeom prst="rightArrow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지속적 증가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한쪽 모서리가 둥근 사각형 4">
            <a:extLst>
              <a:ext uri="{FF2B5EF4-FFF2-40B4-BE49-F238E27FC236}">
                <a16:creationId xmlns:a16="http://schemas.microsoft.com/office/drawing/2014/main" id="{4DEF4C57-39BE-D92B-A168-07C548089CF7}"/>
              </a:ext>
            </a:extLst>
          </p:cNvPr>
          <p:cNvSpPr/>
          <p:nvPr/>
        </p:nvSpPr>
        <p:spPr>
          <a:xfrm>
            <a:off x="317008" y="1457685"/>
            <a:ext cx="4524332" cy="4535184"/>
          </a:xfrm>
          <a:prstGeom prst="round2DiagRect">
            <a:avLst/>
          </a:prstGeom>
          <a:solidFill>
            <a:srgbClr val="DAE3F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초거대 </a:t>
            </a:r>
            <a:r>
              <a:rPr lang="en-US" altLang="ko-KR" dirty="0"/>
              <a:t>AI </a:t>
            </a:r>
            <a:r>
              <a:rPr lang="ko-KR" altLang="en-US" dirty="0" err="1"/>
              <a:t>챗</a:t>
            </a:r>
            <a:r>
              <a:rPr lang="en-US" altLang="ko-KR" dirty="0"/>
              <a:t>GPT</a:t>
            </a:r>
            <a:endParaRPr lang="ko-KR" altLang="en-US" dirty="0"/>
          </a:p>
        </p:txBody>
      </p:sp>
      <p:sp>
        <p:nvSpPr>
          <p:cNvPr id="2" name="한쪽 모서리가 둥근 사각형 5">
            <a:extLst>
              <a:ext uri="{FF2B5EF4-FFF2-40B4-BE49-F238E27FC236}">
                <a16:creationId xmlns:a16="http://schemas.microsoft.com/office/drawing/2014/main" id="{A90CE232-399A-7032-611D-AA522669A685}"/>
              </a:ext>
            </a:extLst>
          </p:cNvPr>
          <p:cNvSpPr/>
          <p:nvPr/>
        </p:nvSpPr>
        <p:spPr>
          <a:xfrm flipV="1">
            <a:off x="5046197" y="1459909"/>
            <a:ext cx="4524332" cy="4535184"/>
          </a:xfrm>
          <a:prstGeom prst="round2DiagRect">
            <a:avLst/>
          </a:prstGeom>
          <a:solidFill>
            <a:srgbClr val="DAE3F3"/>
          </a:solidFill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3" name="사각형: 잘린 한쪽 모서리 42">
            <a:extLst>
              <a:ext uri="{FF2B5EF4-FFF2-40B4-BE49-F238E27FC236}">
                <a16:creationId xmlns:a16="http://schemas.microsoft.com/office/drawing/2014/main" id="{BE334D49-7BF7-D89B-4F59-1779426285AE}"/>
              </a:ext>
            </a:extLst>
          </p:cNvPr>
          <p:cNvSpPr/>
          <p:nvPr/>
        </p:nvSpPr>
        <p:spPr>
          <a:xfrm>
            <a:off x="1149079" y="1236055"/>
            <a:ext cx="3420000" cy="453032"/>
          </a:xfrm>
          <a:prstGeom prst="snip1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챗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GPT 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개요</a:t>
            </a:r>
          </a:p>
        </p:txBody>
      </p:sp>
      <p:graphicFrame>
        <p:nvGraphicFramePr>
          <p:cNvPr id="47" name="다이어그램 46">
            <a:extLst>
              <a:ext uri="{FF2B5EF4-FFF2-40B4-BE49-F238E27FC236}">
                <a16:creationId xmlns:a16="http://schemas.microsoft.com/office/drawing/2014/main" id="{E84C917D-B4F8-FD77-4493-246F6A43C9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2554136"/>
              </p:ext>
            </p:extLst>
          </p:nvPr>
        </p:nvGraphicFramePr>
        <p:xfrm>
          <a:off x="2290207" y="3853185"/>
          <a:ext cx="2192258" cy="991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4" name="다이어그램 43">
            <a:extLst>
              <a:ext uri="{FF2B5EF4-FFF2-40B4-BE49-F238E27FC236}">
                <a16:creationId xmlns:a16="http://schemas.microsoft.com/office/drawing/2014/main" id="{2D028BEC-DC38-ADEA-4476-D23987CBE9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6412722"/>
              </p:ext>
            </p:extLst>
          </p:nvPr>
        </p:nvGraphicFramePr>
        <p:xfrm>
          <a:off x="728975" y="2053588"/>
          <a:ext cx="3879458" cy="1577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1" name="사각형: 잘린 한쪽 모서리 50">
            <a:extLst>
              <a:ext uri="{FF2B5EF4-FFF2-40B4-BE49-F238E27FC236}">
                <a16:creationId xmlns:a16="http://schemas.microsoft.com/office/drawing/2014/main" id="{C7C4D853-267D-53D9-5DBE-16A7E9B9AEC3}"/>
              </a:ext>
            </a:extLst>
          </p:cNvPr>
          <p:cNvSpPr/>
          <p:nvPr/>
        </p:nvSpPr>
        <p:spPr>
          <a:xfrm flipH="1">
            <a:off x="5604701" y="1236055"/>
            <a:ext cx="3420000" cy="453032"/>
          </a:xfrm>
          <a:prstGeom prst="snip1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사용자 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100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만명 달성 기간</a:t>
            </a:r>
          </a:p>
        </p:txBody>
      </p:sp>
      <p:sp>
        <p:nvSpPr>
          <p:cNvPr id="9" name="평행 사변형 8">
            <a:extLst>
              <a:ext uri="{FF2B5EF4-FFF2-40B4-BE49-F238E27FC236}">
                <a16:creationId xmlns:a16="http://schemas.microsoft.com/office/drawing/2014/main" id="{82D1E9F6-DC5F-6B3E-14D3-4FD83359065C}"/>
              </a:ext>
            </a:extLst>
          </p:cNvPr>
          <p:cNvSpPr/>
          <p:nvPr/>
        </p:nvSpPr>
        <p:spPr>
          <a:xfrm>
            <a:off x="5425044" y="2047465"/>
            <a:ext cx="1684798" cy="530677"/>
          </a:xfrm>
          <a:prstGeom prst="parallelogram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챗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GPT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1" name="별: 꼭짓점 8개 20">
            <a:extLst>
              <a:ext uri="{FF2B5EF4-FFF2-40B4-BE49-F238E27FC236}">
                <a16:creationId xmlns:a16="http://schemas.microsoft.com/office/drawing/2014/main" id="{084F597D-585D-FC90-751C-CCB9E13D07B3}"/>
              </a:ext>
            </a:extLst>
          </p:cNvPr>
          <p:cNvSpPr/>
          <p:nvPr/>
        </p:nvSpPr>
        <p:spPr>
          <a:xfrm rot="20744054">
            <a:off x="7583498" y="4082343"/>
            <a:ext cx="1469512" cy="628014"/>
          </a:xfrm>
          <a:prstGeom prst="star8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10</a:t>
            </a:r>
            <a:r>
              <a:rPr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개월</a:t>
            </a:r>
            <a:endParaRPr lang="en-US" altLang="ko-KR" dirty="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4" name="화살표: 오각형 13">
            <a:extLst>
              <a:ext uri="{FF2B5EF4-FFF2-40B4-BE49-F238E27FC236}">
                <a16:creationId xmlns:a16="http://schemas.microsoft.com/office/drawing/2014/main" id="{EB5D6EB1-C44C-7DC3-DBF3-C81D23A8B7F8}"/>
              </a:ext>
            </a:extLst>
          </p:cNvPr>
          <p:cNvSpPr/>
          <p:nvPr/>
        </p:nvSpPr>
        <p:spPr>
          <a:xfrm>
            <a:off x="5425044" y="4096771"/>
            <a:ext cx="1684798" cy="530677"/>
          </a:xfrm>
          <a:prstGeom prst="homePlate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페이스북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6" name="화살표: 갈매기형 수장 15">
            <a:extLst>
              <a:ext uri="{FF2B5EF4-FFF2-40B4-BE49-F238E27FC236}">
                <a16:creationId xmlns:a16="http://schemas.microsoft.com/office/drawing/2014/main" id="{AF87F190-3105-C023-F185-9676A6685717}"/>
              </a:ext>
            </a:extLst>
          </p:cNvPr>
          <p:cNvSpPr/>
          <p:nvPr/>
        </p:nvSpPr>
        <p:spPr>
          <a:xfrm>
            <a:off x="5425044" y="5096718"/>
            <a:ext cx="1684798" cy="530677"/>
          </a:xfrm>
          <a:prstGeom prst="chevron">
            <a:avLst/>
          </a:prstGeom>
          <a:solidFill>
            <a:srgbClr val="C9A6E4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넷플릭스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설명선: 왼쪽/오른쪽 화살표 26">
            <a:extLst>
              <a:ext uri="{FF2B5EF4-FFF2-40B4-BE49-F238E27FC236}">
                <a16:creationId xmlns:a16="http://schemas.microsoft.com/office/drawing/2014/main" id="{4513F9D1-7D5C-F785-170E-E126C8CB63EC}"/>
              </a:ext>
            </a:extLst>
          </p:cNvPr>
          <p:cNvSpPr/>
          <p:nvPr/>
        </p:nvSpPr>
        <p:spPr>
          <a:xfrm>
            <a:off x="7361814" y="5096718"/>
            <a:ext cx="2018727" cy="530677"/>
          </a:xfrm>
          <a:prstGeom prst="leftRightArrowCallout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3.5</a:t>
            </a:r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년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" name="설명선: 오른쪽 화살표 4">
            <a:extLst>
              <a:ext uri="{FF2B5EF4-FFF2-40B4-BE49-F238E27FC236}">
                <a16:creationId xmlns:a16="http://schemas.microsoft.com/office/drawing/2014/main" id="{76740A65-E1ED-397E-7C24-8827C7D9AA7D}"/>
              </a:ext>
            </a:extLst>
          </p:cNvPr>
          <p:cNvSpPr/>
          <p:nvPr/>
        </p:nvSpPr>
        <p:spPr>
          <a:xfrm>
            <a:off x="634627" y="4096771"/>
            <a:ext cx="1424543" cy="1577523"/>
          </a:xfrm>
          <a:prstGeom prst="rightArrowCallout">
            <a:avLst>
              <a:gd name="adj1" fmla="val 50000"/>
              <a:gd name="adj2" fmla="val 25000"/>
              <a:gd name="adj3" fmla="val 25000"/>
              <a:gd name="adj4" fmla="val 64977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챗</a:t>
            </a:r>
            <a:r>
              <a:rPr lang="en-US" altLang="ko-KR" sz="18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GPT</a:t>
            </a:r>
            <a:endPara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6" name="사각형: 모서리가 접힌 도형 5">
            <a:extLst>
              <a:ext uri="{FF2B5EF4-FFF2-40B4-BE49-F238E27FC236}">
                <a16:creationId xmlns:a16="http://schemas.microsoft.com/office/drawing/2014/main" id="{648B9B4E-D247-7F28-3DF3-BF0D4211B302}"/>
              </a:ext>
            </a:extLst>
          </p:cNvPr>
          <p:cNvSpPr/>
          <p:nvPr/>
        </p:nvSpPr>
        <p:spPr>
          <a:xfrm>
            <a:off x="2264027" y="5100234"/>
            <a:ext cx="1014507" cy="528324"/>
          </a:xfrm>
          <a:prstGeom prst="foldedCorne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생성형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7" name="사각형: 모서리가 접힌 도형 6">
            <a:extLst>
              <a:ext uri="{FF2B5EF4-FFF2-40B4-BE49-F238E27FC236}">
                <a16:creationId xmlns:a16="http://schemas.microsoft.com/office/drawing/2014/main" id="{A1C58CB8-E1B3-94BD-A965-1A6957A16606}"/>
              </a:ext>
            </a:extLst>
          </p:cNvPr>
          <p:cNvSpPr/>
          <p:nvPr/>
        </p:nvSpPr>
        <p:spPr>
          <a:xfrm flipH="1">
            <a:off x="3467958" y="5100234"/>
            <a:ext cx="1014507" cy="528324"/>
          </a:xfrm>
          <a:prstGeom prst="foldedCorne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대화형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사각형: 잘린 대각선 방향 모서리 11">
            <a:extLst>
              <a:ext uri="{FF2B5EF4-FFF2-40B4-BE49-F238E27FC236}">
                <a16:creationId xmlns:a16="http://schemas.microsoft.com/office/drawing/2014/main" id="{98FC8C71-05C9-E00E-35F2-5B5653A0DFB9}"/>
              </a:ext>
            </a:extLst>
          </p:cNvPr>
          <p:cNvSpPr/>
          <p:nvPr/>
        </p:nvSpPr>
        <p:spPr>
          <a:xfrm>
            <a:off x="5425044" y="3097199"/>
            <a:ext cx="1684798" cy="530677"/>
          </a:xfrm>
          <a:prstGeom prst="snip2DiagRect">
            <a:avLst/>
          </a:prstGeom>
          <a:solidFill>
            <a:schemeClr val="accent3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인스타그램</a:t>
            </a:r>
          </a:p>
        </p:txBody>
      </p:sp>
      <p:sp>
        <p:nvSpPr>
          <p:cNvPr id="23" name="순서도: 순차적 액세스 저장소 22">
            <a:extLst>
              <a:ext uri="{FF2B5EF4-FFF2-40B4-BE49-F238E27FC236}">
                <a16:creationId xmlns:a16="http://schemas.microsoft.com/office/drawing/2014/main" id="{0DF3AE5C-16F8-3493-C05F-3D6718617A87}"/>
              </a:ext>
            </a:extLst>
          </p:cNvPr>
          <p:cNvSpPr/>
          <p:nvPr/>
        </p:nvSpPr>
        <p:spPr>
          <a:xfrm flipV="1">
            <a:off x="7672574" y="3097199"/>
            <a:ext cx="1397206" cy="530677"/>
          </a:xfrm>
          <a:prstGeom prst="flowChartMagneticTape">
            <a:avLst/>
          </a:prstGeom>
          <a:solidFill>
            <a:schemeClr val="bg2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931FB75-66FE-7521-483D-A6D9A62DB335}"/>
              </a:ext>
            </a:extLst>
          </p:cNvPr>
          <p:cNvSpPr txBox="1"/>
          <p:nvPr/>
        </p:nvSpPr>
        <p:spPr>
          <a:xfrm>
            <a:off x="7721653" y="3177871"/>
            <a:ext cx="1299048" cy="369332"/>
          </a:xfrm>
          <a:prstGeom prst="rect">
            <a:avLst/>
          </a:prstGeom>
          <a:noFill/>
          <a:ln w="31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2.5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개월</a:t>
            </a:r>
          </a:p>
        </p:txBody>
      </p:sp>
      <p:sp>
        <p:nvSpPr>
          <p:cNvPr id="32" name="평행 사변형 31">
            <a:extLst>
              <a:ext uri="{FF2B5EF4-FFF2-40B4-BE49-F238E27FC236}">
                <a16:creationId xmlns:a16="http://schemas.microsoft.com/office/drawing/2014/main" id="{5197E2F3-2E75-4ADC-8915-F47D2563B35D}"/>
              </a:ext>
            </a:extLst>
          </p:cNvPr>
          <p:cNvSpPr/>
          <p:nvPr/>
        </p:nvSpPr>
        <p:spPr>
          <a:xfrm flipH="1">
            <a:off x="7540165" y="2047465"/>
            <a:ext cx="1684798" cy="530677"/>
          </a:xfrm>
          <a:prstGeom prst="parallelogram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5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일</a:t>
            </a:r>
          </a:p>
        </p:txBody>
      </p:sp>
      <p:cxnSp>
        <p:nvCxnSpPr>
          <p:cNvPr id="8" name="꺾인 연결선 59">
            <a:extLst>
              <a:ext uri="{FF2B5EF4-FFF2-40B4-BE49-F238E27FC236}">
                <a16:creationId xmlns:a16="http://schemas.microsoft.com/office/drawing/2014/main" id="{D7A34946-6DCA-4048-DC6E-03C99C0ADF19}"/>
              </a:ext>
            </a:extLst>
          </p:cNvPr>
          <p:cNvCxnSpPr>
            <a:cxnSpLocks/>
            <a:stCxn id="9" idx="1"/>
            <a:endCxn id="32" idx="0"/>
          </p:cNvCxnSpPr>
          <p:nvPr/>
        </p:nvCxnSpPr>
        <p:spPr>
          <a:xfrm rot="5400000" flipH="1" flipV="1">
            <a:off x="7358171" y="1023072"/>
            <a:ext cx="12700" cy="2048786"/>
          </a:xfrm>
          <a:prstGeom prst="bentConnector3">
            <a:avLst>
              <a:gd name="adj1" fmla="val 1800000"/>
            </a:avLst>
          </a:prstGeom>
          <a:ln w="19050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718</TotalTime>
  <Words>193</Words>
  <Application>Microsoft Office PowerPoint</Application>
  <PresentationFormat>A4 용지(210x297mm)</PresentationFormat>
  <Paragraphs>66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Hyper scale AI</vt:lpstr>
      <vt:lpstr>목차</vt:lpstr>
      <vt:lpstr>1. 초거대 인공지능</vt:lpstr>
      <vt:lpstr>2. 국내 초거대 AI 보유기업</vt:lpstr>
      <vt:lpstr>3. 초거대 AI 특허 출원 동향</vt:lpstr>
      <vt:lpstr>4. 초거대 AI 챗GPT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유가희</cp:lastModifiedBy>
  <cp:revision>71</cp:revision>
  <dcterms:created xsi:type="dcterms:W3CDTF">2019-10-10T08:42:01Z</dcterms:created>
  <dcterms:modified xsi:type="dcterms:W3CDTF">2023-12-11T02:31:02Z</dcterms:modified>
</cp:coreProperties>
</file>