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6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성별 청소년 비만율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526197854030788"/>
          <c:y val="0.18892284760337782"/>
          <c:w val="0.78333950731075008"/>
          <c:h val="0.56988625673772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여학생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광주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8.3000000000000007</c:v>
                </c:pt>
                <c:pt idx="1">
                  <c:v>8.8000000000000007</c:v>
                </c:pt>
                <c:pt idx="2">
                  <c:v>6.7</c:v>
                </c:pt>
                <c:pt idx="3">
                  <c:v>10.8</c:v>
                </c:pt>
                <c:pt idx="4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남학생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05388331475288E-2"/>
                  <c:y val="-0.100577631098201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CE0-48CB-8ECB-D87E26C414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서울</c:v>
                </c:pt>
                <c:pt idx="1">
                  <c:v>부산</c:v>
                </c:pt>
                <c:pt idx="2">
                  <c:v>대구</c:v>
                </c:pt>
                <c:pt idx="3">
                  <c:v>인천</c:v>
                </c:pt>
                <c:pt idx="4">
                  <c:v>광주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18.2</c:v>
                </c:pt>
                <c:pt idx="1">
                  <c:v>18.5</c:v>
                </c:pt>
                <c:pt idx="2">
                  <c:v>17.100000000000001</c:v>
                </c:pt>
                <c:pt idx="3">
                  <c:v>19.100000000000001</c:v>
                </c:pt>
                <c:pt idx="4">
                  <c:v>17.399999999999999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default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유방암</a:t>
          </a: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A3C14840-1B45-40B2-9AF5-ED7A675B1171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난소암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00771F23-A2C1-4702-9AC7-CE6B7BB2C84C}" type="parTrans" cxnId="{D9451892-7A55-490C-840A-7DF5E57FA6FD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DDF61623-DD40-4825-9964-899EF5F2DA48}" type="sibTrans" cxnId="{D9451892-7A55-490C-840A-7DF5E57FA6FD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0136BA7A-C343-4F99-A0AB-8D470B660131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식도암</a:t>
          </a:r>
        </a:p>
      </dgm:t>
    </dgm:pt>
    <dgm:pt modelId="{A19E1C44-2597-4DFE-8C6B-25F15608E1C5}" type="parTrans" cxnId="{A72771FB-179B-4305-AA9A-84592FAF424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C9B6C6E0-69A5-4C7D-88BD-3019DF42B647}" type="sibTrans" cxnId="{A72771FB-179B-4305-AA9A-84592FAF424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FA00C0C9-F228-4B52-88B7-1173542AB1A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위암</a:t>
          </a:r>
        </a:p>
      </dgm:t>
    </dgm:pt>
    <dgm:pt modelId="{2299F010-1459-4443-85AF-4E0D72DE9D3B}" type="parTrans" cxnId="{90AF04C7-BAAE-4E31-B241-DAF061E6956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C42242B8-816F-448D-B323-DEEA342335CD}" type="sibTrans" cxnId="{90AF04C7-BAAE-4E31-B241-DAF061E69563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524D7ED5-7575-4381-8E85-B1551B84BD06}" type="pres">
      <dgm:prSet presAssocID="{75EF7DD7-271E-421C-8333-0A2F50C896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20A3BF7-6A2E-4208-B6AC-5EE5EB513329}" type="pres">
      <dgm:prSet presAssocID="{B1C8B035-E5F8-4D3E-82B9-2F90FB5EFA1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70DF685-629E-498B-B608-2CBA4F959BA7}" type="pres">
      <dgm:prSet presAssocID="{9723B10A-CB23-4F1A-BA7D-81DF1435F566}" presName="sibTrans" presStyleCnt="0"/>
      <dgm:spPr/>
    </dgm:pt>
    <dgm:pt modelId="{268163C4-B666-4AE6-8A5E-18474CBD7FCB}" type="pres">
      <dgm:prSet presAssocID="{A3C14840-1B45-40B2-9AF5-ED7A675B117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551C0E5-FA44-48DF-A576-8A9987345551}" type="pres">
      <dgm:prSet presAssocID="{DDF61623-DD40-4825-9964-899EF5F2DA48}" presName="sibTrans" presStyleCnt="0"/>
      <dgm:spPr/>
    </dgm:pt>
    <dgm:pt modelId="{12AE30C1-4FDE-4E9A-92A4-1969C6E2ABE2}" type="pres">
      <dgm:prSet presAssocID="{0136BA7A-C343-4F99-A0AB-8D470B66013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9698960-0630-4298-A2F3-B14D48482368}" type="pres">
      <dgm:prSet presAssocID="{C9B6C6E0-69A5-4C7D-88BD-3019DF42B647}" presName="sibTrans" presStyleCnt="0"/>
      <dgm:spPr/>
    </dgm:pt>
    <dgm:pt modelId="{9A5C46C9-6F90-4A22-BE52-7D4694C99E5C}" type="pres">
      <dgm:prSet presAssocID="{FA00C0C9-F228-4B52-88B7-1173542AB1A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0B16E9C-9108-40D1-976E-2DA42B0A63F7}" type="presOf" srcId="{75EF7DD7-271E-421C-8333-0A2F50C896D1}" destId="{524D7ED5-7575-4381-8E85-B1551B84BD06}" srcOrd="0" destOrd="0" presId="urn:microsoft.com/office/officeart/2005/8/layout/default"/>
    <dgm:cxn modelId="{A72771FB-179B-4305-AA9A-84592FAF4240}" srcId="{75EF7DD7-271E-421C-8333-0A2F50C896D1}" destId="{0136BA7A-C343-4F99-A0AB-8D470B660131}" srcOrd="2" destOrd="0" parTransId="{A19E1C44-2597-4DFE-8C6B-25F15608E1C5}" sibTransId="{C9B6C6E0-69A5-4C7D-88BD-3019DF42B647}"/>
    <dgm:cxn modelId="{D9451892-7A55-490C-840A-7DF5E57FA6FD}" srcId="{75EF7DD7-271E-421C-8333-0A2F50C896D1}" destId="{A3C14840-1B45-40B2-9AF5-ED7A675B1171}" srcOrd="1" destOrd="0" parTransId="{00771F23-A2C1-4702-9AC7-CE6B7BB2C84C}" sibTransId="{DDF61623-DD40-4825-9964-899EF5F2DA48}"/>
    <dgm:cxn modelId="{2C907319-9F89-4B9C-A236-9BD4E4A270AF}" type="presOf" srcId="{0136BA7A-C343-4F99-A0AB-8D470B660131}" destId="{12AE30C1-4FDE-4E9A-92A4-1969C6E2ABE2}" srcOrd="0" destOrd="0" presId="urn:microsoft.com/office/officeart/2005/8/layout/default"/>
    <dgm:cxn modelId="{C35421C9-B02D-4AB4-A953-FEC7F8449817}" type="presOf" srcId="{A3C14840-1B45-40B2-9AF5-ED7A675B1171}" destId="{268163C4-B666-4AE6-8A5E-18474CBD7FCB}" srcOrd="0" destOrd="0" presId="urn:microsoft.com/office/officeart/2005/8/layout/default"/>
    <dgm:cxn modelId="{90AAD2EC-6416-41C2-98D9-3AC26EF72FBB}" type="presOf" srcId="{B1C8B035-E5F8-4D3E-82B9-2F90FB5EFA11}" destId="{820A3BF7-6A2E-4208-B6AC-5EE5EB513329}" srcOrd="0" destOrd="0" presId="urn:microsoft.com/office/officeart/2005/8/layout/default"/>
    <dgm:cxn modelId="{EA4EBDD0-6689-4989-9A57-DA2571C4203A}" type="presOf" srcId="{FA00C0C9-F228-4B52-88B7-1173542AB1AA}" destId="{9A5C46C9-6F90-4A22-BE52-7D4694C99E5C}" srcOrd="0" destOrd="0" presId="urn:microsoft.com/office/officeart/2005/8/layout/default"/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90AF04C7-BAAE-4E31-B241-DAF061E69563}" srcId="{75EF7DD7-271E-421C-8333-0A2F50C896D1}" destId="{FA00C0C9-F228-4B52-88B7-1173542AB1AA}" srcOrd="3" destOrd="0" parTransId="{2299F010-1459-4443-85AF-4E0D72DE9D3B}" sibTransId="{C42242B8-816F-448D-B323-DEEA342335CD}"/>
    <dgm:cxn modelId="{F92151AF-6945-4D06-AC1E-103529A7F837}" type="presParOf" srcId="{524D7ED5-7575-4381-8E85-B1551B84BD06}" destId="{820A3BF7-6A2E-4208-B6AC-5EE5EB513329}" srcOrd="0" destOrd="0" presId="urn:microsoft.com/office/officeart/2005/8/layout/default"/>
    <dgm:cxn modelId="{83D452DB-FEB3-42B8-BBF5-DEE402481952}" type="presParOf" srcId="{524D7ED5-7575-4381-8E85-B1551B84BD06}" destId="{470DF685-629E-498B-B608-2CBA4F959BA7}" srcOrd="1" destOrd="0" presId="urn:microsoft.com/office/officeart/2005/8/layout/default"/>
    <dgm:cxn modelId="{FEF9787F-D767-4D64-82BB-19B993ACC062}" type="presParOf" srcId="{524D7ED5-7575-4381-8E85-B1551B84BD06}" destId="{268163C4-B666-4AE6-8A5E-18474CBD7FCB}" srcOrd="2" destOrd="0" presId="urn:microsoft.com/office/officeart/2005/8/layout/default"/>
    <dgm:cxn modelId="{792632F3-2969-474D-AA51-3CF0DB9524A7}" type="presParOf" srcId="{524D7ED5-7575-4381-8E85-B1551B84BD06}" destId="{F551C0E5-FA44-48DF-A576-8A9987345551}" srcOrd="3" destOrd="0" presId="urn:microsoft.com/office/officeart/2005/8/layout/default"/>
    <dgm:cxn modelId="{FA2F3D46-ACF2-47C0-829E-FBC73D99299C}" type="presParOf" srcId="{524D7ED5-7575-4381-8E85-B1551B84BD06}" destId="{12AE30C1-4FDE-4E9A-92A4-1969C6E2ABE2}" srcOrd="4" destOrd="0" presId="urn:microsoft.com/office/officeart/2005/8/layout/default"/>
    <dgm:cxn modelId="{8D51E22F-DE8C-4858-843E-C0E5B8784FA8}" type="presParOf" srcId="{524D7ED5-7575-4381-8E85-B1551B84BD06}" destId="{E9698960-0630-4298-A2F3-B14D48482368}" srcOrd="5" destOrd="0" presId="urn:microsoft.com/office/officeart/2005/8/layout/default"/>
    <dgm:cxn modelId="{DA1C4D32-F774-4B63-8791-C8C4B7ED880F}" type="presParOf" srcId="{524D7ED5-7575-4381-8E85-B1551B84BD06}" destId="{9A5C46C9-6F90-4A22-BE52-7D4694C99E5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pyramid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299DAAFD-70BA-450F-9BCB-68BD98EF06F0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식이 장애</a:t>
          </a:r>
        </a:p>
      </dgm:t>
    </dgm:pt>
    <dgm:pt modelId="{B39BA3B4-7C57-4797-8C29-71CE0AEDA37E}" type="par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5BDFEB-AED8-4933-ACDE-C71BC282A3C1}" type="sib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3A62664-D96B-49EF-970B-64C55EA497EA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자존감 저하</a:t>
          </a:r>
        </a:p>
      </dgm:t>
    </dgm:pt>
    <dgm:pt modelId="{E4E4DE59-A9BC-4236-936D-6FF6A4BC8AAC}" type="parTrans" cxnId="{7DE4ECF0-DEAC-4F56-B86C-52F4EA041514}">
      <dgm:prSet/>
      <dgm:spPr/>
      <dgm:t>
        <a:bodyPr/>
        <a:lstStyle/>
        <a:p>
          <a:pPr latinLnBrk="1"/>
          <a:endParaRPr lang="ko-KR" altLang="en-US"/>
        </a:p>
      </dgm:t>
    </dgm:pt>
    <dgm:pt modelId="{EBE251BC-5864-4F92-BE0A-C3F0D95031B5}" type="sibTrans" cxnId="{7DE4ECF0-DEAC-4F56-B86C-52F4EA041514}">
      <dgm:prSet/>
      <dgm:spPr/>
      <dgm:t>
        <a:bodyPr/>
        <a:lstStyle/>
        <a:p>
          <a:pPr latinLnBrk="1"/>
          <a:endParaRPr lang="ko-KR" altLang="en-US"/>
        </a:p>
      </dgm:t>
    </dgm:pt>
    <dgm:pt modelId="{796495D6-B807-4058-88E4-0DD37D9FC40C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우울증</a:t>
          </a:r>
        </a:p>
      </dgm:t>
    </dgm:pt>
    <dgm:pt modelId="{6F23A54F-2A9E-4BEE-BF82-FCEE23D9CF35}" type="parTrans" cxnId="{591ADA57-7E04-404C-81F0-81F503B6A9B8}">
      <dgm:prSet/>
      <dgm:spPr/>
      <dgm:t>
        <a:bodyPr/>
        <a:lstStyle/>
        <a:p>
          <a:pPr latinLnBrk="1"/>
          <a:endParaRPr lang="ko-KR" altLang="en-US"/>
        </a:p>
      </dgm:t>
    </dgm:pt>
    <dgm:pt modelId="{3F420705-F510-476E-A7A9-2E57C286EBCE}" type="sibTrans" cxnId="{591ADA57-7E04-404C-81F0-81F503B6A9B8}">
      <dgm:prSet/>
      <dgm:spPr/>
      <dgm:t>
        <a:bodyPr/>
        <a:lstStyle/>
        <a:p>
          <a:pPr latinLnBrk="1"/>
          <a:endParaRPr lang="ko-KR" altLang="en-US"/>
        </a:p>
      </dgm:t>
    </dgm:pt>
    <dgm:pt modelId="{E98E0521-225E-4F3A-B53D-B29C3525C656}" type="pres">
      <dgm:prSet presAssocID="{8AFA71FD-E96A-4CFD-8C30-FF6354D3B6F0}" presName="compositeShape" presStyleCnt="0">
        <dgm:presLayoutVars>
          <dgm:dir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9EA4F5-418D-4A8A-A194-431B245D0CB3}" type="pres">
      <dgm:prSet presAssocID="{8AFA71FD-E96A-4CFD-8C30-FF6354D3B6F0}" presName="pyramid" presStyleLbl="node1" presStyleIdx="0" presStyleCnt="1"/>
      <dgm:spPr/>
    </dgm:pt>
    <dgm:pt modelId="{4375130C-8999-4604-A38D-5D13F3F61E3F}" type="pres">
      <dgm:prSet presAssocID="{8AFA71FD-E96A-4CFD-8C30-FF6354D3B6F0}" presName="theList" presStyleCnt="0"/>
      <dgm:spPr/>
    </dgm:pt>
    <dgm:pt modelId="{423AA498-115E-4019-8D3C-DF18FF28F82C}" type="pres">
      <dgm:prSet presAssocID="{299DAAFD-70BA-450F-9BCB-68BD98EF06F0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35E74DF-00B7-44D6-8842-AF27DCF7D9BA}" type="pres">
      <dgm:prSet presAssocID="{299DAAFD-70BA-450F-9BCB-68BD98EF06F0}" presName="aSpace" presStyleCnt="0"/>
      <dgm:spPr/>
    </dgm:pt>
    <dgm:pt modelId="{CD908B46-8B27-460B-A791-08864EBB8ACF}" type="pres">
      <dgm:prSet presAssocID="{D3A62664-D96B-49EF-970B-64C55EA497E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D66051C-AD7E-4135-AB0F-CDB742CF70F9}" type="pres">
      <dgm:prSet presAssocID="{D3A62664-D96B-49EF-970B-64C55EA497EA}" presName="aSpace" presStyleCnt="0"/>
      <dgm:spPr/>
    </dgm:pt>
    <dgm:pt modelId="{7230FD7B-CE2D-475E-AF1D-2D25FDA0D379}" type="pres">
      <dgm:prSet presAssocID="{796495D6-B807-4058-88E4-0DD37D9FC40C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C263684-37B9-495B-AF53-158727670B88}" type="pres">
      <dgm:prSet presAssocID="{796495D6-B807-4058-88E4-0DD37D9FC40C}" presName="aSpace" presStyleCnt="0"/>
      <dgm:spPr/>
    </dgm:pt>
  </dgm:ptLst>
  <dgm:cxnLst>
    <dgm:cxn modelId="{F1CB6183-C531-466D-ACD8-EF34605E60E3}" type="presOf" srcId="{299DAAFD-70BA-450F-9BCB-68BD98EF06F0}" destId="{423AA498-115E-4019-8D3C-DF18FF28F82C}" srcOrd="0" destOrd="0" presId="urn:microsoft.com/office/officeart/2005/8/layout/pyramid2"/>
    <dgm:cxn modelId="{5F92BD7A-3D71-4922-9EA2-F3D48F2A0AA7}" type="presOf" srcId="{8AFA71FD-E96A-4CFD-8C30-FF6354D3B6F0}" destId="{E98E0521-225E-4F3A-B53D-B29C3525C656}" srcOrd="0" destOrd="0" presId="urn:microsoft.com/office/officeart/2005/8/layout/pyramid2"/>
    <dgm:cxn modelId="{99B0AFB1-0DF4-464D-ADA5-A1E5053E2DA4}" type="presOf" srcId="{D3A62664-D96B-49EF-970B-64C55EA497EA}" destId="{CD908B46-8B27-460B-A791-08864EBB8ACF}" srcOrd="0" destOrd="0" presId="urn:microsoft.com/office/officeart/2005/8/layout/pyramid2"/>
    <dgm:cxn modelId="{591ADA57-7E04-404C-81F0-81F503B6A9B8}" srcId="{8AFA71FD-E96A-4CFD-8C30-FF6354D3B6F0}" destId="{796495D6-B807-4058-88E4-0DD37D9FC40C}" srcOrd="2" destOrd="0" parTransId="{6F23A54F-2A9E-4BEE-BF82-FCEE23D9CF35}" sibTransId="{3F420705-F510-476E-A7A9-2E57C286EBCE}"/>
    <dgm:cxn modelId="{3891BC77-CF62-4B41-86E9-28FD95153063}" type="presOf" srcId="{796495D6-B807-4058-88E4-0DD37D9FC40C}" destId="{7230FD7B-CE2D-475E-AF1D-2D25FDA0D379}" srcOrd="0" destOrd="0" presId="urn:microsoft.com/office/officeart/2005/8/layout/pyramid2"/>
    <dgm:cxn modelId="{7DE4ECF0-DEAC-4F56-B86C-52F4EA041514}" srcId="{8AFA71FD-E96A-4CFD-8C30-FF6354D3B6F0}" destId="{D3A62664-D96B-49EF-970B-64C55EA497EA}" srcOrd="1" destOrd="0" parTransId="{E4E4DE59-A9BC-4236-936D-6FF6A4BC8AAC}" sibTransId="{EBE251BC-5864-4F92-BE0A-C3F0D95031B5}"/>
    <dgm:cxn modelId="{972A12EB-0987-4C2F-9E17-A578FD832DB6}" srcId="{8AFA71FD-E96A-4CFD-8C30-FF6354D3B6F0}" destId="{299DAAFD-70BA-450F-9BCB-68BD98EF06F0}" srcOrd="0" destOrd="0" parTransId="{B39BA3B4-7C57-4797-8C29-71CE0AEDA37E}" sibTransId="{FB5BDFEB-AED8-4933-ACDE-C71BC282A3C1}"/>
    <dgm:cxn modelId="{651B4B98-37D5-4897-A0BF-7989636F4428}" type="presParOf" srcId="{E98E0521-225E-4F3A-B53D-B29C3525C656}" destId="{5A9EA4F5-418D-4A8A-A194-431B245D0CB3}" srcOrd="0" destOrd="0" presId="urn:microsoft.com/office/officeart/2005/8/layout/pyramid2"/>
    <dgm:cxn modelId="{11400798-57A0-4D0D-8556-06A07D9A9A88}" type="presParOf" srcId="{E98E0521-225E-4F3A-B53D-B29C3525C656}" destId="{4375130C-8999-4604-A38D-5D13F3F61E3F}" srcOrd="1" destOrd="0" presId="urn:microsoft.com/office/officeart/2005/8/layout/pyramid2"/>
    <dgm:cxn modelId="{2E985B96-F992-4C98-BA47-BFE8CC96A39B}" type="presParOf" srcId="{4375130C-8999-4604-A38D-5D13F3F61E3F}" destId="{423AA498-115E-4019-8D3C-DF18FF28F82C}" srcOrd="0" destOrd="0" presId="urn:microsoft.com/office/officeart/2005/8/layout/pyramid2"/>
    <dgm:cxn modelId="{5841E0DD-471F-41B6-8855-B4312C95379B}" type="presParOf" srcId="{4375130C-8999-4604-A38D-5D13F3F61E3F}" destId="{835E74DF-00B7-44D6-8842-AF27DCF7D9BA}" srcOrd="1" destOrd="0" presId="urn:microsoft.com/office/officeart/2005/8/layout/pyramid2"/>
    <dgm:cxn modelId="{A1C9E8D4-807A-483A-A48F-2620191C2ACE}" type="presParOf" srcId="{4375130C-8999-4604-A38D-5D13F3F61E3F}" destId="{CD908B46-8B27-460B-A791-08864EBB8ACF}" srcOrd="2" destOrd="0" presId="urn:microsoft.com/office/officeart/2005/8/layout/pyramid2"/>
    <dgm:cxn modelId="{B9359CFA-28C3-4FA2-B1B7-4F48CDC1BD87}" type="presParOf" srcId="{4375130C-8999-4604-A38D-5D13F3F61E3F}" destId="{1D66051C-AD7E-4135-AB0F-CDB742CF70F9}" srcOrd="3" destOrd="0" presId="urn:microsoft.com/office/officeart/2005/8/layout/pyramid2"/>
    <dgm:cxn modelId="{E590D44A-3729-4443-8D8E-407AD6B07E22}" type="presParOf" srcId="{4375130C-8999-4604-A38D-5D13F3F61E3F}" destId="{7230FD7B-CE2D-475E-AF1D-2D25FDA0D379}" srcOrd="4" destOrd="0" presId="urn:microsoft.com/office/officeart/2005/8/layout/pyramid2"/>
    <dgm:cxn modelId="{EC4149B5-A32C-4483-8F42-704C8C1D11FD}" type="presParOf" srcId="{4375130C-8999-4604-A38D-5D13F3F61E3F}" destId="{1C263684-37B9-495B-AF53-158727670B8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0A3BF7-6A2E-4208-B6AC-5EE5EB513329}">
      <dsp:nvSpPr>
        <dsp:cNvPr id="0" name=""/>
        <dsp:cNvSpPr/>
      </dsp:nvSpPr>
      <dsp:spPr>
        <a:xfrm>
          <a:off x="300" y="431553"/>
          <a:ext cx="1173868" cy="7043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유방암</a:t>
          </a:r>
        </a:p>
      </dsp:txBody>
      <dsp:txXfrm>
        <a:off x="300" y="431553"/>
        <a:ext cx="1173868" cy="704321"/>
      </dsp:txXfrm>
    </dsp:sp>
    <dsp:sp modelId="{268163C4-B666-4AE6-8A5E-18474CBD7FCB}">
      <dsp:nvSpPr>
        <dsp:cNvPr id="0" name=""/>
        <dsp:cNvSpPr/>
      </dsp:nvSpPr>
      <dsp:spPr>
        <a:xfrm>
          <a:off x="1291556" y="431553"/>
          <a:ext cx="1173868" cy="70432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난소암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291556" y="431553"/>
        <a:ext cx="1173868" cy="704321"/>
      </dsp:txXfrm>
    </dsp:sp>
    <dsp:sp modelId="{12AE30C1-4FDE-4E9A-92A4-1969C6E2ABE2}">
      <dsp:nvSpPr>
        <dsp:cNvPr id="0" name=""/>
        <dsp:cNvSpPr/>
      </dsp:nvSpPr>
      <dsp:spPr>
        <a:xfrm>
          <a:off x="300" y="1253261"/>
          <a:ext cx="1173868" cy="7043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식도암</a:t>
          </a:r>
        </a:p>
      </dsp:txBody>
      <dsp:txXfrm>
        <a:off x="300" y="1253261"/>
        <a:ext cx="1173868" cy="704321"/>
      </dsp:txXfrm>
    </dsp:sp>
    <dsp:sp modelId="{9A5C46C9-6F90-4A22-BE52-7D4694C99E5C}">
      <dsp:nvSpPr>
        <dsp:cNvPr id="0" name=""/>
        <dsp:cNvSpPr/>
      </dsp:nvSpPr>
      <dsp:spPr>
        <a:xfrm>
          <a:off x="1291556" y="1253261"/>
          <a:ext cx="1173868" cy="70432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위암</a:t>
          </a:r>
        </a:p>
      </dsp:txBody>
      <dsp:txXfrm>
        <a:off x="1291556" y="1253261"/>
        <a:ext cx="1173868" cy="704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9EA4F5-418D-4A8A-A194-431B245D0CB3}">
      <dsp:nvSpPr>
        <dsp:cNvPr id="0" name=""/>
        <dsp:cNvSpPr/>
      </dsp:nvSpPr>
      <dsp:spPr>
        <a:xfrm>
          <a:off x="269294" y="0"/>
          <a:ext cx="2206879" cy="2206879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3AA498-115E-4019-8D3C-DF18FF28F82C}">
      <dsp:nvSpPr>
        <dsp:cNvPr id="0" name=""/>
        <dsp:cNvSpPr/>
      </dsp:nvSpPr>
      <dsp:spPr>
        <a:xfrm>
          <a:off x="1372733" y="221873"/>
          <a:ext cx="1434471" cy="5224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식이 장애</a:t>
          </a:r>
        </a:p>
      </dsp:txBody>
      <dsp:txXfrm>
        <a:off x="1398235" y="247375"/>
        <a:ext cx="1383467" cy="471405"/>
      </dsp:txXfrm>
    </dsp:sp>
    <dsp:sp modelId="{CD908B46-8B27-460B-A791-08864EBB8ACF}">
      <dsp:nvSpPr>
        <dsp:cNvPr id="0" name=""/>
        <dsp:cNvSpPr/>
      </dsp:nvSpPr>
      <dsp:spPr>
        <a:xfrm>
          <a:off x="1372733" y="809584"/>
          <a:ext cx="1434471" cy="5224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자존감 저하</a:t>
          </a:r>
        </a:p>
      </dsp:txBody>
      <dsp:txXfrm>
        <a:off x="1398235" y="835086"/>
        <a:ext cx="1383467" cy="471405"/>
      </dsp:txXfrm>
    </dsp:sp>
    <dsp:sp modelId="{7230FD7B-CE2D-475E-AF1D-2D25FDA0D379}">
      <dsp:nvSpPr>
        <dsp:cNvPr id="0" name=""/>
        <dsp:cNvSpPr/>
      </dsp:nvSpPr>
      <dsp:spPr>
        <a:xfrm>
          <a:off x="1372733" y="1397294"/>
          <a:ext cx="1434471" cy="5224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우울증</a:t>
          </a:r>
        </a:p>
      </dsp:txBody>
      <dsp:txXfrm>
        <a:off x="1398235" y="1422796"/>
        <a:ext cx="1383467" cy="4714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C29A65C3-567C-C70A-DD4E-FD58ED8A9C09}"/>
              </a:ext>
            </a:extLst>
          </p:cNvPr>
          <p:cNvSpPr/>
          <p:nvPr userDrawn="1"/>
        </p:nvSpPr>
        <p:spPr>
          <a:xfrm>
            <a:off x="-1" y="571500"/>
            <a:ext cx="9906001" cy="58179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한쪽 모서리는 잘리고 다른 쪽 모서리는 둥근 사각형 7">
            <a:extLst>
              <a:ext uri="{FF2B5EF4-FFF2-40B4-BE49-F238E27FC236}">
                <a16:creationId xmlns:a16="http://schemas.microsoft.com/office/drawing/2014/main" id="{FEB4E838-9478-5CBF-ED45-08404FC5B79B}"/>
              </a:ext>
            </a:extLst>
          </p:cNvPr>
          <p:cNvSpPr/>
          <p:nvPr userDrawn="1"/>
        </p:nvSpPr>
        <p:spPr>
          <a:xfrm flipH="1">
            <a:off x="289559" y="0"/>
            <a:ext cx="9326881" cy="1153297"/>
          </a:xfrm>
          <a:prstGeom prst="flowChartMagneticTap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BB44B21-CDFB-17B7-46DA-CB2639DC8F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EBFF6C0-F4B9-8D80-0403-CB8F3B268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잘린 한쪽 모서리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3657600" cy="6858000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0246" y="2384825"/>
            <a:ext cx="6173551" cy="1958570"/>
          </a:xfrm>
        </p:spPr>
        <p:txBody>
          <a:bodyPr>
            <a:prstTxWarp prst="textDeflat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Obesity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01" y="73457"/>
            <a:ext cx="2181080" cy="806612"/>
          </a:xfrm>
          <a:prstGeom prst="rect">
            <a:avLst/>
          </a:prstGeom>
        </p:spPr>
      </p:pic>
      <p:pic>
        <p:nvPicPr>
          <p:cNvPr id="6" name="Picture 2" descr="w1 복사본">
            <a:extLst>
              <a:ext uri="{FF2B5EF4-FFF2-40B4-BE49-F238E27FC236}">
                <a16:creationId xmlns:a16="http://schemas.microsoft.com/office/drawing/2014/main" id="{76F474BD-AEFA-C6D2-6E09-A88109756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60" y="1499747"/>
            <a:ext cx="617342" cy="539517"/>
          </a:xfrm>
          <a:prstGeom prst="rect">
            <a:avLst/>
          </a:prstGeom>
          <a:noFill/>
        </p:spPr>
      </p:pic>
      <p:pic>
        <p:nvPicPr>
          <p:cNvPr id="7" name="Picture 12" descr="w2 복사본">
            <a:extLst>
              <a:ext uri="{FF2B5EF4-FFF2-40B4-BE49-F238E27FC236}">
                <a16:creationId xmlns:a16="http://schemas.microsoft.com/office/drawing/2014/main" id="{1F45A020-5BDD-74DB-D104-524C6E0F5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7411" y="1974652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A0D9C3EC-2D00-409F-0B62-BAC550E34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5794" y="191806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3710032" y="230791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34962" r="8617" b="35938"/>
          <a:stretch/>
        </p:blipFill>
        <p:spPr>
          <a:xfrm>
            <a:off x="744916" y="1872863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3710032" y="345048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3710032" y="459305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3710032" y="5709876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3131657" y="1908176"/>
            <a:ext cx="1408702" cy="642604"/>
          </a:xfrm>
          <a:prstGeom prst="flowChartDelay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44963" y="192615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비만이란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3131657" y="4193316"/>
            <a:ext cx="1408702" cy="642604"/>
          </a:xfrm>
          <a:prstGeom prst="flowChartDelay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71121" y="421129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지역별 청소년 비만</a:t>
            </a: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3131657" y="3050746"/>
            <a:ext cx="1408702" cy="642604"/>
          </a:xfrm>
          <a:prstGeom prst="flowChartDelay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44963" y="306872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원발성 비만의 원인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3131657" y="5310139"/>
            <a:ext cx="1408702" cy="642604"/>
          </a:xfrm>
          <a:prstGeom prst="flowChartDelay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36650" y="5328120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비만의 계통별 동반질환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3" name="Picture 12" descr="w2 복사본">
            <a:extLst>
              <a:ext uri="{FF2B5EF4-FFF2-40B4-BE49-F238E27FC236}">
                <a16:creationId xmlns:a16="http://schemas.microsoft.com/office/drawing/2014/main" id="{F4D7CF30-B9E5-DEE8-1771-ABE868224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1312" y="386365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w1 복사본">
            <a:extLst>
              <a:ext uri="{FF2B5EF4-FFF2-40B4-BE49-F238E27FC236}">
                <a16:creationId xmlns:a16="http://schemas.microsoft.com/office/drawing/2014/main" id="{1D23EDF3-E20F-754B-068C-1C63009A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3568" y="5289193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비만이란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192" y="4105830"/>
            <a:ext cx="8807128" cy="2185206"/>
          </a:xfrm>
          <a:prstGeom prst="rect">
            <a:avLst/>
          </a:prstGeom>
        </p:spPr>
        <p:txBody>
          <a:bodyPr/>
          <a:lstStyle/>
          <a:p>
            <a:pPr marL="352425" marR="0" lvl="0" indent="-352425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ko-KR" altLang="en-US" sz="2400" b="1" dirty="0">
                <a:latin typeface="굴림" pitchFamily="50" charset="-127"/>
                <a:ea typeface="굴림" pitchFamily="50" charset="-127"/>
              </a:rPr>
              <a:t>소아 비만증</a:t>
            </a:r>
            <a:endParaRPr lang="en-US" altLang="ko-KR" sz="2400" b="1" dirty="0">
              <a:latin typeface="굴림" pitchFamily="50" charset="-127"/>
              <a:ea typeface="굴림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유아기에서 사춘기까지의 비만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이 시기 비만의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80~85%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가 성인비만으로 이행되고 동맥경화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당뇨병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심근경색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등이 조기에 나타날 수 있음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611190" y="1466545"/>
            <a:ext cx="6782387" cy="2391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Obesity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Obesity has been connected with almost all diseases such as cardiovascular diseases, diabetes mellitus, cancers, joint disorders and other many diseases </a:t>
            </a:r>
            <a:endParaRPr lang="ko-KR" altLang="en-US" sz="2000" dirty="0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07859" y="1990393"/>
            <a:ext cx="1748030" cy="1344638"/>
          </a:xfrm>
          <a:prstGeom prst="rect">
            <a:avLst/>
          </a:prstGeom>
        </p:spPr>
      </p:pic>
      <p:pic>
        <p:nvPicPr>
          <p:cNvPr id="10" name="Picture 2" descr="w1 복사본">
            <a:extLst>
              <a:ext uri="{FF2B5EF4-FFF2-40B4-BE49-F238E27FC236}">
                <a16:creationId xmlns:a16="http://schemas.microsoft.com/office/drawing/2014/main" id="{3D3DDDF1-0838-5543-C8BD-7D7AFA897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3203" y="3635101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원발성 비만의 원인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515290"/>
            <a:ext cx="2595600" cy="813813"/>
          </a:xfrm>
          <a:prstGeom prst="snipRound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34370" y="1515290"/>
            <a:ext cx="5190003" cy="813813"/>
          </a:xfrm>
          <a:prstGeom prst="snipRound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화살표: 갈매기형 수장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939088" y="1515290"/>
            <a:ext cx="1996752" cy="808087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구분</a:t>
            </a: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833080" y="1515290"/>
            <a:ext cx="3992583" cy="808087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원인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00050" y="2327457"/>
            <a:ext cx="1257993" cy="1933200"/>
          </a:xfrm>
          <a:prstGeom prst="round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연령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B56A8067-15BF-F7DB-5B74-EF4877EF4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244" y="1255454"/>
            <a:ext cx="617342" cy="539517"/>
          </a:xfrm>
          <a:prstGeom prst="rect">
            <a:avLst/>
          </a:prstGeom>
          <a:noFill/>
        </p:spPr>
      </p:pic>
      <p:pic>
        <p:nvPicPr>
          <p:cNvPr id="6" name="Picture 12" descr="w2 복사본">
            <a:extLst>
              <a:ext uri="{FF2B5EF4-FFF2-40B4-BE49-F238E27FC236}">
                <a16:creationId xmlns:a16="http://schemas.microsoft.com/office/drawing/2014/main" id="{55E3C956-D426-9C72-5152-D805FAD80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43" y="1636418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8" descr="w3 복사본">
            <a:extLst>
              <a:ext uri="{FF2B5EF4-FFF2-40B4-BE49-F238E27FC236}">
                <a16:creationId xmlns:a16="http://schemas.microsoft.com/office/drawing/2014/main" id="{2E8C64B9-8A0C-EBA2-9E3A-D43CDBFBE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5440" y="6253957"/>
            <a:ext cx="569913" cy="569913"/>
          </a:xfrm>
          <a:prstGeom prst="rect">
            <a:avLst/>
          </a:prstGeom>
          <a:noFill/>
        </p:spPr>
      </p:pic>
      <p:sp>
        <p:nvSpPr>
          <p:cNvPr id="8" name="오각형 12">
            <a:extLst>
              <a:ext uri="{FF2B5EF4-FFF2-40B4-BE49-F238E27FC236}">
                <a16:creationId xmlns:a16="http://schemas.microsoft.com/office/drawing/2014/main" id="{A419D9A3-8073-1DC0-1606-87243A8D950C}"/>
              </a:ext>
            </a:extLst>
          </p:cNvPr>
          <p:cNvSpPr/>
          <p:nvPr/>
        </p:nvSpPr>
        <p:spPr>
          <a:xfrm flipH="1">
            <a:off x="400049" y="4252122"/>
            <a:ext cx="1257993" cy="644400"/>
          </a:xfrm>
          <a:prstGeom prst="round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성별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오각형 12">
            <a:extLst>
              <a:ext uri="{FF2B5EF4-FFF2-40B4-BE49-F238E27FC236}">
                <a16:creationId xmlns:a16="http://schemas.microsoft.com/office/drawing/2014/main" id="{433699C3-7092-1017-F3DD-4923ADF1155A}"/>
              </a:ext>
            </a:extLst>
          </p:cNvPr>
          <p:cNvSpPr/>
          <p:nvPr/>
        </p:nvSpPr>
        <p:spPr>
          <a:xfrm flipH="1">
            <a:off x="400048" y="4897944"/>
            <a:ext cx="1257993" cy="1285732"/>
          </a:xfrm>
          <a:prstGeom prst="round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29228974"/>
              </p:ext>
            </p:extLst>
          </p:nvPr>
        </p:nvGraphicFramePr>
        <p:xfrm>
          <a:off x="1645989" y="2327275"/>
          <a:ext cx="7778385" cy="38608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185590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신생아기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모체 흡연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임신성 당뇨병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높은 출생체중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영아기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모유수유 빈도의 감소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641316368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아동 및 청소년기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비만이 시작된 연령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가족력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3936749234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여자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/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남자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임신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완경 </a:t>
                      </a:r>
                      <a:r>
                        <a:rPr kumimoji="1" lang="en-US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/ </a:t>
                      </a: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좌식 생활과 관련된 활동량의 감소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3576796179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유전적 요인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가족력</a:t>
                      </a:r>
                      <a:endParaRPr kumimoji="1" lang="en-US" altLang="ko-K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230756852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심리적 요인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1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스트레스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3426958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지역별 청소년 비만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85726117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4809308" y="2504008"/>
            <a:ext cx="1288540" cy="539517"/>
          </a:xfrm>
          <a:prstGeom prst="wedgeRoundRectCallout">
            <a:avLst>
              <a:gd name="adj1" fmla="val 65536"/>
              <a:gd name="adj2" fmla="val 33445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가장 높음</a:t>
            </a: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1687B0CC-2232-D266-36A7-279F17ADB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0927" y="2504007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9909"/>
            <a:ext cx="4524332" cy="4535184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48" name="설명선: 오른쪽 화살표 47">
            <a:extLst>
              <a:ext uri="{FF2B5EF4-FFF2-40B4-BE49-F238E27FC236}">
                <a16:creationId xmlns:a16="http://schemas.microsoft.com/office/drawing/2014/main" id="{9DBFE607-B5E5-FDE0-E24C-0DFE860C1CB1}"/>
              </a:ext>
            </a:extLst>
          </p:cNvPr>
          <p:cNvSpPr/>
          <p:nvPr/>
        </p:nvSpPr>
        <p:spPr>
          <a:xfrm flipH="1">
            <a:off x="3148149" y="4056844"/>
            <a:ext cx="1416570" cy="1534502"/>
          </a:xfrm>
          <a:prstGeom prst="rightArrowCallou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정신</a:t>
            </a:r>
            <a:endParaRPr lang="en-US" altLang="ko-KR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심리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비만의 </a:t>
            </a:r>
            <a:r>
              <a:rPr lang="ko-KR" altLang="en-US" dirty="0" err="1"/>
              <a:t>계통별</a:t>
            </a:r>
            <a:r>
              <a:rPr lang="ko-KR" altLang="en-US" dirty="0"/>
              <a:t> 동반질환</a:t>
            </a:r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H="1" flipV="1">
            <a:off x="5046197" y="1459909"/>
            <a:ext cx="4524332" cy="4535184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7" name="오른쪽 화살표 설명선 64">
            <a:extLst>
              <a:ext uri="{FF2B5EF4-FFF2-40B4-BE49-F238E27FC236}">
                <a16:creationId xmlns:a16="http://schemas.microsoft.com/office/drawing/2014/main" id="{BE3E4EB1-805B-DE37-4751-867D78495B21}"/>
              </a:ext>
            </a:extLst>
          </p:cNvPr>
          <p:cNvSpPr/>
          <p:nvPr/>
        </p:nvSpPr>
        <p:spPr>
          <a:xfrm>
            <a:off x="6086781" y="3593096"/>
            <a:ext cx="2618158" cy="532139"/>
          </a:xfrm>
          <a:prstGeom prst="homePlate">
            <a:avLst>
              <a:gd name="adj" fmla="val 21663"/>
            </a:avLst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비뇨</a:t>
            </a:r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 생식기계</a:t>
            </a:r>
          </a:p>
        </p:txBody>
      </p:sp>
      <p:sp>
        <p:nvSpPr>
          <p:cNvPr id="30" name="순서도: 지연 29">
            <a:extLst>
              <a:ext uri="{FF2B5EF4-FFF2-40B4-BE49-F238E27FC236}">
                <a16:creationId xmlns:a16="http://schemas.microsoft.com/office/drawing/2014/main" id="{A79317DC-A164-C1E5-0DF3-658FC1B2C844}"/>
              </a:ext>
            </a:extLst>
          </p:cNvPr>
          <p:cNvSpPr/>
          <p:nvPr/>
        </p:nvSpPr>
        <p:spPr>
          <a:xfrm>
            <a:off x="5626563" y="4368057"/>
            <a:ext cx="1402243" cy="514646"/>
          </a:xfrm>
          <a:prstGeom prst="flowChartDelay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불임</a:t>
            </a:r>
          </a:p>
        </p:txBody>
      </p:sp>
      <p:sp>
        <p:nvSpPr>
          <p:cNvPr id="31" name="순서도: 문서 30">
            <a:extLst>
              <a:ext uri="{FF2B5EF4-FFF2-40B4-BE49-F238E27FC236}">
                <a16:creationId xmlns:a16="http://schemas.microsoft.com/office/drawing/2014/main" id="{DFE083C9-CAEA-B92E-D465-FA3F39392556}"/>
              </a:ext>
            </a:extLst>
          </p:cNvPr>
          <p:cNvSpPr/>
          <p:nvPr/>
        </p:nvSpPr>
        <p:spPr>
          <a:xfrm>
            <a:off x="7429554" y="4368057"/>
            <a:ext cx="1798957" cy="514646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월경 장애</a:t>
            </a:r>
          </a:p>
        </p:txBody>
      </p:sp>
      <p:sp>
        <p:nvSpPr>
          <p:cNvPr id="34" name="평행 사변형 33">
            <a:extLst>
              <a:ext uri="{FF2B5EF4-FFF2-40B4-BE49-F238E27FC236}">
                <a16:creationId xmlns:a16="http://schemas.microsoft.com/office/drawing/2014/main" id="{30F1C177-96AA-A989-38C1-D590E8E8A33B}"/>
              </a:ext>
            </a:extLst>
          </p:cNvPr>
          <p:cNvSpPr/>
          <p:nvPr/>
        </p:nvSpPr>
        <p:spPr>
          <a:xfrm>
            <a:off x="6414326" y="1694880"/>
            <a:ext cx="1368568" cy="656495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관상동맥질환</a:t>
            </a:r>
          </a:p>
        </p:txBody>
      </p:sp>
      <p:sp>
        <p:nvSpPr>
          <p:cNvPr id="35" name="평행 사변형 34">
            <a:extLst>
              <a:ext uri="{FF2B5EF4-FFF2-40B4-BE49-F238E27FC236}">
                <a16:creationId xmlns:a16="http://schemas.microsoft.com/office/drawing/2014/main" id="{B83A8949-EF34-72F0-5DC4-66BBD8A3D106}"/>
              </a:ext>
            </a:extLst>
          </p:cNvPr>
          <p:cNvSpPr/>
          <p:nvPr/>
        </p:nvSpPr>
        <p:spPr>
          <a:xfrm flipH="1">
            <a:off x="7954927" y="1704322"/>
            <a:ext cx="1368568" cy="656495"/>
          </a:xfrm>
          <a:prstGeom prst="parallelogram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고혈압</a:t>
            </a:r>
          </a:p>
        </p:txBody>
      </p:sp>
      <p:sp>
        <p:nvSpPr>
          <p:cNvPr id="43" name="사각형: 잘린 한쪽 모서리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 flipH="1">
            <a:off x="604012" y="1699856"/>
            <a:ext cx="1445300" cy="485077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혈액종양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297786"/>
              </p:ext>
            </p:extLst>
          </p:nvPr>
        </p:nvGraphicFramePr>
        <p:xfrm>
          <a:off x="2072838" y="1551432"/>
          <a:ext cx="2465726" cy="2389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6916896"/>
              </p:ext>
            </p:extLst>
          </p:nvPr>
        </p:nvGraphicFramePr>
        <p:xfrm>
          <a:off x="247021" y="3622602"/>
          <a:ext cx="3076499" cy="2206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8" name="오른쪽 화살표 설명선 64">
            <a:extLst>
              <a:ext uri="{FF2B5EF4-FFF2-40B4-BE49-F238E27FC236}">
                <a16:creationId xmlns:a16="http://schemas.microsoft.com/office/drawing/2014/main" id="{C21C1A76-871B-37EA-FB84-80456B8F45E4}"/>
              </a:ext>
            </a:extLst>
          </p:cNvPr>
          <p:cNvSpPr/>
          <p:nvPr/>
        </p:nvSpPr>
        <p:spPr>
          <a:xfrm>
            <a:off x="6439136" y="2804538"/>
            <a:ext cx="1318948" cy="602079"/>
          </a:xfrm>
          <a:prstGeom prst="plus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뇌경색</a:t>
            </a:r>
          </a:p>
        </p:txBody>
      </p:sp>
      <p:sp>
        <p:nvSpPr>
          <p:cNvPr id="65" name="눈물 방울 64">
            <a:extLst>
              <a:ext uri="{FF2B5EF4-FFF2-40B4-BE49-F238E27FC236}">
                <a16:creationId xmlns:a16="http://schemas.microsoft.com/office/drawing/2014/main" id="{05BDFEDD-9B52-6BC2-C17E-7FE41080E544}"/>
              </a:ext>
            </a:extLst>
          </p:cNvPr>
          <p:cNvSpPr/>
          <p:nvPr/>
        </p:nvSpPr>
        <p:spPr>
          <a:xfrm flipV="1">
            <a:off x="7998731" y="2804977"/>
            <a:ext cx="1280960" cy="601200"/>
          </a:xfrm>
          <a:prstGeom prst="teardrop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66" name="화살표: 왼쪽/오른쪽/위쪽/아래쪽 65">
            <a:extLst>
              <a:ext uri="{FF2B5EF4-FFF2-40B4-BE49-F238E27FC236}">
                <a16:creationId xmlns:a16="http://schemas.microsoft.com/office/drawing/2014/main" id="{711C1AC8-E4B0-9816-8430-0B4296600639}"/>
              </a:ext>
            </a:extLst>
          </p:cNvPr>
          <p:cNvSpPr/>
          <p:nvPr/>
        </p:nvSpPr>
        <p:spPr>
          <a:xfrm>
            <a:off x="7576570" y="5158116"/>
            <a:ext cx="1504924" cy="656495"/>
          </a:xfrm>
          <a:prstGeom prst="quadArrow">
            <a:avLst>
              <a:gd name="adj1" fmla="val 57288"/>
              <a:gd name="adj2" fmla="val 50000"/>
              <a:gd name="adj3" fmla="val 10524"/>
            </a:avLst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콩팥 질환</a:t>
            </a:r>
          </a:p>
        </p:txBody>
      </p:sp>
      <p:sp>
        <p:nvSpPr>
          <p:cNvPr id="67" name="별: 꼭짓점 8개 66">
            <a:extLst>
              <a:ext uri="{FF2B5EF4-FFF2-40B4-BE49-F238E27FC236}">
                <a16:creationId xmlns:a16="http://schemas.microsoft.com/office/drawing/2014/main" id="{22C00D17-4C7E-CD95-BD29-8573D1613920}"/>
              </a:ext>
            </a:extLst>
          </p:cNvPr>
          <p:cNvSpPr/>
          <p:nvPr/>
        </p:nvSpPr>
        <p:spPr>
          <a:xfrm rot="20465473">
            <a:off x="5591035" y="5146016"/>
            <a:ext cx="1473300" cy="680695"/>
          </a:xfrm>
          <a:prstGeom prst="star8">
            <a:avLst/>
          </a:prstGeom>
          <a:solidFill>
            <a:schemeClr val="accent4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뇌수종</a:t>
            </a:r>
          </a:p>
        </p:txBody>
      </p:sp>
      <p:pic>
        <p:nvPicPr>
          <p:cNvPr id="68" name="Picture 2" descr="w1 복사본">
            <a:extLst>
              <a:ext uri="{FF2B5EF4-FFF2-40B4-BE49-F238E27FC236}">
                <a16:creationId xmlns:a16="http://schemas.microsoft.com/office/drawing/2014/main" id="{E5D0F32F-DAFE-266E-94B1-01CE9C048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8966" y="6232430"/>
            <a:ext cx="617342" cy="539517"/>
          </a:xfrm>
          <a:prstGeom prst="rect">
            <a:avLst/>
          </a:prstGeom>
          <a:noFill/>
        </p:spPr>
      </p:pic>
      <p:pic>
        <p:nvPicPr>
          <p:cNvPr id="69" name="Picture 12" descr="w2 복사본">
            <a:extLst>
              <a:ext uri="{FF2B5EF4-FFF2-40B4-BE49-F238E27FC236}">
                <a16:creationId xmlns:a16="http://schemas.microsoft.com/office/drawing/2014/main" id="{D6957611-1179-4382-6F72-1E5A4999C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3711" y="6232430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오른쪽 중괄호 69">
            <a:extLst>
              <a:ext uri="{FF2B5EF4-FFF2-40B4-BE49-F238E27FC236}">
                <a16:creationId xmlns:a16="http://schemas.microsoft.com/office/drawing/2014/main" id="{B5FB619D-C478-637E-E184-E75419CF8C75}"/>
              </a:ext>
            </a:extLst>
          </p:cNvPr>
          <p:cNvSpPr/>
          <p:nvPr/>
        </p:nvSpPr>
        <p:spPr>
          <a:xfrm rot="5400000">
            <a:off x="2413404" y="3815626"/>
            <a:ext cx="347147" cy="4732041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1" name="오른쪽 중괄호 70">
            <a:extLst>
              <a:ext uri="{FF2B5EF4-FFF2-40B4-BE49-F238E27FC236}">
                <a16:creationId xmlns:a16="http://schemas.microsoft.com/office/drawing/2014/main" id="{C69A8812-2834-9FCD-4284-12278A94CBAB}"/>
              </a:ext>
            </a:extLst>
          </p:cNvPr>
          <p:cNvSpPr/>
          <p:nvPr/>
        </p:nvSpPr>
        <p:spPr>
          <a:xfrm rot="5400000">
            <a:off x="7154434" y="3919480"/>
            <a:ext cx="347147" cy="4524333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65" idx="2"/>
            <a:endCxn id="58" idx="0"/>
          </p:cNvCxnSpPr>
          <p:nvPr/>
        </p:nvCxnSpPr>
        <p:spPr>
          <a:xfrm rot="16200000" flipV="1">
            <a:off x="7868692" y="2034457"/>
            <a:ext cx="439" cy="1540601"/>
          </a:xfrm>
          <a:prstGeom prst="bentConnector3">
            <a:avLst>
              <a:gd name="adj1" fmla="val 52172893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9EAE3AAA-8D5D-C54C-BA97-2123DEAD3B82}"/>
              </a:ext>
            </a:extLst>
          </p:cNvPr>
          <p:cNvSpPr/>
          <p:nvPr/>
        </p:nvSpPr>
        <p:spPr>
          <a:xfrm>
            <a:off x="5371810" y="1694879"/>
            <a:ext cx="812423" cy="1711297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심뇌혈관계</a:t>
            </a:r>
          </a:p>
        </p:txBody>
      </p:sp>
      <p:sp>
        <p:nvSpPr>
          <p:cNvPr id="15" name="배지 14">
            <a:extLst>
              <a:ext uri="{FF2B5EF4-FFF2-40B4-BE49-F238E27FC236}">
                <a16:creationId xmlns:a16="http://schemas.microsoft.com/office/drawing/2014/main" id="{5CD39CBE-4A1B-008F-C64E-EB426D51484A}"/>
              </a:ext>
            </a:extLst>
          </p:cNvPr>
          <p:cNvSpPr/>
          <p:nvPr/>
        </p:nvSpPr>
        <p:spPr>
          <a:xfrm>
            <a:off x="582505" y="2955935"/>
            <a:ext cx="1488314" cy="485077"/>
          </a:xfrm>
          <a:prstGeom prst="plaqu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신장암</a:t>
            </a:r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37C06-DA93-CB6A-99E3-5D93A5AD2118}"/>
              </a:ext>
            </a:extLst>
          </p:cNvPr>
          <p:cNvSpPr txBox="1"/>
          <p:nvPr/>
        </p:nvSpPr>
        <p:spPr>
          <a:xfrm>
            <a:off x="8186456" y="2920911"/>
            <a:ext cx="9055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심부전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5" name="사각형: 잘린 한쪽 모서리 4">
            <a:extLst>
              <a:ext uri="{FF2B5EF4-FFF2-40B4-BE49-F238E27FC236}">
                <a16:creationId xmlns:a16="http://schemas.microsoft.com/office/drawing/2014/main" id="{F4138A2D-E024-0556-22F0-63E0546E6D95}"/>
              </a:ext>
            </a:extLst>
          </p:cNvPr>
          <p:cNvSpPr/>
          <p:nvPr/>
        </p:nvSpPr>
        <p:spPr>
          <a:xfrm>
            <a:off x="604012" y="2327896"/>
            <a:ext cx="1445300" cy="485077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간암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</TotalTime>
  <Words>168</Words>
  <Application>Microsoft Office PowerPoint</Application>
  <PresentationFormat>A4 용지(210x297mm)</PresentationFormat>
  <Paragraphs>66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ZWAdobeF</vt:lpstr>
      <vt:lpstr>Office 테마</vt:lpstr>
      <vt:lpstr>Obesity</vt:lpstr>
      <vt:lpstr>  목차</vt:lpstr>
      <vt:lpstr>1. 비만이란</vt:lpstr>
      <vt:lpstr>2. 원발성 비만의 원인</vt:lpstr>
      <vt:lpstr>3. 지역별 청소년 비만</vt:lpstr>
      <vt:lpstr>4. 비만의 계통별 동반질환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88</cp:revision>
  <dcterms:created xsi:type="dcterms:W3CDTF">2019-10-10T08:42:01Z</dcterms:created>
  <dcterms:modified xsi:type="dcterms:W3CDTF">2023-06-01T02:22:49Z</dcterms:modified>
</cp:coreProperties>
</file>