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58" r:id="rId3"/>
    <p:sldId id="260" r:id="rId4"/>
    <p:sldId id="261" r:id="rId5"/>
    <p:sldId id="267" r:id="rId6"/>
    <p:sldId id="264" r:id="rId7"/>
  </p:sldIdLst>
  <p:sldSz cx="9906000" cy="6858000" type="A4"/>
  <p:notesSz cx="9923463" cy="67865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2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36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연도별 지진 발생빈도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회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총횟수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돋움" panose="020B0600000101010101" pitchFamily="50" charset="-127"/>
                      <a:ea typeface="돋움" panose="020B0600000101010101" pitchFamily="50" charset="-127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947-4804-B63E-6ABC5FAE2D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115</c:v>
                </c:pt>
                <c:pt idx="1">
                  <c:v>88</c:v>
                </c:pt>
                <c:pt idx="2">
                  <c:v>68</c:v>
                </c:pt>
                <c:pt idx="3">
                  <c:v>70</c:v>
                </c:pt>
                <c:pt idx="4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308032"/>
        <c:axId val="37278208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유감횟수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33</c:v>
                </c:pt>
                <c:pt idx="1">
                  <c:v>16</c:v>
                </c:pt>
                <c:pt idx="2">
                  <c:v>17</c:v>
                </c:pt>
                <c:pt idx="3">
                  <c:v>15</c:v>
                </c:pt>
                <c:pt idx="4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309056"/>
        <c:axId val="37278784"/>
      </c:lineChart>
      <c:catAx>
        <c:axId val="4330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7278208"/>
        <c:crosses val="autoZero"/>
        <c:auto val="1"/>
        <c:lblAlgn val="ctr"/>
        <c:lblOffset val="100"/>
        <c:noMultiLvlLbl val="0"/>
      </c:catAx>
      <c:valAx>
        <c:axId val="3727820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43308032"/>
        <c:crosses val="autoZero"/>
        <c:crossBetween val="between"/>
      </c:valAx>
      <c:valAx>
        <c:axId val="37278784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43309056"/>
        <c:crosses val="max"/>
        <c:crossBetween val="between"/>
        <c:majorUnit val="10"/>
      </c:valAx>
      <c:catAx>
        <c:axId val="43309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278784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DB0A31-54D6-4F56-8377-EE96A01D0600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42D8A0D2-7D92-4749-A71B-C8ED510DC3BF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대피 안내</a:t>
          </a:r>
          <a:endParaRPr lang="en-US" altLang="ko-KR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71AE7BC-DB5B-4966-9947-224ED0067883}" type="parTrans" cxnId="{1F20C346-3C44-462E-A30C-9BBC4A90AD7A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132A0F8-630A-484E-8BB9-04A982A7AEC9}" type="sibTrans" cxnId="{1F20C346-3C44-462E-A30C-9BBC4A90AD7A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426E152-003B-43DF-A526-5CEB5A7B537F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대피 지원</a:t>
          </a:r>
          <a:endParaRPr lang="en-US" altLang="ko-KR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219D4E4-9760-4D04-8131-41CF1167D036}" type="parTrans" cxnId="{9BE40F7F-C4BC-47DB-9727-22400E99E448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DC038A5-D05C-4308-B552-253FAD4DB673}" type="sibTrans" cxnId="{9BE40F7F-C4BC-47DB-9727-22400E99E448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E9D7FDBB-F63A-4103-80AA-A397DDF492DF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복구 지원</a:t>
          </a:r>
          <a:endParaRPr lang="en-US" altLang="ko-KR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5401951-104B-4D30-8367-EEEFB29A16E0}" type="parTrans" cxnId="{070EE59F-FD13-4D8F-83E7-363FBDC032C1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31ACD24-74ED-4321-8662-DDA2E9596F2C}" type="sibTrans" cxnId="{070EE59F-FD13-4D8F-83E7-363FBDC032C1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EBD6D13-AB52-40B2-922F-B75A8A652F44}" type="pres">
      <dgm:prSet presAssocID="{30DB0A31-54D6-4F56-8377-EE96A01D0600}" presName="linearFlow" presStyleCnt="0">
        <dgm:presLayoutVars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9C5C1F0-6897-40F1-966E-F0A5E92D8795}" type="pres">
      <dgm:prSet presAssocID="{42D8A0D2-7D92-4749-A71B-C8ED510DC3B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A420DE4-2217-4240-B337-4A731F74B351}" type="pres">
      <dgm:prSet presAssocID="{2132A0F8-630A-484E-8BB9-04A982A7AEC9}" presName="sibTrans" presStyleLbl="sibTrans2D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B85AD36A-0D3E-474E-ACD6-EB937A112D62}" type="pres">
      <dgm:prSet presAssocID="{2132A0F8-630A-484E-8BB9-04A982A7AEC9}" presName="connectorText" presStyleLbl="sibTrans2D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85722CCB-5ECD-4482-9478-D532A7726CD4}" type="pres">
      <dgm:prSet presAssocID="{A426E152-003B-43DF-A526-5CEB5A7B537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7E5B35C-2F95-41F4-9A48-81B5A0D9EDF6}" type="pres">
      <dgm:prSet presAssocID="{FDC038A5-D05C-4308-B552-253FAD4DB673}" presName="sibTrans" presStyleLbl="sibTrans2D1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76EA5261-D303-4720-A31A-B0E0641B67A4}" type="pres">
      <dgm:prSet presAssocID="{FDC038A5-D05C-4308-B552-253FAD4DB673}" presName="connectorText" presStyleLbl="sibTrans2D1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6DA6669E-9179-4DF0-A4B5-327AA9545CED}" type="pres">
      <dgm:prSet presAssocID="{E9D7FDBB-F63A-4103-80AA-A397DDF492D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070EE59F-FD13-4D8F-83E7-363FBDC032C1}" srcId="{30DB0A31-54D6-4F56-8377-EE96A01D0600}" destId="{E9D7FDBB-F63A-4103-80AA-A397DDF492DF}" srcOrd="2" destOrd="0" parTransId="{65401951-104B-4D30-8367-EEEFB29A16E0}" sibTransId="{A31ACD24-74ED-4321-8662-DDA2E9596F2C}"/>
    <dgm:cxn modelId="{89519D69-565B-4E2F-B5C8-AD6674BCBAE7}" type="presOf" srcId="{FDC038A5-D05C-4308-B552-253FAD4DB673}" destId="{76EA5261-D303-4720-A31A-B0E0641B67A4}" srcOrd="1" destOrd="0" presId="urn:microsoft.com/office/officeart/2005/8/layout/process2"/>
    <dgm:cxn modelId="{35BAAED1-848D-48C7-AE17-F814ABCB2A1B}" type="presOf" srcId="{FDC038A5-D05C-4308-B552-253FAD4DB673}" destId="{C7E5B35C-2F95-41F4-9A48-81B5A0D9EDF6}" srcOrd="0" destOrd="0" presId="urn:microsoft.com/office/officeart/2005/8/layout/process2"/>
    <dgm:cxn modelId="{A58B2D0A-A9DC-4748-92DB-69301C1D3819}" type="presOf" srcId="{2132A0F8-630A-484E-8BB9-04A982A7AEC9}" destId="{1A420DE4-2217-4240-B337-4A731F74B351}" srcOrd="0" destOrd="0" presId="urn:microsoft.com/office/officeart/2005/8/layout/process2"/>
    <dgm:cxn modelId="{A6CC3653-8DDF-40BC-B441-91A6BB283236}" type="presOf" srcId="{E9D7FDBB-F63A-4103-80AA-A397DDF492DF}" destId="{6DA6669E-9179-4DF0-A4B5-327AA9545CED}" srcOrd="0" destOrd="0" presId="urn:microsoft.com/office/officeart/2005/8/layout/process2"/>
    <dgm:cxn modelId="{7F4C667B-A6AA-4475-BF7A-BB452421AA52}" type="presOf" srcId="{30DB0A31-54D6-4F56-8377-EE96A01D0600}" destId="{0EBD6D13-AB52-40B2-922F-B75A8A652F44}" srcOrd="0" destOrd="0" presId="urn:microsoft.com/office/officeart/2005/8/layout/process2"/>
    <dgm:cxn modelId="{90E5231F-C1C8-4159-8292-C9128F290FFA}" type="presOf" srcId="{A426E152-003B-43DF-A526-5CEB5A7B537F}" destId="{85722CCB-5ECD-4482-9478-D532A7726CD4}" srcOrd="0" destOrd="0" presId="urn:microsoft.com/office/officeart/2005/8/layout/process2"/>
    <dgm:cxn modelId="{9BE40F7F-C4BC-47DB-9727-22400E99E448}" srcId="{30DB0A31-54D6-4F56-8377-EE96A01D0600}" destId="{A426E152-003B-43DF-A526-5CEB5A7B537F}" srcOrd="1" destOrd="0" parTransId="{4219D4E4-9760-4D04-8131-41CF1167D036}" sibTransId="{FDC038A5-D05C-4308-B552-253FAD4DB673}"/>
    <dgm:cxn modelId="{07BEDC6F-BB71-4642-B5ED-B433BADDF779}" type="presOf" srcId="{42D8A0D2-7D92-4749-A71B-C8ED510DC3BF}" destId="{19C5C1F0-6897-40F1-966E-F0A5E92D8795}" srcOrd="0" destOrd="0" presId="urn:microsoft.com/office/officeart/2005/8/layout/process2"/>
    <dgm:cxn modelId="{1F20C346-3C44-462E-A30C-9BBC4A90AD7A}" srcId="{30DB0A31-54D6-4F56-8377-EE96A01D0600}" destId="{42D8A0D2-7D92-4749-A71B-C8ED510DC3BF}" srcOrd="0" destOrd="0" parTransId="{D71AE7BC-DB5B-4966-9947-224ED0067883}" sibTransId="{2132A0F8-630A-484E-8BB9-04A982A7AEC9}"/>
    <dgm:cxn modelId="{9AEC04FB-3419-45BB-ADB6-94BA0B4BD008}" type="presOf" srcId="{2132A0F8-630A-484E-8BB9-04A982A7AEC9}" destId="{B85AD36A-0D3E-474E-ACD6-EB937A112D62}" srcOrd="1" destOrd="0" presId="urn:microsoft.com/office/officeart/2005/8/layout/process2"/>
    <dgm:cxn modelId="{BE2B7194-3874-488F-8ECF-998D00B209E2}" type="presParOf" srcId="{0EBD6D13-AB52-40B2-922F-B75A8A652F44}" destId="{19C5C1F0-6897-40F1-966E-F0A5E92D8795}" srcOrd="0" destOrd="0" presId="urn:microsoft.com/office/officeart/2005/8/layout/process2"/>
    <dgm:cxn modelId="{A44DDC10-A904-46CA-B4F1-E45D3F8E9A9C}" type="presParOf" srcId="{0EBD6D13-AB52-40B2-922F-B75A8A652F44}" destId="{1A420DE4-2217-4240-B337-4A731F74B351}" srcOrd="1" destOrd="0" presId="urn:microsoft.com/office/officeart/2005/8/layout/process2"/>
    <dgm:cxn modelId="{58E8D804-3F45-4224-A3C4-4ABE42EC186A}" type="presParOf" srcId="{1A420DE4-2217-4240-B337-4A731F74B351}" destId="{B85AD36A-0D3E-474E-ACD6-EB937A112D62}" srcOrd="0" destOrd="0" presId="urn:microsoft.com/office/officeart/2005/8/layout/process2"/>
    <dgm:cxn modelId="{EA00B46A-9850-4DD9-A899-071FA1CE0EC7}" type="presParOf" srcId="{0EBD6D13-AB52-40B2-922F-B75A8A652F44}" destId="{85722CCB-5ECD-4482-9478-D532A7726CD4}" srcOrd="2" destOrd="0" presId="urn:microsoft.com/office/officeart/2005/8/layout/process2"/>
    <dgm:cxn modelId="{A88DEF5C-338A-4389-AFAF-13753A66465A}" type="presParOf" srcId="{0EBD6D13-AB52-40B2-922F-B75A8A652F44}" destId="{C7E5B35C-2F95-41F4-9A48-81B5A0D9EDF6}" srcOrd="3" destOrd="0" presId="urn:microsoft.com/office/officeart/2005/8/layout/process2"/>
    <dgm:cxn modelId="{E7A9098A-E27B-4D90-96D6-DD914F6238A8}" type="presParOf" srcId="{C7E5B35C-2F95-41F4-9A48-81B5A0D9EDF6}" destId="{76EA5261-D303-4720-A31A-B0E0641B67A4}" srcOrd="0" destOrd="0" presId="urn:microsoft.com/office/officeart/2005/8/layout/process2"/>
    <dgm:cxn modelId="{925A5509-55B7-438E-8EBF-4B42C06E5FB0}" type="presParOf" srcId="{0EBD6D13-AB52-40B2-922F-B75A8A652F44}" destId="{6DA6669E-9179-4DF0-A4B5-327AA9545CED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CF26C2-3970-42F9-9EF7-C06F8B7CC382}" type="doc">
      <dgm:prSet loTypeId="urn:microsoft.com/office/officeart/2005/8/layout/hList6" loCatId="list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1207F8E2-9B7A-4104-9740-A6E9137B4F12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진도</a:t>
          </a:r>
        </a:p>
      </dgm:t>
    </dgm:pt>
    <dgm:pt modelId="{24ACC931-8590-4530-AF9C-83C69EF7038E}" type="parTrans" cxnId="{A87767CE-89A3-4F78-A88B-6605A4B46E8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EC548AD-A3A0-436B-8922-5DE6D77B8DFD}" type="sibTrans" cxnId="{A87767CE-89A3-4F78-A88B-6605A4B46E8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E16EA737-D8B2-454E-B5AA-1D755FF08933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관측 보고</a:t>
          </a:r>
        </a:p>
      </dgm:t>
    </dgm:pt>
    <dgm:pt modelId="{9316A287-1923-45E3-8191-AF61A1BA1556}" type="parTrans" cxnId="{8B1B3288-D893-4B5A-BDA2-2ABB6DAEB1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48BE526-BA16-49A4-9DD1-931F2A1DEDE2}" type="sibTrans" cxnId="{8B1B3288-D893-4B5A-BDA2-2ABB6DAEB1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2FC9B54-257D-455A-A751-5F8077FB62C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파고</a:t>
          </a:r>
        </a:p>
      </dgm:t>
    </dgm:pt>
    <dgm:pt modelId="{029A337B-B169-4308-9C7E-C301C86B8DD1}" type="parTrans" cxnId="{353AFFDD-E081-4988-BB8C-B0863AE474B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1DEF612-3B41-4E09-847F-A47D2EBB553E}" type="sibTrans" cxnId="{353AFFDD-E081-4988-BB8C-B0863AE474B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B7BD380-8998-4B1D-B770-A431B82DD6C6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상황 보고</a:t>
          </a:r>
        </a:p>
      </dgm:t>
    </dgm:pt>
    <dgm:pt modelId="{6C9E711E-BEF8-4257-A409-A84EE4AC5816}" type="parTrans" cxnId="{3B30539D-E879-40C8-B84E-DB2B72C5EF2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A215878-D7A8-43E4-84BF-E7BAE50D8BBA}" type="sibTrans" cxnId="{3B30539D-E879-40C8-B84E-DB2B72C5EF2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D24ECA9-ED55-43D4-BC04-989F399BE4FB}" type="pres">
      <dgm:prSet presAssocID="{67CF26C2-3970-42F9-9EF7-C06F8B7CC38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A924EC9-C93B-4F2E-B405-4DEF0257E566}" type="pres">
      <dgm:prSet presAssocID="{1207F8E2-9B7A-4104-9740-A6E9137B4F1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260874-89F1-44C9-8D3E-7BB4962E9EA5}" type="pres">
      <dgm:prSet presAssocID="{5EC548AD-A3A0-436B-8922-5DE6D77B8DFD}" presName="sibTrans" presStyleCnt="0"/>
      <dgm:spPr/>
    </dgm:pt>
    <dgm:pt modelId="{1031888F-8EBF-4F0E-9EE4-973EBC136560}" type="pres">
      <dgm:prSet presAssocID="{A2FC9B54-257D-455A-A751-5F8077FB62C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0FE344A8-F1A7-4C3B-9902-A28BE4ED7284}" type="presOf" srcId="{1207F8E2-9B7A-4104-9740-A6E9137B4F12}" destId="{7A924EC9-C93B-4F2E-B405-4DEF0257E566}" srcOrd="0" destOrd="0" presId="urn:microsoft.com/office/officeart/2005/8/layout/hList6"/>
    <dgm:cxn modelId="{3B30539D-E879-40C8-B84E-DB2B72C5EF20}" srcId="{A2FC9B54-257D-455A-A751-5F8077FB62CB}" destId="{2B7BD380-8998-4B1D-B770-A431B82DD6C6}" srcOrd="0" destOrd="0" parTransId="{6C9E711E-BEF8-4257-A409-A84EE4AC5816}" sibTransId="{7A215878-D7A8-43E4-84BF-E7BAE50D8BBA}"/>
    <dgm:cxn modelId="{353AFFDD-E081-4988-BB8C-B0863AE474BA}" srcId="{67CF26C2-3970-42F9-9EF7-C06F8B7CC382}" destId="{A2FC9B54-257D-455A-A751-5F8077FB62CB}" srcOrd="1" destOrd="0" parTransId="{029A337B-B169-4308-9C7E-C301C86B8DD1}" sibTransId="{51DEF612-3B41-4E09-847F-A47D2EBB553E}"/>
    <dgm:cxn modelId="{8B1B3288-D893-4B5A-BDA2-2ABB6DAEB182}" srcId="{1207F8E2-9B7A-4104-9740-A6E9137B4F12}" destId="{E16EA737-D8B2-454E-B5AA-1D755FF08933}" srcOrd="0" destOrd="0" parTransId="{9316A287-1923-45E3-8191-AF61A1BA1556}" sibTransId="{448BE526-BA16-49A4-9DD1-931F2A1DEDE2}"/>
    <dgm:cxn modelId="{35DEF1B8-60B7-4FEB-92F4-91C8986FEE0D}" type="presOf" srcId="{A2FC9B54-257D-455A-A751-5F8077FB62CB}" destId="{1031888F-8EBF-4F0E-9EE4-973EBC136560}" srcOrd="0" destOrd="0" presId="urn:microsoft.com/office/officeart/2005/8/layout/hList6"/>
    <dgm:cxn modelId="{CA8DAEE5-601B-4801-90C7-B3708B3C8F4C}" type="presOf" srcId="{2B7BD380-8998-4B1D-B770-A431B82DD6C6}" destId="{1031888F-8EBF-4F0E-9EE4-973EBC136560}" srcOrd="0" destOrd="1" presId="urn:microsoft.com/office/officeart/2005/8/layout/hList6"/>
    <dgm:cxn modelId="{A87767CE-89A3-4F78-A88B-6605A4B46E84}" srcId="{67CF26C2-3970-42F9-9EF7-C06F8B7CC382}" destId="{1207F8E2-9B7A-4104-9740-A6E9137B4F12}" srcOrd="0" destOrd="0" parTransId="{24ACC931-8590-4530-AF9C-83C69EF7038E}" sibTransId="{5EC548AD-A3A0-436B-8922-5DE6D77B8DFD}"/>
    <dgm:cxn modelId="{3902609D-ECB8-49C5-84BC-47B47ABEBCDB}" type="presOf" srcId="{67CF26C2-3970-42F9-9EF7-C06F8B7CC382}" destId="{AD24ECA9-ED55-43D4-BC04-989F399BE4FB}" srcOrd="0" destOrd="0" presId="urn:microsoft.com/office/officeart/2005/8/layout/hList6"/>
    <dgm:cxn modelId="{0397FD27-984B-4C8F-B58B-9AEFA7268C70}" type="presOf" srcId="{E16EA737-D8B2-454E-B5AA-1D755FF08933}" destId="{7A924EC9-C93B-4F2E-B405-4DEF0257E566}" srcOrd="0" destOrd="1" presId="urn:microsoft.com/office/officeart/2005/8/layout/hList6"/>
    <dgm:cxn modelId="{E85386A3-A721-4C13-BD59-DD4646C0B993}" type="presParOf" srcId="{AD24ECA9-ED55-43D4-BC04-989F399BE4FB}" destId="{7A924EC9-C93B-4F2E-B405-4DEF0257E566}" srcOrd="0" destOrd="0" presId="urn:microsoft.com/office/officeart/2005/8/layout/hList6"/>
    <dgm:cxn modelId="{D504E66B-79E1-4EBF-8EAD-8778B393EA78}" type="presParOf" srcId="{AD24ECA9-ED55-43D4-BC04-989F399BE4FB}" destId="{0F260874-89F1-44C9-8D3E-7BB4962E9EA5}" srcOrd="1" destOrd="0" presId="urn:microsoft.com/office/officeart/2005/8/layout/hList6"/>
    <dgm:cxn modelId="{4E9927A0-B6E0-425A-BE8A-62AE0F26A2ED}" type="presParOf" srcId="{AD24ECA9-ED55-43D4-BC04-989F399BE4FB}" destId="{1031888F-8EBF-4F0E-9EE4-973EBC136560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C5C1F0-6897-40F1-966E-F0A5E92D8795}">
      <dsp:nvSpPr>
        <dsp:cNvPr id="0" name=""/>
        <dsp:cNvSpPr/>
      </dsp:nvSpPr>
      <dsp:spPr>
        <a:xfrm>
          <a:off x="402425" y="836"/>
          <a:ext cx="1170367" cy="4279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대피 안내</a:t>
          </a:r>
          <a:endParaRPr lang="en-US" altLang="ko-KR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414960" y="13371"/>
        <a:ext cx="1145297" cy="402919"/>
      </dsp:txXfrm>
    </dsp:sp>
    <dsp:sp modelId="{1A420DE4-2217-4240-B337-4A731F74B351}">
      <dsp:nvSpPr>
        <dsp:cNvPr id="0" name=""/>
        <dsp:cNvSpPr/>
      </dsp:nvSpPr>
      <dsp:spPr>
        <a:xfrm rot="5400000">
          <a:off x="907361" y="439526"/>
          <a:ext cx="160496" cy="192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 rot="-5400000">
        <a:off x="929831" y="455576"/>
        <a:ext cx="115557" cy="112347"/>
      </dsp:txXfrm>
    </dsp:sp>
    <dsp:sp modelId="{85722CCB-5ECD-4482-9478-D532A7726CD4}">
      <dsp:nvSpPr>
        <dsp:cNvPr id="0" name=""/>
        <dsp:cNvSpPr/>
      </dsp:nvSpPr>
      <dsp:spPr>
        <a:xfrm>
          <a:off x="402425" y="642821"/>
          <a:ext cx="1170367" cy="4279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대피 지원</a:t>
          </a:r>
          <a:endParaRPr lang="en-US" altLang="ko-KR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414960" y="655356"/>
        <a:ext cx="1145297" cy="402919"/>
      </dsp:txXfrm>
    </dsp:sp>
    <dsp:sp modelId="{C7E5B35C-2F95-41F4-9A48-81B5A0D9EDF6}">
      <dsp:nvSpPr>
        <dsp:cNvPr id="0" name=""/>
        <dsp:cNvSpPr/>
      </dsp:nvSpPr>
      <dsp:spPr>
        <a:xfrm rot="5400000">
          <a:off x="907361" y="1081510"/>
          <a:ext cx="160496" cy="192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 rot="-5400000">
        <a:off x="929831" y="1097560"/>
        <a:ext cx="115557" cy="112347"/>
      </dsp:txXfrm>
    </dsp:sp>
    <dsp:sp modelId="{6DA6669E-9179-4DF0-A4B5-327AA9545CED}">
      <dsp:nvSpPr>
        <dsp:cNvPr id="0" name=""/>
        <dsp:cNvSpPr/>
      </dsp:nvSpPr>
      <dsp:spPr>
        <a:xfrm>
          <a:off x="402425" y="1284805"/>
          <a:ext cx="1170367" cy="4279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복구 지원</a:t>
          </a:r>
          <a:endParaRPr lang="en-US" altLang="ko-KR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414960" y="1297340"/>
        <a:ext cx="1145297" cy="4029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924EC9-C93B-4F2E-B405-4DEF0257E566}">
      <dsp:nvSpPr>
        <dsp:cNvPr id="0" name=""/>
        <dsp:cNvSpPr/>
      </dsp:nvSpPr>
      <dsp:spPr>
        <a:xfrm rot="16200000">
          <a:off x="170598" y="-169122"/>
          <a:ext cx="1081341" cy="1419585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t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진도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관측 보고</a:t>
          </a:r>
        </a:p>
      </dsp:txBody>
      <dsp:txXfrm rot="5400000">
        <a:off x="1476" y="216268"/>
        <a:ext cx="1419585" cy="648805"/>
      </dsp:txXfrm>
    </dsp:sp>
    <dsp:sp modelId="{1031888F-8EBF-4F0E-9EE4-973EBC136560}">
      <dsp:nvSpPr>
        <dsp:cNvPr id="0" name=""/>
        <dsp:cNvSpPr/>
      </dsp:nvSpPr>
      <dsp:spPr>
        <a:xfrm rot="16200000">
          <a:off x="1696652" y="-169122"/>
          <a:ext cx="1081341" cy="1419585"/>
        </a:xfrm>
        <a:prstGeom prst="flowChartManualOperation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t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파고</a:t>
          </a:r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상황 보고</a:t>
          </a:r>
        </a:p>
      </dsp:txBody>
      <dsp:txXfrm rot="5400000">
        <a:off x="1527530" y="216268"/>
        <a:ext cx="1419585" cy="648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0999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A6B67-5047-42CF-9809-902AD862B613}" type="datetimeFigureOut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0999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8D004-EA30-48C8-B64E-A7498F1E0A0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5693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0999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7725"/>
            <a:ext cx="3309937" cy="2290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347" y="3266033"/>
            <a:ext cx="7938770" cy="26722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0999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AE69701-C1D0-FABA-C90C-92EFAFC4DFDE}"/>
              </a:ext>
            </a:extLst>
          </p:cNvPr>
          <p:cNvSpPr/>
          <p:nvPr userDrawn="1"/>
        </p:nvSpPr>
        <p:spPr>
          <a:xfrm>
            <a:off x="0" y="683742"/>
            <a:ext cx="9906000" cy="4695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사각형: 잘린 대각선 방향 모서리 6">
            <a:extLst>
              <a:ext uri="{FF2B5EF4-FFF2-40B4-BE49-F238E27FC236}">
                <a16:creationId xmlns:a16="http://schemas.microsoft.com/office/drawing/2014/main" id="{DACEC771-D78A-96F3-843F-24F6DD1B6667}"/>
              </a:ext>
            </a:extLst>
          </p:cNvPr>
          <p:cNvSpPr/>
          <p:nvPr userDrawn="1"/>
        </p:nvSpPr>
        <p:spPr>
          <a:xfrm>
            <a:off x="632254" y="0"/>
            <a:ext cx="8641492" cy="1153297"/>
          </a:xfrm>
          <a:prstGeom prst="snip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A3511B-5275-7820-C059-20FBEAB47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A9180F5-C971-F711-4CAC-69F5369905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6" y="6176963"/>
            <a:ext cx="1758518" cy="50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평행 사변형 2"/>
          <p:cNvSpPr/>
          <p:nvPr/>
        </p:nvSpPr>
        <p:spPr>
          <a:xfrm>
            <a:off x="0" y="0"/>
            <a:ext cx="5719156" cy="6858000"/>
          </a:xfrm>
          <a:prstGeom prst="parallelogram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>
                <a:shade val="50000"/>
                <a:alpha val="99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3589" y="3265885"/>
            <a:ext cx="7998822" cy="1411111"/>
          </a:xfrm>
          <a:effectLst>
            <a:reflection blurRad="6350" stA="52000" endA="300" endPos="35000" dir="5400000" sy="-100000" algn="bl" rotWithShape="0"/>
          </a:effectLst>
        </p:spPr>
        <p:txBody>
          <a:bodyPr wrap="none">
            <a:prstTxWarp prst="textChevron">
              <a:avLst/>
            </a:prstTxWarp>
          </a:bodyPr>
          <a:lstStyle/>
          <a:p>
            <a:pPr algn="ctr"/>
            <a:r>
              <a:rPr lang="en-US" altLang="ko-KR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E</a:t>
            </a:r>
            <a:r>
              <a:rPr lang="en-US" altLang="ko-KR" sz="6000" b="1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arthquake </a:t>
            </a:r>
            <a:r>
              <a:rPr lang="en-US" altLang="ko-KR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P</a:t>
            </a:r>
            <a:r>
              <a:rPr lang="en-US" altLang="ko-KR" sz="6000" b="1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reparedness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43" y="94211"/>
            <a:ext cx="1884204" cy="57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L 도형 18"/>
          <p:cNvSpPr/>
          <p:nvPr/>
        </p:nvSpPr>
        <p:spPr>
          <a:xfrm flipH="1">
            <a:off x="3557588" y="2331573"/>
            <a:ext cx="5349894" cy="168372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5700" y="1894292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지진해일이란</a:t>
            </a:r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?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9" name="L 도형 28"/>
          <p:cNvSpPr/>
          <p:nvPr/>
        </p:nvSpPr>
        <p:spPr>
          <a:xfrm flipH="1">
            <a:off x="3557588" y="4604996"/>
            <a:ext cx="5349894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55700" y="4109430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국내 지진 발생빈도</a:t>
            </a:r>
          </a:p>
        </p:txBody>
      </p:sp>
      <p:sp>
        <p:nvSpPr>
          <p:cNvPr id="34" name="L 도형 33"/>
          <p:cNvSpPr/>
          <p:nvPr/>
        </p:nvSpPr>
        <p:spPr>
          <a:xfrm flipH="1">
            <a:off x="3557588" y="3470538"/>
            <a:ext cx="5349894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55700" y="2991460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2" action="ppaction://hlinksldjump"/>
              </a:rPr>
              <a:t>지진 대피 요령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9" name="L 도형 38"/>
          <p:cNvSpPr/>
          <p:nvPr/>
        </p:nvSpPr>
        <p:spPr>
          <a:xfrm flipH="1">
            <a:off x="3557588" y="5739195"/>
            <a:ext cx="5349894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5700" y="5284637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지진 대응 시스템</a:t>
            </a:r>
          </a:p>
        </p:txBody>
      </p:sp>
      <p:sp>
        <p:nvSpPr>
          <p:cNvPr id="3" name="화살표: 오각형 2"/>
          <p:cNvSpPr/>
          <p:nvPr/>
        </p:nvSpPr>
        <p:spPr>
          <a:xfrm>
            <a:off x="3198675" y="1858400"/>
            <a:ext cx="1080000" cy="642604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화살표: 오각형 27"/>
          <p:cNvSpPr/>
          <p:nvPr/>
        </p:nvSpPr>
        <p:spPr>
          <a:xfrm>
            <a:off x="3198675" y="4131252"/>
            <a:ext cx="1080000" cy="642604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화살표: 오각형 32"/>
          <p:cNvSpPr/>
          <p:nvPr/>
        </p:nvSpPr>
        <p:spPr>
          <a:xfrm>
            <a:off x="3198675" y="2997133"/>
            <a:ext cx="1080000" cy="642604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8" name="화살표: 오각형 37"/>
          <p:cNvSpPr/>
          <p:nvPr/>
        </p:nvSpPr>
        <p:spPr>
          <a:xfrm>
            <a:off x="3198675" y="5265371"/>
            <a:ext cx="1080000" cy="642604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83085C3-327F-F46E-09E9-B475103D95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89" t="2341" r="5087" b="69106"/>
          <a:stretch/>
        </p:blipFill>
        <p:spPr>
          <a:xfrm>
            <a:off x="800650" y="1876049"/>
            <a:ext cx="1627322" cy="155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지진해일이란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3103" y="1395073"/>
            <a:ext cx="6910388" cy="2149475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Risk of Tsunamis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A kind of long wave occurred in ocean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It has super mighty power than the same kind of flowing and ebbing tide or storm surge</a:t>
            </a:r>
            <a:endParaRPr lang="ko-KR" altLang="en-US" sz="2000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3103" y="3956932"/>
            <a:ext cx="8586654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지진 해일이란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해저나 해안에서 발생한 지진에 의해 바다 밑바닥이 솟아오르거나 가라 앉으면서 해수면의 변화가 발생하여 큰 물결이 일어나 사방으로 퍼지게 되고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매우 높은 </a:t>
            </a:r>
            <a:r>
              <a:rPr lang="ko-KR" altLang="en-US" sz="2000" dirty="0" smtClean="0">
                <a:latin typeface="굴림" panose="020B0600000101010101" pitchFamily="50" charset="-127"/>
                <a:ea typeface="굴림" panose="020B0600000101010101" pitchFamily="50" charset="-127"/>
              </a:rPr>
              <a:t>파도가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되는 현상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7462" y="1999280"/>
            <a:ext cx="1858635" cy="142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지진 대피 요령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82794" y="1533574"/>
            <a:ext cx="2185200" cy="842962"/>
          </a:xfrm>
          <a:prstGeom prst="round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3867564" y="1533574"/>
            <a:ext cx="5594400" cy="842962"/>
          </a:xfrm>
          <a:prstGeom prst="round2SameRect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오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82794" y="1533573"/>
            <a:ext cx="2185200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구분</a:t>
            </a:r>
          </a:p>
        </p:txBody>
      </p:sp>
      <p:sp>
        <p:nvSpPr>
          <p:cNvPr id="13" name="오각형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3867564" y="1533573"/>
            <a:ext cx="5594400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대피 요령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448736" y="2375703"/>
            <a:ext cx="1251339" cy="1738800"/>
          </a:xfrm>
          <a:prstGeom prst="round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발생 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오각형 12">
            <a:extLst>
              <a:ext uri="{FF2B5EF4-FFF2-40B4-BE49-F238E27FC236}">
                <a16:creationId xmlns:a16="http://schemas.microsoft.com/office/drawing/2014/main" id="{D45AE2E5-198B-83FB-93ED-9AE67B6D5074}"/>
              </a:ext>
            </a:extLst>
          </p:cNvPr>
          <p:cNvSpPr/>
          <p:nvPr/>
        </p:nvSpPr>
        <p:spPr>
          <a:xfrm>
            <a:off x="448736" y="4110621"/>
            <a:ext cx="1251339" cy="1738800"/>
          </a:xfrm>
          <a:prstGeom prst="round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발생 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12427647"/>
              </p:ext>
            </p:extLst>
          </p:nvPr>
        </p:nvGraphicFramePr>
        <p:xfrm>
          <a:off x="1689118" y="2376488"/>
          <a:ext cx="7778385" cy="346905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185458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5592927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578175">
                <a:tc rowSpan="2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실내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위험 요인이 있는 집기 등을 안전한 위치로 이동</a:t>
                      </a:r>
                    </a:p>
                  </a:txBody>
                  <a:tcPr marL="95779" marR="95779" marT="47890" marB="47890" anchor="ctr" horzOverflow="overflow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578175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전기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가스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수도의 </a:t>
                      </a: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차단법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숙지</a:t>
                      </a:r>
                    </a:p>
                  </a:txBody>
                  <a:tcPr marL="95779" marR="95779" marT="47890" marB="47890" anchor="ctr" horzOverflow="overflow"/>
                </a:tc>
                <a:extLst>
                  <a:ext uri="{0D108BD9-81ED-4DB2-BD59-A6C34878D82A}">
                    <a16:rowId xmlns:a16="http://schemas.microsoft.com/office/drawing/2014/main" val="2166744940"/>
                  </a:ext>
                </a:extLst>
              </a:tr>
              <a:tr h="57817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실외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주변의 대피 장소를 파악하여 이동</a:t>
                      </a:r>
                    </a:p>
                  </a:txBody>
                  <a:tcPr marL="95779" marR="95779" marT="47890" marB="47890" anchor="ctr" horzOverflow="overflow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578175">
                <a:tc rowSpan="2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실내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탁자 밑으로 피신하여 안전 확보</a:t>
                      </a:r>
                    </a:p>
                  </a:txBody>
                  <a:tcPr marL="95779" marR="95779" marT="47890" marB="47890" anchor="ctr" horzOverflow="overflow"/>
                </a:tc>
                <a:extLst>
                  <a:ext uri="{0D108BD9-81ED-4DB2-BD59-A6C34878D82A}">
                    <a16:rowId xmlns:a16="http://schemas.microsoft.com/office/drawing/2014/main" val="2937668761"/>
                  </a:ext>
                </a:extLst>
              </a:tr>
              <a:tr h="578175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화재 발생 시 즉시 진화</a:t>
                      </a:r>
                    </a:p>
                  </a:txBody>
                  <a:tcPr marL="95779" marR="95779" marT="47890" marB="47890" anchor="ctr" horzOverflow="overflow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  <a:tr h="57817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실외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유리창이나 </a:t>
                      </a:r>
                      <a:r>
                        <a:rPr kumimoji="1" lang="ko-KR" alt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낙하물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등으로부터 머리 보호</a:t>
                      </a:r>
                    </a:p>
                  </a:txBody>
                  <a:tcPr marL="95779" marR="95779" marT="47890" marB="47890" anchor="ctr" horzOverflow="overflow"/>
                </a:tc>
                <a:extLst>
                  <a:ext uri="{0D108BD9-81ED-4DB2-BD59-A6C34878D82A}">
                    <a16:rowId xmlns:a16="http://schemas.microsoft.com/office/drawing/2014/main" val="1635668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국내 지진 발생빈도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7898610"/>
              </p:ext>
            </p:extLst>
          </p:nvPr>
        </p:nvGraphicFramePr>
        <p:xfrm>
          <a:off x="681037" y="1418818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5685183" y="2230111"/>
            <a:ext cx="2012084" cy="474453"/>
          </a:xfrm>
          <a:prstGeom prst="chevr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규모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2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이상</a:t>
            </a:r>
          </a:p>
        </p:txBody>
      </p:sp>
    </p:spTree>
    <p:extLst>
      <p:ext uri="{BB962C8B-B14F-4D97-AF65-F5344CB8AC3E}">
        <p14:creationId xmlns:p14="http://schemas.microsoft.com/office/powerpoint/2010/main" val="2289044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지진 대응 시스템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>
            <a:off x="5046197" y="1428736"/>
            <a:ext cx="4524332" cy="442915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225706" y="2014505"/>
            <a:ext cx="4165314" cy="1329217"/>
          </a:xfrm>
          <a:prstGeom prst="hexagon">
            <a:avLst>
              <a:gd name="adj" fmla="val 13401"/>
              <a:gd name="vf" fmla="val 11547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7245385" y="3462971"/>
            <a:ext cx="2069742" cy="667794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48123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관측 자료</a:t>
            </a:r>
          </a:p>
        </p:txBody>
      </p:sp>
      <p:sp>
        <p:nvSpPr>
          <p:cNvPr id="13" name="아래쪽 화살표 설명선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>
            <a:off x="5395851" y="3521459"/>
            <a:ext cx="1620946" cy="550819"/>
          </a:xfrm>
          <a:prstGeom prst="wave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전달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화살표: 톱니 모양의 오른쪽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>
            <a:off x="5466119" y="2098484"/>
            <a:ext cx="2644419" cy="55917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해저 압력 변화 감지</a:t>
            </a:r>
          </a:p>
        </p:txBody>
      </p:sp>
      <p:sp>
        <p:nvSpPr>
          <p:cNvPr id="16" name="별: 꼭짓점 8개 15">
            <a:extLst>
              <a:ext uri="{FF2B5EF4-FFF2-40B4-BE49-F238E27FC236}">
                <a16:creationId xmlns:a16="http://schemas.microsoft.com/office/drawing/2014/main" id="{67A7E435-FD98-413B-98F3-4140372E3802}"/>
              </a:ext>
            </a:extLst>
          </p:cNvPr>
          <p:cNvSpPr/>
          <p:nvPr/>
        </p:nvSpPr>
        <p:spPr>
          <a:xfrm>
            <a:off x="6681364" y="2716080"/>
            <a:ext cx="2480765" cy="465871"/>
          </a:xfrm>
          <a:prstGeom prst="star8">
            <a:avLst/>
          </a:prstGeom>
          <a:solidFill>
            <a:schemeClr val="accent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기상위성 감축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571044" y="1497995"/>
            <a:ext cx="1826288" cy="377659"/>
          </a:xfrm>
          <a:prstGeom prst="parallelogram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지진해일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 flipV="1">
            <a:off x="319156" y="1428736"/>
            <a:ext cx="4524332" cy="4429156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30" name="다이어그램 29"/>
          <p:cNvGraphicFramePr/>
          <p:nvPr>
            <p:extLst>
              <p:ext uri="{D42A27DB-BD31-4B8C-83A1-F6EECF244321}">
                <p14:modId xmlns:p14="http://schemas.microsoft.com/office/powerpoint/2010/main" val="3178917675"/>
              </p:ext>
            </p:extLst>
          </p:nvPr>
        </p:nvGraphicFramePr>
        <p:xfrm>
          <a:off x="765337" y="3946857"/>
          <a:ext cx="1975219" cy="1713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 flipV="1">
            <a:off x="2646960" y="1750263"/>
            <a:ext cx="1890198" cy="496992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5" name="순서도: 저장 데이터 34"/>
          <p:cNvSpPr/>
          <p:nvPr/>
        </p:nvSpPr>
        <p:spPr>
          <a:xfrm>
            <a:off x="663496" y="1750263"/>
            <a:ext cx="1794294" cy="496992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발생 인지</a:t>
            </a:r>
          </a:p>
        </p:txBody>
      </p:sp>
      <p:sp>
        <p:nvSpPr>
          <p:cNvPr id="34" name="순서도: 순차적 액세스 저장소 33"/>
          <p:cNvSpPr/>
          <p:nvPr/>
        </p:nvSpPr>
        <p:spPr>
          <a:xfrm flipH="1">
            <a:off x="540901" y="2570661"/>
            <a:ext cx="1135629" cy="1001373"/>
          </a:xfrm>
          <a:prstGeom prst="flowChartMagneticTap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규모 추정</a:t>
            </a:r>
          </a:p>
        </p:txBody>
      </p:sp>
      <p:sp>
        <p:nvSpPr>
          <p:cNvPr id="36" name="위쪽 화살표 35"/>
          <p:cNvSpPr/>
          <p:nvPr/>
        </p:nvSpPr>
        <p:spPr>
          <a:xfrm>
            <a:off x="3002980" y="4220320"/>
            <a:ext cx="1490648" cy="1181631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기상청</a:t>
            </a:r>
          </a:p>
        </p:txBody>
      </p:sp>
      <p:sp>
        <p:nvSpPr>
          <p:cNvPr id="39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5459958" y="5093985"/>
            <a:ext cx="1492732" cy="651511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조기 관측</a:t>
            </a:r>
          </a:p>
        </p:txBody>
      </p:sp>
      <p:cxnSp>
        <p:nvCxnSpPr>
          <p:cNvPr id="40" name="꺾인 연결선 59">
            <a:extLst>
              <a:ext uri="{FF2B5EF4-FFF2-40B4-BE49-F238E27FC236}">
                <a16:creationId xmlns:a16="http://schemas.microsoft.com/office/drawing/2014/main" id="{AB069E0A-7791-4BD0-B0CA-5AC117619E70}"/>
              </a:ext>
            </a:extLst>
          </p:cNvPr>
          <p:cNvCxnSpPr>
            <a:cxnSpLocks/>
            <a:stCxn id="35" idx="0"/>
            <a:endCxn id="31" idx="3"/>
          </p:cNvCxnSpPr>
          <p:nvPr/>
        </p:nvCxnSpPr>
        <p:spPr>
          <a:xfrm rot="5400000" flipH="1" flipV="1">
            <a:off x="2576351" y="734555"/>
            <a:ext cx="12700" cy="2031416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화살표: 오각형 47">
            <a:extLst>
              <a:ext uri="{FF2B5EF4-FFF2-40B4-BE49-F238E27FC236}">
                <a16:creationId xmlns:a16="http://schemas.microsoft.com/office/drawing/2014/main" id="{C18B6EEE-6B29-4D0F-BB85-C09E9B943026}"/>
              </a:ext>
            </a:extLst>
          </p:cNvPr>
          <p:cNvSpPr/>
          <p:nvPr/>
        </p:nvSpPr>
        <p:spPr>
          <a:xfrm>
            <a:off x="5300651" y="4387415"/>
            <a:ext cx="1811347" cy="454983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경보센터 통지</a:t>
            </a:r>
          </a:p>
        </p:txBody>
      </p:sp>
      <p:sp>
        <p:nvSpPr>
          <p:cNvPr id="24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 flipH="1">
            <a:off x="7533890" y="5093985"/>
            <a:ext cx="1492732" cy="651511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신속 대응</a:t>
            </a:r>
          </a:p>
        </p:txBody>
      </p:sp>
      <p:sp>
        <p:nvSpPr>
          <p:cNvPr id="2" name="배지 1">
            <a:extLst>
              <a:ext uri="{FF2B5EF4-FFF2-40B4-BE49-F238E27FC236}">
                <a16:creationId xmlns:a16="http://schemas.microsoft.com/office/drawing/2014/main" id="{BDC88536-2E14-DBEB-6E5E-9B631D738BAD}"/>
              </a:ext>
            </a:extLst>
          </p:cNvPr>
          <p:cNvSpPr/>
          <p:nvPr/>
        </p:nvSpPr>
        <p:spPr>
          <a:xfrm rot="20790968">
            <a:off x="7457855" y="4379099"/>
            <a:ext cx="1644802" cy="471614"/>
          </a:xfrm>
          <a:prstGeom prst="plaqu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주의보 발령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09B68-FA9B-90E5-E21D-F1B5DAC88C12}"/>
              </a:ext>
            </a:extLst>
          </p:cNvPr>
          <p:cNvSpPr txBox="1"/>
          <p:nvPr/>
        </p:nvSpPr>
        <p:spPr>
          <a:xfrm>
            <a:off x="2895373" y="1814093"/>
            <a:ext cx="1393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발생 확인</a:t>
            </a:r>
          </a:p>
        </p:txBody>
      </p:sp>
      <p:graphicFrame>
        <p:nvGraphicFramePr>
          <p:cNvPr id="10" name="다이어그램 9">
            <a:extLst>
              <a:ext uri="{FF2B5EF4-FFF2-40B4-BE49-F238E27FC236}">
                <a16:creationId xmlns:a16="http://schemas.microsoft.com/office/drawing/2014/main" id="{7E182710-55AE-593B-44FB-D1793D6019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6167673"/>
              </p:ext>
            </p:extLst>
          </p:nvPr>
        </p:nvGraphicFramePr>
        <p:xfrm>
          <a:off x="1759131" y="2755203"/>
          <a:ext cx="2948592" cy="1081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왼쪽/오른쪽/위쪽 화살표 72">
            <a:extLst>
              <a:ext uri="{FF2B5EF4-FFF2-40B4-BE49-F238E27FC236}">
                <a16:creationId xmlns:a16="http://schemas.microsoft.com/office/drawing/2014/main" id="{ECA93D14-D161-F5DA-EF0F-2F09C5AE5ACF}"/>
              </a:ext>
            </a:extLst>
          </p:cNvPr>
          <p:cNvSpPr/>
          <p:nvPr/>
        </p:nvSpPr>
        <p:spPr>
          <a:xfrm flipH="1">
            <a:off x="7526865" y="1497995"/>
            <a:ext cx="1826288" cy="377659"/>
          </a:xfrm>
          <a:prstGeom prst="parallelogram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예측 구조</a:t>
            </a:r>
          </a:p>
        </p:txBody>
      </p:sp>
    </p:spTree>
    <p:extLst>
      <p:ext uri="{BB962C8B-B14F-4D97-AF65-F5344CB8AC3E}">
        <p14:creationId xmlns:p14="http://schemas.microsoft.com/office/powerpoint/2010/main" val="3744438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967</TotalTime>
  <Words>196</Words>
  <Application>Microsoft Office PowerPoint</Application>
  <PresentationFormat>A4 용지(210x297mm)</PresentationFormat>
  <Paragraphs>62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ZWAdobeF</vt:lpstr>
      <vt:lpstr>Office 테마</vt:lpstr>
      <vt:lpstr>Earthquake Preparedness</vt:lpstr>
      <vt:lpstr>  목차</vt:lpstr>
      <vt:lpstr>1. 지진해일이란?</vt:lpstr>
      <vt:lpstr>2. 지진 대피 요령</vt:lpstr>
      <vt:lpstr>3. 국내 지진 발생빈도</vt:lpstr>
      <vt:lpstr>4. 지진 대응 시스템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144</cp:revision>
  <cp:lastPrinted>2023-03-18T01:50:07Z</cp:lastPrinted>
  <dcterms:created xsi:type="dcterms:W3CDTF">2019-10-10T08:42:01Z</dcterms:created>
  <dcterms:modified xsi:type="dcterms:W3CDTF">2023-07-10T04:48:37Z</dcterms:modified>
</cp:coreProperties>
</file>