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58" r:id="rId3"/>
    <p:sldId id="260" r:id="rId4"/>
    <p:sldId id="261" r:id="rId5"/>
    <p:sldId id="262" r:id="rId6"/>
    <p:sldId id="265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0" autoAdjust="0"/>
    <p:restoredTop sz="94660"/>
  </p:normalViewPr>
  <p:slideViewPr>
    <p:cSldViewPr snapToGrid="0">
      <p:cViewPr>
        <p:scale>
          <a:sx n="100" d="100"/>
          <a:sy n="100" d="100"/>
        </p:scale>
        <p:origin x="2022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기단의 기온 연교차 비교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북쪽 기단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FCD-4D29-AFCB-F0F86D321D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봄</c:v>
                </c:pt>
                <c:pt idx="1">
                  <c:v>여름</c:v>
                </c:pt>
                <c:pt idx="2">
                  <c:v>겨울</c:v>
                </c:pt>
                <c:pt idx="3">
                  <c:v>평균</c:v>
                </c:pt>
                <c:pt idx="4">
                  <c:v>기온 연교차</c:v>
                </c:pt>
              </c:strCache>
            </c:strRef>
          </c:cat>
          <c:val>
            <c:numRef>
              <c:f>Sheet1!$B$2:$F$2</c:f>
              <c:numCache>
                <c:formatCode>#,##0.0_);\(#,##0.0\)</c:formatCode>
                <c:ptCount val="5"/>
                <c:pt idx="0">
                  <c:v>17.399999999999999</c:v>
                </c:pt>
                <c:pt idx="1">
                  <c:v>23.5</c:v>
                </c:pt>
                <c:pt idx="2">
                  <c:v>10.7</c:v>
                </c:pt>
                <c:pt idx="3">
                  <c:v>16.100000000000001</c:v>
                </c:pt>
                <c:pt idx="4">
                  <c:v>12.8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남쪽 기단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봄</c:v>
                </c:pt>
                <c:pt idx="1">
                  <c:v>여름</c:v>
                </c:pt>
                <c:pt idx="2">
                  <c:v>겨울</c:v>
                </c:pt>
                <c:pt idx="3">
                  <c:v>평균</c:v>
                </c:pt>
                <c:pt idx="4">
                  <c:v>기온 연교차</c:v>
                </c:pt>
              </c:strCache>
            </c:strRef>
          </c:cat>
          <c:val>
            <c:numRef>
              <c:f>Sheet1!$B$3:$F$3</c:f>
              <c:numCache>
                <c:formatCode>#,##0.0_);\(#,##0.0\)</c:formatCode>
                <c:ptCount val="5"/>
                <c:pt idx="0">
                  <c:v>13.2</c:v>
                </c:pt>
                <c:pt idx="1">
                  <c:v>10.199999999999999</c:v>
                </c:pt>
                <c:pt idx="2">
                  <c:v>16.899999999999999</c:v>
                </c:pt>
                <c:pt idx="3">
                  <c:v>12.8</c:v>
                </c:pt>
                <c:pt idx="4">
                  <c:v>6.7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2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1F3DA0-8F3C-48B4-BC2F-24129E566B86}" type="doc">
      <dgm:prSet loTypeId="urn:microsoft.com/office/officeart/2005/8/layout/venn1" loCatId="relationship" qsTypeId="urn:microsoft.com/office/officeart/2005/8/quickstyle/3d2" qsCatId="3D" csTypeId="urn:microsoft.com/office/officeart/2005/8/colors/accent1_2" csCatId="accent1" phldr="1"/>
      <dgm:spPr/>
    </dgm:pt>
    <dgm:pt modelId="{FCEA18FA-FAB4-42E5-A2F1-B70CCE36BDDE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온난기단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북상</a:t>
          </a:r>
        </a:p>
      </dgm:t>
    </dgm:pt>
    <dgm:pt modelId="{A11F7316-2C27-4EC2-BD8E-AE9271D71596}" type="parTrans" cxnId="{E981E48F-3203-40EE-A51B-2A23283F63A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4005DE1-EAB8-4195-8329-FC36323F676D}" type="sibTrans" cxnId="{E981E48F-3203-40EE-A51B-2A23283F63A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A4DBD6C-88F4-44C9-85A9-E7C2867AE8B0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상승기류억제</a:t>
          </a:r>
        </a:p>
      </dgm:t>
    </dgm:pt>
    <dgm:pt modelId="{8B9ECEA0-1D8F-4D69-847E-99354FACCCB4}" type="parTrans" cxnId="{6153CC3F-44EA-4318-9008-36A1BFC090B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7ADC461-CBA4-4646-AB6F-C67135500D90}" type="sibTrans" cxnId="{6153CC3F-44EA-4318-9008-36A1BFC090B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0FA35A7-9219-4347-B77D-067606DF2D0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기층의 안정</a:t>
          </a:r>
        </a:p>
      </dgm:t>
    </dgm:pt>
    <dgm:pt modelId="{68A210C2-2490-471C-9BB3-956453F4CDE7}" type="parTrans" cxnId="{F6D9B0FB-0A68-4C23-8D2E-CE197349EE6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CB19A01-3072-4ABD-9CFC-C9BEB9BE81B7}" type="sibTrans" cxnId="{F6D9B0FB-0A68-4C23-8D2E-CE197349EE6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6BEED82-62F2-480C-B46C-7C7C7C50FC64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기단하층냉각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57FA381-F20D-4686-80F7-32EDEB59CA57}" type="parTrans" cxnId="{C1AB10BA-5250-40BB-B622-C8B114883CC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FCC39DF-208C-4446-982A-1E702ACD35AB}" type="sibTrans" cxnId="{C1AB10BA-5250-40BB-B622-C8B114883CC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B63D822-98E3-41D1-95C7-069319A96E8F}" type="pres">
      <dgm:prSet presAssocID="{C51F3DA0-8F3C-48B4-BC2F-24129E566B86}" presName="compositeShape" presStyleCnt="0">
        <dgm:presLayoutVars>
          <dgm:chMax val="7"/>
          <dgm:dir/>
          <dgm:resizeHandles val="exact"/>
        </dgm:presLayoutVars>
      </dgm:prSet>
      <dgm:spPr/>
    </dgm:pt>
    <dgm:pt modelId="{E4A5D732-6DAA-448C-A11C-4F78D69F341C}" type="pres">
      <dgm:prSet presAssocID="{FCEA18FA-FAB4-42E5-A2F1-B70CCE36BDDE}" presName="circ1" presStyleLbl="vennNode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3A32AA7C-3FE0-465C-B592-9DAFDC3484F0}" type="pres">
      <dgm:prSet presAssocID="{FCEA18FA-FAB4-42E5-A2F1-B70CCE36BDD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149C65D-1130-45F0-83D7-26759835861A}" type="pres">
      <dgm:prSet presAssocID="{EA4DBD6C-88F4-44C9-85A9-E7C2867AE8B0}" presName="circ2" presStyleLbl="vennNode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7F86295E-687F-469F-B752-62D2DE45C10E}" type="pres">
      <dgm:prSet presAssocID="{EA4DBD6C-88F4-44C9-85A9-E7C2867AE8B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EA6E2F6-D9A5-4770-8418-61718224B3D8}" type="pres">
      <dgm:prSet presAssocID="{E0FA35A7-9219-4347-B77D-067606DF2D07}" presName="circ3" presStyleLbl="vennNode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6AE6622A-B372-4044-88BA-50CFFF238ED9}" type="pres">
      <dgm:prSet presAssocID="{E0FA35A7-9219-4347-B77D-067606DF2D0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8042F6-16F8-4A11-A2D2-313CC1C9AFC0}" type="pres">
      <dgm:prSet presAssocID="{56BEED82-62F2-480C-B46C-7C7C7C50FC64}" presName="circ4" presStyleLbl="vennNode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0A6C9CA8-B057-45FB-B4EE-3CDC22A6F3F4}" type="pres">
      <dgm:prSet presAssocID="{56BEED82-62F2-480C-B46C-7C7C7C50FC64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0305A8A-081E-4038-9336-B7EEBB1142DD}" type="presOf" srcId="{FCEA18FA-FAB4-42E5-A2F1-B70CCE36BDDE}" destId="{E4A5D732-6DAA-448C-A11C-4F78D69F341C}" srcOrd="1" destOrd="0" presId="urn:microsoft.com/office/officeart/2005/8/layout/venn1"/>
    <dgm:cxn modelId="{4EAB6105-0ACA-4442-9758-F47563FFBF24}" type="presOf" srcId="{E0FA35A7-9219-4347-B77D-067606DF2D07}" destId="{4EA6E2F6-D9A5-4770-8418-61718224B3D8}" srcOrd="0" destOrd="0" presId="urn:microsoft.com/office/officeart/2005/8/layout/venn1"/>
    <dgm:cxn modelId="{EEA28F83-8E66-48AC-8494-27C15B132451}" type="presOf" srcId="{EA4DBD6C-88F4-44C9-85A9-E7C2867AE8B0}" destId="{8149C65D-1130-45F0-83D7-26759835861A}" srcOrd="0" destOrd="0" presId="urn:microsoft.com/office/officeart/2005/8/layout/venn1"/>
    <dgm:cxn modelId="{6153CC3F-44EA-4318-9008-36A1BFC090B3}" srcId="{C51F3DA0-8F3C-48B4-BC2F-24129E566B86}" destId="{EA4DBD6C-88F4-44C9-85A9-E7C2867AE8B0}" srcOrd="1" destOrd="0" parTransId="{8B9ECEA0-1D8F-4D69-847E-99354FACCCB4}" sibTransId="{47ADC461-CBA4-4646-AB6F-C67135500D90}"/>
    <dgm:cxn modelId="{E981E48F-3203-40EE-A51B-2A23283F63A5}" srcId="{C51F3DA0-8F3C-48B4-BC2F-24129E566B86}" destId="{FCEA18FA-FAB4-42E5-A2F1-B70CCE36BDDE}" srcOrd="0" destOrd="0" parTransId="{A11F7316-2C27-4EC2-BD8E-AE9271D71596}" sibTransId="{54005DE1-EAB8-4195-8329-FC36323F676D}"/>
    <dgm:cxn modelId="{C1AB10BA-5250-40BB-B622-C8B114883CC4}" srcId="{C51F3DA0-8F3C-48B4-BC2F-24129E566B86}" destId="{56BEED82-62F2-480C-B46C-7C7C7C50FC64}" srcOrd="3" destOrd="0" parTransId="{957FA381-F20D-4686-80F7-32EDEB59CA57}" sibTransId="{AFCC39DF-208C-4446-982A-1E702ACD35AB}"/>
    <dgm:cxn modelId="{73C1884E-C0B3-45FB-A604-2161F3D2A95E}" type="presOf" srcId="{E0FA35A7-9219-4347-B77D-067606DF2D07}" destId="{6AE6622A-B372-4044-88BA-50CFFF238ED9}" srcOrd="1" destOrd="0" presId="urn:microsoft.com/office/officeart/2005/8/layout/venn1"/>
    <dgm:cxn modelId="{DA15B2E4-EBB2-4139-BF36-3013AE281626}" type="presOf" srcId="{56BEED82-62F2-480C-B46C-7C7C7C50FC64}" destId="{0A6C9CA8-B057-45FB-B4EE-3CDC22A6F3F4}" srcOrd="1" destOrd="0" presId="urn:microsoft.com/office/officeart/2005/8/layout/venn1"/>
    <dgm:cxn modelId="{CD63F41C-0D99-4D90-9939-08BCA9C24615}" type="presOf" srcId="{EA4DBD6C-88F4-44C9-85A9-E7C2867AE8B0}" destId="{7F86295E-687F-469F-B752-62D2DE45C10E}" srcOrd="1" destOrd="0" presId="urn:microsoft.com/office/officeart/2005/8/layout/venn1"/>
    <dgm:cxn modelId="{05752A2F-8EC9-40DC-A27C-1D56131DCAAB}" type="presOf" srcId="{56BEED82-62F2-480C-B46C-7C7C7C50FC64}" destId="{D08042F6-16F8-4A11-A2D2-313CC1C9AFC0}" srcOrd="0" destOrd="0" presId="urn:microsoft.com/office/officeart/2005/8/layout/venn1"/>
    <dgm:cxn modelId="{F6D9B0FB-0A68-4C23-8D2E-CE197349EE6E}" srcId="{C51F3DA0-8F3C-48B4-BC2F-24129E566B86}" destId="{E0FA35A7-9219-4347-B77D-067606DF2D07}" srcOrd="2" destOrd="0" parTransId="{68A210C2-2490-471C-9BB3-956453F4CDE7}" sibTransId="{BCB19A01-3072-4ABD-9CFC-C9BEB9BE81B7}"/>
    <dgm:cxn modelId="{A93E2EBB-1E8F-4E95-93D0-F45B51640605}" type="presOf" srcId="{FCEA18FA-FAB4-42E5-A2F1-B70CCE36BDDE}" destId="{3A32AA7C-3FE0-465C-B592-9DAFDC3484F0}" srcOrd="0" destOrd="0" presId="urn:microsoft.com/office/officeart/2005/8/layout/venn1"/>
    <dgm:cxn modelId="{F90D674E-E1C9-4CD1-8742-BA28406302E0}" type="presOf" srcId="{C51F3DA0-8F3C-48B4-BC2F-24129E566B86}" destId="{0B63D822-98E3-41D1-95C7-069319A96E8F}" srcOrd="0" destOrd="0" presId="urn:microsoft.com/office/officeart/2005/8/layout/venn1"/>
    <dgm:cxn modelId="{FFAD2BC7-A7DF-402E-AC7B-940EB2F5CD26}" type="presParOf" srcId="{0B63D822-98E3-41D1-95C7-069319A96E8F}" destId="{E4A5D732-6DAA-448C-A11C-4F78D69F341C}" srcOrd="0" destOrd="0" presId="urn:microsoft.com/office/officeart/2005/8/layout/venn1"/>
    <dgm:cxn modelId="{2E8FA79A-A458-4F01-9BE3-C49D25BDB46E}" type="presParOf" srcId="{0B63D822-98E3-41D1-95C7-069319A96E8F}" destId="{3A32AA7C-3FE0-465C-B592-9DAFDC3484F0}" srcOrd="1" destOrd="0" presId="urn:microsoft.com/office/officeart/2005/8/layout/venn1"/>
    <dgm:cxn modelId="{3FBADBB0-B9A0-4CCE-8268-907059EA4756}" type="presParOf" srcId="{0B63D822-98E3-41D1-95C7-069319A96E8F}" destId="{8149C65D-1130-45F0-83D7-26759835861A}" srcOrd="2" destOrd="0" presId="urn:microsoft.com/office/officeart/2005/8/layout/venn1"/>
    <dgm:cxn modelId="{85AD4A1D-C27B-4F0A-B230-9C7DC31A267D}" type="presParOf" srcId="{0B63D822-98E3-41D1-95C7-069319A96E8F}" destId="{7F86295E-687F-469F-B752-62D2DE45C10E}" srcOrd="3" destOrd="0" presId="urn:microsoft.com/office/officeart/2005/8/layout/venn1"/>
    <dgm:cxn modelId="{35A79B43-A2C7-4046-B134-CB37A57A8E07}" type="presParOf" srcId="{0B63D822-98E3-41D1-95C7-069319A96E8F}" destId="{4EA6E2F6-D9A5-4770-8418-61718224B3D8}" srcOrd="4" destOrd="0" presId="urn:microsoft.com/office/officeart/2005/8/layout/venn1"/>
    <dgm:cxn modelId="{7CD6187F-9E5C-4AEE-9025-AF7DB16B6DBF}" type="presParOf" srcId="{0B63D822-98E3-41D1-95C7-069319A96E8F}" destId="{6AE6622A-B372-4044-88BA-50CFFF238ED9}" srcOrd="5" destOrd="0" presId="urn:microsoft.com/office/officeart/2005/8/layout/venn1"/>
    <dgm:cxn modelId="{EAA586B3-4EBB-4526-8371-150CD93A1C39}" type="presParOf" srcId="{0B63D822-98E3-41D1-95C7-069319A96E8F}" destId="{D08042F6-16F8-4A11-A2D2-313CC1C9AFC0}" srcOrd="6" destOrd="0" presId="urn:microsoft.com/office/officeart/2005/8/layout/venn1"/>
    <dgm:cxn modelId="{08FA64D2-471A-40D6-936B-D63B4C884482}" type="presParOf" srcId="{0B63D822-98E3-41D1-95C7-069319A96E8F}" destId="{0A6C9CA8-B057-45FB-B4EE-3CDC22A6F3F4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E3B900-0CA4-4A87-9314-183F92971953}" type="doc">
      <dgm:prSet loTypeId="urn:microsoft.com/office/officeart/2005/8/layout/arrow6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BC697279-36BF-4160-B206-202084A2A95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기단</a:t>
          </a:r>
        </a:p>
      </dgm:t>
    </dgm:pt>
    <dgm:pt modelId="{04029CC8-A0DF-403E-8EE1-3E880A8A0732}" type="parTrans" cxnId="{63ED074B-FC01-4633-87B2-72D42DC4C02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6F0B2F2-C24E-4074-828E-BEDB3BBEDA64}" type="sibTrans" cxnId="{63ED074B-FC01-4633-87B2-72D42DC4C02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D992C58-4AE5-4533-A7A8-5F3E2BDA9CC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변화</a:t>
          </a:r>
        </a:p>
      </dgm:t>
    </dgm:pt>
    <dgm:pt modelId="{692F5997-C013-477D-86D8-4B835C406B7F}" type="parTrans" cxnId="{B0A9D9D8-581C-41B7-BF0E-E5DD2F0EE43F}">
      <dgm:prSet/>
      <dgm:spPr/>
      <dgm:t>
        <a:bodyPr/>
        <a:lstStyle/>
        <a:p>
          <a:pPr latinLnBrk="1"/>
          <a:endParaRPr lang="ko-KR" altLang="en-US"/>
        </a:p>
      </dgm:t>
    </dgm:pt>
    <dgm:pt modelId="{B4F8D5FD-4E58-4A9C-93BC-1F2696437121}" type="sibTrans" cxnId="{B0A9D9D8-581C-41B7-BF0E-E5DD2F0EE43F}">
      <dgm:prSet/>
      <dgm:spPr/>
      <dgm:t>
        <a:bodyPr/>
        <a:lstStyle/>
        <a:p>
          <a:pPr latinLnBrk="1"/>
          <a:endParaRPr lang="ko-KR" altLang="en-US"/>
        </a:p>
      </dgm:t>
    </dgm:pt>
    <dgm:pt modelId="{8C72C9D9-33F7-49EE-9B14-E8E7E036113C}" type="pres">
      <dgm:prSet presAssocID="{D5E3B900-0CA4-4A87-9314-183F92971953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4E0DA9-2ECC-4A28-89C8-7029E3AEB954}" type="pres">
      <dgm:prSet presAssocID="{D5E3B900-0CA4-4A87-9314-183F92971953}" presName="ribbon" presStyleLbl="node1" presStyleIdx="0" presStyleCnt="1" custLinFactNeighborY="18300"/>
      <dgm:spPr/>
    </dgm:pt>
    <dgm:pt modelId="{7EFCB13D-F490-4BF7-9DA0-1D7389C860BF}" type="pres">
      <dgm:prSet presAssocID="{D5E3B900-0CA4-4A87-9314-183F92971953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A18F02-E6B3-4E95-A485-34E5C230DD1E}" type="pres">
      <dgm:prSet presAssocID="{D5E3B900-0CA4-4A87-9314-183F92971953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0534DDC-7783-44BE-8E69-6510FB3454ED}" type="presOf" srcId="{D5E3B900-0CA4-4A87-9314-183F92971953}" destId="{8C72C9D9-33F7-49EE-9B14-E8E7E036113C}" srcOrd="0" destOrd="0" presId="urn:microsoft.com/office/officeart/2005/8/layout/arrow6"/>
    <dgm:cxn modelId="{B0A9D9D8-581C-41B7-BF0E-E5DD2F0EE43F}" srcId="{D5E3B900-0CA4-4A87-9314-183F92971953}" destId="{BD992C58-4AE5-4533-A7A8-5F3E2BDA9CC7}" srcOrd="1" destOrd="0" parTransId="{692F5997-C013-477D-86D8-4B835C406B7F}" sibTransId="{B4F8D5FD-4E58-4A9C-93BC-1F2696437121}"/>
    <dgm:cxn modelId="{63ED074B-FC01-4633-87B2-72D42DC4C025}" srcId="{D5E3B900-0CA4-4A87-9314-183F92971953}" destId="{BC697279-36BF-4160-B206-202084A2A954}" srcOrd="0" destOrd="0" parTransId="{04029CC8-A0DF-403E-8EE1-3E880A8A0732}" sibTransId="{96F0B2F2-C24E-4074-828E-BEDB3BBEDA64}"/>
    <dgm:cxn modelId="{8D6394A6-0F93-436F-BAA8-79B4FC491794}" type="presOf" srcId="{BC697279-36BF-4160-B206-202084A2A954}" destId="{7EFCB13D-F490-4BF7-9DA0-1D7389C860BF}" srcOrd="0" destOrd="0" presId="urn:microsoft.com/office/officeart/2005/8/layout/arrow6"/>
    <dgm:cxn modelId="{20A36B12-FD4A-4C4B-9F92-5873DFBBE8FD}" type="presOf" srcId="{BD992C58-4AE5-4533-A7A8-5F3E2BDA9CC7}" destId="{9AA18F02-E6B3-4E95-A485-34E5C230DD1E}" srcOrd="0" destOrd="0" presId="urn:microsoft.com/office/officeart/2005/8/layout/arrow6"/>
    <dgm:cxn modelId="{BB7A6CE7-CBAC-415A-99EA-A54938981E15}" type="presParOf" srcId="{8C72C9D9-33F7-49EE-9B14-E8E7E036113C}" destId="{164E0DA9-2ECC-4A28-89C8-7029E3AEB954}" srcOrd="0" destOrd="0" presId="urn:microsoft.com/office/officeart/2005/8/layout/arrow6"/>
    <dgm:cxn modelId="{C7BBBDE7-3A33-4F37-B3ED-B34A01A39245}" type="presParOf" srcId="{8C72C9D9-33F7-49EE-9B14-E8E7E036113C}" destId="{7EFCB13D-F490-4BF7-9DA0-1D7389C860BF}" srcOrd="1" destOrd="0" presId="urn:microsoft.com/office/officeart/2005/8/layout/arrow6"/>
    <dgm:cxn modelId="{6A902927-5902-464D-975F-8DFC69DEF8E7}" type="presParOf" srcId="{8C72C9D9-33F7-49EE-9B14-E8E7E036113C}" destId="{9AA18F02-E6B3-4E95-A485-34E5C230DD1E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5D732-6DAA-448C-A11C-4F78D69F341C}">
      <dsp:nvSpPr>
        <dsp:cNvPr id="0" name=""/>
        <dsp:cNvSpPr/>
      </dsp:nvSpPr>
      <dsp:spPr>
        <a:xfrm>
          <a:off x="962775" y="24512"/>
          <a:ext cx="1274637" cy="12746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온난기단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북상</a:t>
          </a:r>
        </a:p>
      </dsp:txBody>
      <dsp:txXfrm>
        <a:off x="1109849" y="196097"/>
        <a:ext cx="980490" cy="404452"/>
      </dsp:txXfrm>
    </dsp:sp>
    <dsp:sp modelId="{8149C65D-1130-45F0-83D7-26759835861A}">
      <dsp:nvSpPr>
        <dsp:cNvPr id="0" name=""/>
        <dsp:cNvSpPr/>
      </dsp:nvSpPr>
      <dsp:spPr>
        <a:xfrm>
          <a:off x="1526557" y="588293"/>
          <a:ext cx="1274637" cy="12746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상승기류억제</a:t>
          </a:r>
        </a:p>
      </dsp:txBody>
      <dsp:txXfrm>
        <a:off x="2212900" y="735367"/>
        <a:ext cx="490245" cy="980490"/>
      </dsp:txXfrm>
    </dsp:sp>
    <dsp:sp modelId="{4EA6E2F6-D9A5-4770-8418-61718224B3D8}">
      <dsp:nvSpPr>
        <dsp:cNvPr id="0" name=""/>
        <dsp:cNvSpPr/>
      </dsp:nvSpPr>
      <dsp:spPr>
        <a:xfrm>
          <a:off x="962775" y="1152075"/>
          <a:ext cx="1274637" cy="12746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기층의 안정</a:t>
          </a:r>
        </a:p>
      </dsp:txBody>
      <dsp:txXfrm>
        <a:off x="1109849" y="1850674"/>
        <a:ext cx="980490" cy="404452"/>
      </dsp:txXfrm>
    </dsp:sp>
    <dsp:sp modelId="{D08042F6-16F8-4A11-A2D2-313CC1C9AFC0}">
      <dsp:nvSpPr>
        <dsp:cNvPr id="0" name=""/>
        <dsp:cNvSpPr/>
      </dsp:nvSpPr>
      <dsp:spPr>
        <a:xfrm>
          <a:off x="398993" y="588293"/>
          <a:ext cx="1274637" cy="12746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기단하층냉각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497042" y="735367"/>
        <a:ext cx="490245" cy="9804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4E0DA9-2ECC-4A28-89C8-7029E3AEB954}">
      <dsp:nvSpPr>
        <dsp:cNvPr id="0" name=""/>
        <dsp:cNvSpPr/>
      </dsp:nvSpPr>
      <dsp:spPr>
        <a:xfrm>
          <a:off x="305821" y="0"/>
          <a:ext cx="2293960" cy="917584"/>
        </a:xfrm>
        <a:prstGeom prst="leftRightRibb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FCB13D-F490-4BF7-9DA0-1D7389C860BF}">
      <dsp:nvSpPr>
        <dsp:cNvPr id="0" name=""/>
        <dsp:cNvSpPr/>
      </dsp:nvSpPr>
      <dsp:spPr>
        <a:xfrm>
          <a:off x="581096" y="160577"/>
          <a:ext cx="757006" cy="449616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기단</a:t>
          </a:r>
        </a:p>
      </dsp:txBody>
      <dsp:txXfrm>
        <a:off x="581096" y="160577"/>
        <a:ext cx="757006" cy="449616"/>
      </dsp:txXfrm>
    </dsp:sp>
    <dsp:sp modelId="{9AA18F02-E6B3-4E95-A485-34E5C230DD1E}">
      <dsp:nvSpPr>
        <dsp:cNvPr id="0" name=""/>
        <dsp:cNvSpPr/>
      </dsp:nvSpPr>
      <dsp:spPr>
        <a:xfrm>
          <a:off x="1452801" y="307390"/>
          <a:ext cx="894644" cy="449616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변화</a:t>
          </a:r>
        </a:p>
      </dsp:txBody>
      <dsp:txXfrm>
        <a:off x="1452801" y="307390"/>
        <a:ext cx="894644" cy="449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D0A15-FC92-4F01-96A1-FB1948B422D4}" type="datetimeFigureOut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1D6E6-4813-4D2A-B51F-CD2C0EBAD055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3212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7AD81B74-0088-81CE-4CC2-A316828B1285}"/>
              </a:ext>
            </a:extLst>
          </p:cNvPr>
          <p:cNvSpPr/>
          <p:nvPr userDrawn="1"/>
        </p:nvSpPr>
        <p:spPr>
          <a:xfrm flipH="1">
            <a:off x="0" y="826476"/>
            <a:ext cx="9906000" cy="325523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팔각형 6">
            <a:extLst>
              <a:ext uri="{FF2B5EF4-FFF2-40B4-BE49-F238E27FC236}">
                <a16:creationId xmlns:a16="http://schemas.microsoft.com/office/drawing/2014/main" id="{DE88A014-E4E8-DB11-7C6B-DBE6799C32F2}"/>
              </a:ext>
            </a:extLst>
          </p:cNvPr>
          <p:cNvSpPr/>
          <p:nvPr userDrawn="1"/>
        </p:nvSpPr>
        <p:spPr>
          <a:xfrm>
            <a:off x="1089804" y="0"/>
            <a:ext cx="7726392" cy="1152000"/>
          </a:xfrm>
          <a:prstGeom prst="oct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0E9410C-53BF-ED51-2608-8DC4A7245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2AA3206-5E94-3FD4-94A5-012D62B67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200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각 삼각형 2"/>
          <p:cNvSpPr/>
          <p:nvPr/>
        </p:nvSpPr>
        <p:spPr>
          <a:xfrm>
            <a:off x="-13562" y="0"/>
            <a:ext cx="5719156" cy="6858000"/>
          </a:xfrm>
          <a:prstGeom prst="rtTriangl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0654" y="2845767"/>
            <a:ext cx="7357913" cy="1448216"/>
          </a:xfrm>
          <a:effectLst>
            <a:reflection blurRad="6350" stA="52000" endA="300" endPos="35000" dir="5400000" sy="-100000" algn="bl" rotWithShape="0"/>
          </a:effectLst>
        </p:spPr>
        <p:txBody>
          <a:bodyPr wrap="none">
            <a:prstTxWarp prst="textFadeLeft">
              <a:avLst/>
            </a:prstTxWarp>
          </a:bodyPr>
          <a:lstStyle/>
          <a:p>
            <a:pPr algn="ctr"/>
            <a:r>
              <a:rPr lang="en-US" altLang="ko-KR" sz="6000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Generation of Air Mass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027" y="236947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9" name="화살표: 오른쪽 18"/>
          <p:cNvSpPr/>
          <p:nvPr/>
        </p:nvSpPr>
        <p:spPr>
          <a:xfrm>
            <a:off x="1682147" y="2265875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1701" y="185130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기단이란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른쪽 28"/>
          <p:cNvSpPr/>
          <p:nvPr/>
        </p:nvSpPr>
        <p:spPr>
          <a:xfrm>
            <a:off x="1682147" y="4539299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1701" y="4070753"/>
            <a:ext cx="4437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기단의 기온 연교차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른쪽 33"/>
          <p:cNvSpPr/>
          <p:nvPr/>
        </p:nvSpPr>
        <p:spPr>
          <a:xfrm>
            <a:off x="1682147" y="3404841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11701" y="2948475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기단의 분류</a:t>
            </a:r>
          </a:p>
        </p:txBody>
      </p:sp>
      <p:sp>
        <p:nvSpPr>
          <p:cNvPr id="39" name="화살표: 오른쪽 38"/>
          <p:cNvSpPr/>
          <p:nvPr/>
        </p:nvSpPr>
        <p:spPr>
          <a:xfrm>
            <a:off x="1682147" y="5673498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03388" y="5241652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기단의 작용과 변화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98" b="67465"/>
          <a:stretch/>
        </p:blipFill>
        <p:spPr>
          <a:xfrm>
            <a:off x="7369955" y="1690478"/>
            <a:ext cx="1999172" cy="1775694"/>
          </a:xfrm>
          <a:prstGeom prst="rect">
            <a:avLst/>
          </a:prstGeom>
        </p:spPr>
      </p:pic>
      <p:sp>
        <p:nvSpPr>
          <p:cNvPr id="3" name="오각형 2"/>
          <p:cNvSpPr/>
          <p:nvPr/>
        </p:nvSpPr>
        <p:spPr>
          <a:xfrm>
            <a:off x="998395" y="1815415"/>
            <a:ext cx="1408702" cy="64260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A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오각형 27"/>
          <p:cNvSpPr/>
          <p:nvPr/>
        </p:nvSpPr>
        <p:spPr>
          <a:xfrm>
            <a:off x="998395" y="4088267"/>
            <a:ext cx="1408702" cy="64260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C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오각형 32"/>
          <p:cNvSpPr/>
          <p:nvPr/>
        </p:nvSpPr>
        <p:spPr>
          <a:xfrm>
            <a:off x="998395" y="2954148"/>
            <a:ext cx="1408702" cy="64260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B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오각형 37"/>
          <p:cNvSpPr/>
          <p:nvPr/>
        </p:nvSpPr>
        <p:spPr>
          <a:xfrm>
            <a:off x="998395" y="5222386"/>
            <a:ext cx="1408702" cy="642604"/>
          </a:xfrm>
          <a:prstGeom prst="pent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D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A. </a:t>
            </a:r>
            <a:r>
              <a:rPr lang="ko-KR" altLang="en-US" dirty="0"/>
              <a:t>기단이란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4147" y="1538968"/>
            <a:ext cx="8336984" cy="2151063"/>
          </a:xfrm>
          <a:prstGeom prst="rect">
            <a:avLst/>
          </a:prstGeom>
        </p:spPr>
        <p:txBody>
          <a:bodyPr/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Air mass</a:t>
            </a:r>
          </a:p>
          <a:p>
            <a:pPr marL="719138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Air masses cover many hundreds or thousands of square miles, and adopt the characteristics of the surface below them</a:t>
            </a:r>
            <a:endParaRPr lang="ko-KR" altLang="en-US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4147" y="3579223"/>
            <a:ext cx="6911000" cy="27771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기단이란</a:t>
            </a: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?</a:t>
            </a:r>
            <a:endParaRPr lang="ko-KR" altLang="en-US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444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기온과 습도 등의 물리적 성질이 수평방향으로 같은 커다란 공기 덩어리</a:t>
            </a:r>
            <a:endParaRPr lang="en-US" altLang="ko-KR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444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발원지의 온도 및 습도에 따라 열대기단</a:t>
            </a:r>
            <a:r>
              <a:rPr lang="en-US" altLang="ko-KR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한대기단</a:t>
            </a:r>
            <a:r>
              <a:rPr lang="en-US" altLang="ko-KR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 err="1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극기단</a:t>
            </a:r>
            <a:r>
              <a:rPr lang="en-US" altLang="ko-KR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대륙성 기단과 해양성 기단으로 분류</a:t>
            </a:r>
            <a:endParaRPr lang="en-US" altLang="ko-KR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96844" y="4516874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B. </a:t>
            </a:r>
            <a:r>
              <a:rPr lang="ko-KR" altLang="en-US" dirty="0">
                <a:cs typeface="+mn-cs"/>
              </a:rPr>
              <a:t>기단의 분류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52364" y="1536126"/>
            <a:ext cx="1854000" cy="842962"/>
          </a:xfrm>
          <a:prstGeom prst="snip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3506364" y="1536126"/>
            <a:ext cx="2192400" cy="842962"/>
          </a:xfrm>
          <a:prstGeom prst="snip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5698763" y="1536126"/>
            <a:ext cx="3729600" cy="842962"/>
          </a:xfrm>
          <a:prstGeom prst="snip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52364" y="1536125"/>
            <a:ext cx="1854000" cy="844089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구분</a:t>
            </a:r>
          </a:p>
        </p:txBody>
      </p:sp>
      <p:sp>
        <p:nvSpPr>
          <p:cNvPr id="13" name="사다리꼴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3506364" y="1536125"/>
            <a:ext cx="2192400" cy="844089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기단명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사다리꼴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5698763" y="1536125"/>
            <a:ext cx="3729600" cy="844089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발원 지역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09219" y="2369631"/>
            <a:ext cx="1143008" cy="1184400"/>
          </a:xfrm>
          <a:prstGeom prst="round1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저위도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509215" y="3554031"/>
            <a:ext cx="1143009" cy="2368800"/>
          </a:xfrm>
          <a:prstGeom prst="round1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고위도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7822563"/>
              </p:ext>
            </p:extLst>
          </p:nvPr>
        </p:nvGraphicFramePr>
        <p:xfrm>
          <a:off x="1647052" y="2378075"/>
          <a:ext cx="7778386" cy="355268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55506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192848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3730032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592342">
                <a:tc rowSpan="2"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열대기단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열대기단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남북위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20~30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도의 대륙과 해양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5923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적도기단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적도 지방의 해양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057636848"/>
                  </a:ext>
                </a:extLst>
              </a:tr>
              <a:tr h="789335">
                <a:tc rowSpan="3"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한대기단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북극기단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북극해와 주변의 육지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78933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남극기단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남극대륙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743445598"/>
                  </a:ext>
                </a:extLst>
              </a:tr>
              <a:tr h="7893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한대기단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남북위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40~60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도의 대륙과 해양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835642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C. </a:t>
            </a:r>
            <a:r>
              <a:rPr lang="ko-KR" altLang="en-US" dirty="0"/>
              <a:t>기단의 기온 연교차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22522609"/>
              </p:ext>
            </p:extLst>
          </p:nvPr>
        </p:nvGraphicFramePr>
        <p:xfrm>
          <a:off x="681038" y="1539784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348549" y="2281487"/>
            <a:ext cx="2200689" cy="521590"/>
          </a:xfrm>
          <a:prstGeom prst="parallelogram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남쪽기단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겨울 기온 높음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365540"/>
            <a:ext cx="4524332" cy="461316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182923" y="4484756"/>
            <a:ext cx="4250880" cy="1215582"/>
          </a:xfrm>
          <a:prstGeom prst="flowChartDelay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H="1">
            <a:off x="284652" y="1365540"/>
            <a:ext cx="4524332" cy="461316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D. </a:t>
            </a:r>
            <a:r>
              <a:rPr lang="ko-KR" altLang="en-US" dirty="0"/>
              <a:t>기단의 작용과 변화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7980435" y="1567257"/>
            <a:ext cx="1323147" cy="592301"/>
          </a:xfrm>
          <a:prstGeom prst="flowChartDisplay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대규모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U-C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모서리가 둥근 직사각형 57">
            <a:extLst>
              <a:ext uri="{FF2B5EF4-FFF2-40B4-BE49-F238E27FC236}">
                <a16:creationId xmlns:a16="http://schemas.microsoft.com/office/drawing/2014/main" id="{30C28F14-658A-4CED-88D7-0CACD72A5B80}"/>
              </a:ext>
            </a:extLst>
          </p:cNvPr>
          <p:cNvSpPr/>
          <p:nvPr/>
        </p:nvSpPr>
        <p:spPr>
          <a:xfrm>
            <a:off x="472197" y="1725991"/>
            <a:ext cx="4149243" cy="41374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338121" y="4739585"/>
            <a:ext cx="1015234" cy="705925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저기압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성시어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flipH="1">
            <a:off x="7959438" y="2471875"/>
            <a:ext cx="1344144" cy="720000"/>
          </a:xfrm>
          <a:prstGeom prst="rightArrowCallout">
            <a:avLst>
              <a:gd name="adj1" fmla="val 77356"/>
              <a:gd name="adj2" fmla="val 25268"/>
              <a:gd name="adj3" fmla="val 29877"/>
              <a:gd name="adj4" fmla="val 76132"/>
            </a:avLst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냉각 효과</a:t>
            </a:r>
          </a:p>
        </p:txBody>
      </p:sp>
      <p:sp>
        <p:nvSpPr>
          <p:cNvPr id="29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944279" y="3625642"/>
            <a:ext cx="1233768" cy="720000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중층 대류</a:t>
            </a:r>
          </a:p>
        </p:txBody>
      </p:sp>
      <p:sp>
        <p:nvSpPr>
          <p:cNvPr id="3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flipH="1">
            <a:off x="5438680" y="3630878"/>
            <a:ext cx="1233768" cy="720000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중층 적운</a:t>
            </a:r>
          </a:p>
        </p:txBody>
      </p:sp>
      <p:sp>
        <p:nvSpPr>
          <p:cNvPr id="32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321847" y="2512359"/>
            <a:ext cx="1294906" cy="720000"/>
          </a:xfrm>
          <a:prstGeom prst="trapezoid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수직 순환</a:t>
            </a:r>
          </a:p>
        </p:txBody>
      </p:sp>
      <p:sp>
        <p:nvSpPr>
          <p:cNvPr id="33" name="포인트가 8개인 별 32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rot="993534" flipH="1">
            <a:off x="6764911" y="1979203"/>
            <a:ext cx="1086904" cy="1060754"/>
          </a:xfrm>
          <a:prstGeom prst="star8">
            <a:avLst>
              <a:gd name="adj" fmla="val 38708"/>
            </a:avLst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상층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온난</a:t>
            </a:r>
          </a:p>
        </p:txBody>
      </p:sp>
      <p:sp>
        <p:nvSpPr>
          <p:cNvPr id="47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438681" y="1567257"/>
            <a:ext cx="1061240" cy="592301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고기압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성시어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8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6459468" y="4712084"/>
            <a:ext cx="1348086" cy="760927"/>
          </a:xfrm>
          <a:prstGeom prst="upDownArrow">
            <a:avLst>
              <a:gd name="adj1" fmla="val 67409"/>
              <a:gd name="adj2" fmla="val 24123"/>
            </a:avLst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저</a:t>
            </a:r>
            <a:r>
              <a:rPr lang="ko-KR" altLang="en-US" smtClean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기압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0" name="순서도: 저장 데이터 49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 flipH="1">
            <a:off x="1094017" y="1465512"/>
            <a:ext cx="2905602" cy="529906"/>
          </a:xfrm>
          <a:prstGeom prst="flowChartOnlineStorage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한랭기단의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남하</a:t>
            </a:r>
          </a:p>
        </p:txBody>
      </p:sp>
      <p:sp>
        <p:nvSpPr>
          <p:cNvPr id="51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7944279" y="4703648"/>
            <a:ext cx="1291704" cy="777798"/>
          </a:xfrm>
          <a:prstGeom prst="teardrop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충분한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수분</a:t>
            </a:r>
          </a:p>
        </p:txBody>
      </p:sp>
      <p:cxnSp>
        <p:nvCxnSpPr>
          <p:cNvPr id="26" name="꺾인 연결선 59">
            <a:extLst>
              <a:ext uri="{FF2B5EF4-FFF2-40B4-BE49-F238E27FC236}">
                <a16:creationId xmlns:a16="http://schemas.microsoft.com/office/drawing/2014/main" id="{AB069E0A-7791-4BD0-B0CA-5AC117619E70}"/>
              </a:ext>
            </a:extLst>
          </p:cNvPr>
          <p:cNvCxnSpPr>
            <a:cxnSpLocks/>
            <a:stCxn id="29" idx="0"/>
            <a:endCxn id="31" idx="0"/>
          </p:cNvCxnSpPr>
          <p:nvPr/>
        </p:nvCxnSpPr>
        <p:spPr>
          <a:xfrm rot="16200000" flipH="1" flipV="1">
            <a:off x="7305746" y="2555460"/>
            <a:ext cx="5236" cy="2145599"/>
          </a:xfrm>
          <a:prstGeom prst="bentConnector3">
            <a:avLst>
              <a:gd name="adj1" fmla="val -4365928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다이어그램 6">
            <a:extLst>
              <a:ext uri="{FF2B5EF4-FFF2-40B4-BE49-F238E27FC236}">
                <a16:creationId xmlns:a16="http://schemas.microsoft.com/office/drawing/2014/main" id="{C9FB75F4-1962-A38F-22EA-777CE053FF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2639061"/>
              </p:ext>
            </p:extLst>
          </p:nvPr>
        </p:nvGraphicFramePr>
        <p:xfrm>
          <a:off x="946724" y="3376056"/>
          <a:ext cx="3200188" cy="2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다이어그램 7">
            <a:extLst>
              <a:ext uri="{FF2B5EF4-FFF2-40B4-BE49-F238E27FC236}">
                <a16:creationId xmlns:a16="http://schemas.microsoft.com/office/drawing/2014/main" id="{ADC1EA76-2E72-B0A4-3ED8-83486D59C9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8892831"/>
              </p:ext>
            </p:extLst>
          </p:nvPr>
        </p:nvGraphicFramePr>
        <p:xfrm>
          <a:off x="1094017" y="2315868"/>
          <a:ext cx="2905602" cy="917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순서도: 데이터 8">
            <a:extLst>
              <a:ext uri="{FF2B5EF4-FFF2-40B4-BE49-F238E27FC236}">
                <a16:creationId xmlns:a16="http://schemas.microsoft.com/office/drawing/2014/main" id="{939BA284-3B5B-2CF7-0135-0790B885913C}"/>
              </a:ext>
            </a:extLst>
          </p:cNvPr>
          <p:cNvSpPr/>
          <p:nvPr/>
        </p:nvSpPr>
        <p:spPr>
          <a:xfrm>
            <a:off x="642278" y="2130944"/>
            <a:ext cx="607929" cy="1914450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기단하층가열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순서도: 데이터 9">
            <a:extLst>
              <a:ext uri="{FF2B5EF4-FFF2-40B4-BE49-F238E27FC236}">
                <a16:creationId xmlns:a16="http://schemas.microsoft.com/office/drawing/2014/main" id="{1D1C50FB-6AAF-2881-0734-FDE8A8990186}"/>
              </a:ext>
            </a:extLst>
          </p:cNvPr>
          <p:cNvSpPr/>
          <p:nvPr/>
        </p:nvSpPr>
        <p:spPr>
          <a:xfrm flipH="1">
            <a:off x="3843430" y="2130944"/>
            <a:ext cx="607929" cy="1914450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상승기류발달</a:t>
            </a:r>
          </a:p>
        </p:txBody>
      </p:sp>
    </p:spTree>
    <p:extLst>
      <p:ext uri="{BB962C8B-B14F-4D97-AF65-F5344CB8AC3E}">
        <p14:creationId xmlns:p14="http://schemas.microsoft.com/office/powerpoint/2010/main" val="304365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1040</TotalTime>
  <Words>163</Words>
  <Application>Microsoft Office PowerPoint</Application>
  <PresentationFormat>A4 용지(210x297mm)</PresentationFormat>
  <Paragraphs>69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Generation of Air Mass</vt:lpstr>
      <vt:lpstr>목차</vt:lpstr>
      <vt:lpstr>A. 기단이란?</vt:lpstr>
      <vt:lpstr>B. 기단의 분류</vt:lpstr>
      <vt:lpstr>C. 기단의 기온 연교차</vt:lpstr>
      <vt:lpstr>D. 기단의 작용과 변화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147</cp:revision>
  <cp:lastPrinted>2023-03-18T02:07:20Z</cp:lastPrinted>
  <dcterms:created xsi:type="dcterms:W3CDTF">2019-10-10T08:42:01Z</dcterms:created>
  <dcterms:modified xsi:type="dcterms:W3CDTF">2023-10-14T01:07:26Z</dcterms:modified>
</cp:coreProperties>
</file>