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D0"/>
    <a:srgbClr val="203864"/>
    <a:srgbClr val="D1EBFF"/>
    <a:srgbClr val="0070C0"/>
    <a:srgbClr val="BDD7EE"/>
    <a:srgbClr val="003760"/>
    <a:srgbClr val="8BCDFF"/>
    <a:srgbClr val="3FADFF"/>
    <a:srgbClr val="1199FF"/>
    <a:srgbClr val="69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0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성별 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ADHD</a:t>
            </a:r>
            <a:r>
              <a:rPr lang="en-US" altLang="ko-KR" sz="2000" b="1" baseline="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b="1" baseline="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환자 현황</a:t>
            </a:r>
            <a:endParaRPr lang="ko-KR" sz="20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여성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2017년</c:v>
                </c:pt>
                <c:pt idx="1">
                  <c:v>2018년</c:v>
                </c:pt>
                <c:pt idx="2">
                  <c:v>2019년</c:v>
                </c:pt>
                <c:pt idx="3">
                  <c:v>2020년</c:v>
                </c:pt>
                <c:pt idx="4">
                  <c:v>2021년</c:v>
                </c:pt>
              </c:strCache>
            </c:strRef>
          </c:cat>
          <c:val>
            <c:numRef>
              <c:f>Sheet1!$B$2:$F$2</c:f>
              <c:numCache>
                <c:formatCode>_-* #,##0.00_-;\-* #,##0.00_-;_-* "-"_-;_-@_-</c:formatCode>
                <c:ptCount val="5"/>
                <c:pt idx="0">
                  <c:v>1.06</c:v>
                </c:pt>
                <c:pt idx="1">
                  <c:v>1.26</c:v>
                </c:pt>
                <c:pt idx="2">
                  <c:v>1.68</c:v>
                </c:pt>
                <c:pt idx="3">
                  <c:v>2.08</c:v>
                </c:pt>
                <c:pt idx="4">
                  <c:v>3.01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43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남성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19050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221-46E5-A8F7-EBC815494D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2017년</c:v>
                </c:pt>
                <c:pt idx="1">
                  <c:v>2018년</c:v>
                </c:pt>
                <c:pt idx="2">
                  <c:v>2019년</c:v>
                </c:pt>
                <c:pt idx="3">
                  <c:v>2020년</c:v>
                </c:pt>
                <c:pt idx="4">
                  <c:v>2021년</c:v>
                </c:pt>
              </c:strCache>
            </c:strRef>
          </c:cat>
          <c:val>
            <c:numRef>
              <c:f>Sheet1!$B$3:$F$3</c:f>
              <c:numCache>
                <c:formatCode>_-* #,##0.00_-;\-* #,##0.00_-;_-* "-"_-;_-@_-</c:formatCode>
                <c:ptCount val="5"/>
                <c:pt idx="0">
                  <c:v>4.25</c:v>
                </c:pt>
                <c:pt idx="1">
                  <c:v>4.71</c:v>
                </c:pt>
                <c:pt idx="2">
                  <c:v>5.56</c:v>
                </c:pt>
                <c:pt idx="3">
                  <c:v>5.84</c:v>
                </c:pt>
                <c:pt idx="4">
                  <c:v>7.23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8314352"/>
        <c:axId val="188832395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1888323952"/>
        <c:scaling>
          <c:orientation val="minMax"/>
        </c:scaling>
        <c:delete val="0"/>
        <c:axPos val="r"/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888314352"/>
        <c:crosses val="max"/>
        <c:crossBetween val="between"/>
        <c:majorUnit val="2"/>
      </c:valAx>
      <c:catAx>
        <c:axId val="1888314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8832395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venn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행동문제</a:t>
          </a:r>
          <a:endParaRPr lang="en-US" altLang="ko-KR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10CB921-22D6-44A2-9E53-3774ABDA978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충동성</a:t>
          </a:r>
          <a:endParaRPr lang="en-US" altLang="ko-KR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63B0F33-2E5B-4744-91C6-FEBC6D6D8614}" type="parTrans" cxnId="{4331D7C0-C56B-4435-9761-93011EFD2AC4}">
      <dgm:prSet/>
      <dgm:spPr/>
      <dgm:t>
        <a:bodyPr/>
        <a:lstStyle/>
        <a:p>
          <a:pPr latinLnBrk="1"/>
          <a:endParaRPr lang="ko-KR" altLang="en-US"/>
        </a:p>
      </dgm:t>
    </dgm:pt>
    <dgm:pt modelId="{E47C107E-EAA9-46AE-9A7C-40583DDB1915}" type="sibTrans" cxnId="{4331D7C0-C56B-4435-9761-93011EFD2AC4}">
      <dgm:prSet/>
      <dgm:spPr/>
      <dgm:t>
        <a:bodyPr/>
        <a:lstStyle/>
        <a:p>
          <a:pPr latinLnBrk="1"/>
          <a:endParaRPr lang="ko-KR" altLang="en-US"/>
        </a:p>
      </dgm:t>
    </dgm:pt>
    <dgm:pt modelId="{7D6BE32C-D613-4B60-A5A5-6ECA5065FC6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행동과다</a:t>
          </a:r>
          <a:endParaRPr lang="en-US" altLang="ko-KR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0C8EB6C-8C3A-4BEA-B71E-99A3763BD2D6}" type="parTrans" cxnId="{07BEF16B-7554-426B-973F-A8A651A4CA62}">
      <dgm:prSet/>
      <dgm:spPr/>
      <dgm:t>
        <a:bodyPr/>
        <a:lstStyle/>
        <a:p>
          <a:pPr latinLnBrk="1"/>
          <a:endParaRPr lang="ko-KR" altLang="en-US"/>
        </a:p>
      </dgm:t>
    </dgm:pt>
    <dgm:pt modelId="{05F28DC4-6B70-400B-9238-31214015AE8A}" type="sibTrans" cxnId="{07BEF16B-7554-426B-973F-A8A651A4CA62}">
      <dgm:prSet/>
      <dgm:spPr/>
      <dgm:t>
        <a:bodyPr/>
        <a:lstStyle/>
        <a:p>
          <a:pPr latinLnBrk="1"/>
          <a:endParaRPr lang="ko-KR" altLang="en-US"/>
        </a:p>
      </dgm:t>
    </dgm:pt>
    <dgm:pt modelId="{1DA7C180-3ADA-419F-88A9-5A2F2B1FAE37}" type="pres">
      <dgm:prSet presAssocID="{75EF7DD7-271E-421C-8333-0A2F50C896D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715B48F-31C1-49E7-94D9-D2121426BB35}" type="pres">
      <dgm:prSet presAssocID="{B1C8B035-E5F8-4D3E-82B9-2F90FB5EFA11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2E73729-2F1B-4810-998B-F9DB9229C435}" type="pres">
      <dgm:prSet presAssocID="{9723B10A-CB23-4F1A-BA7D-81DF1435F566}" presName="space" presStyleCnt="0"/>
      <dgm:spPr/>
    </dgm:pt>
    <dgm:pt modelId="{C330A45F-3C78-4896-83CE-108BB69102FF}" type="pres">
      <dgm:prSet presAssocID="{310CB921-22D6-44A2-9E53-3774ABDA978A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E7C832A-5F99-4515-B173-9F8C51A9452D}" type="pres">
      <dgm:prSet presAssocID="{E47C107E-EAA9-46AE-9A7C-40583DDB1915}" presName="space" presStyleCnt="0"/>
      <dgm:spPr/>
    </dgm:pt>
    <dgm:pt modelId="{3BB2D97D-E4FC-49BF-BC3B-780580A34EC7}" type="pres">
      <dgm:prSet presAssocID="{7D6BE32C-D613-4B60-A5A5-6ECA5065FC69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07BEF16B-7554-426B-973F-A8A651A4CA62}" srcId="{75EF7DD7-271E-421C-8333-0A2F50C896D1}" destId="{7D6BE32C-D613-4B60-A5A5-6ECA5065FC69}" srcOrd="2" destOrd="0" parTransId="{10C8EB6C-8C3A-4BEA-B71E-99A3763BD2D6}" sibTransId="{05F28DC4-6B70-400B-9238-31214015AE8A}"/>
    <dgm:cxn modelId="{98B707A4-CD12-452E-A0EE-380A47162846}" type="presOf" srcId="{B1C8B035-E5F8-4D3E-82B9-2F90FB5EFA11}" destId="{8715B48F-31C1-49E7-94D9-D2121426BB35}" srcOrd="0" destOrd="0" presId="urn:microsoft.com/office/officeart/2005/8/layout/venn3"/>
    <dgm:cxn modelId="{6C9BF98A-0721-4075-83CE-6821230DD618}" type="presOf" srcId="{75EF7DD7-271E-421C-8333-0A2F50C896D1}" destId="{1DA7C180-3ADA-419F-88A9-5A2F2B1FAE37}" srcOrd="0" destOrd="0" presId="urn:microsoft.com/office/officeart/2005/8/layout/venn3"/>
    <dgm:cxn modelId="{F13E2122-58DB-4C95-A1ED-D758BF97B669}" type="presOf" srcId="{7D6BE32C-D613-4B60-A5A5-6ECA5065FC69}" destId="{3BB2D97D-E4FC-49BF-BC3B-780580A34EC7}" srcOrd="0" destOrd="0" presId="urn:microsoft.com/office/officeart/2005/8/layout/venn3"/>
    <dgm:cxn modelId="{4331D7C0-C56B-4435-9761-93011EFD2AC4}" srcId="{75EF7DD7-271E-421C-8333-0A2F50C896D1}" destId="{310CB921-22D6-44A2-9E53-3774ABDA978A}" srcOrd="1" destOrd="0" parTransId="{063B0F33-2E5B-4744-91C6-FEBC6D6D8614}" sibTransId="{E47C107E-EAA9-46AE-9A7C-40583DDB1915}"/>
    <dgm:cxn modelId="{2A90EABD-B69C-460E-9A56-E2CA5E5560D5}" type="presOf" srcId="{310CB921-22D6-44A2-9E53-3774ABDA978A}" destId="{C330A45F-3C78-4896-83CE-108BB69102FF}" srcOrd="0" destOrd="0" presId="urn:microsoft.com/office/officeart/2005/8/layout/venn3"/>
    <dgm:cxn modelId="{FE234602-22C8-4314-983B-D4278F4D7F43}" type="presParOf" srcId="{1DA7C180-3ADA-419F-88A9-5A2F2B1FAE37}" destId="{8715B48F-31C1-49E7-94D9-D2121426BB35}" srcOrd="0" destOrd="0" presId="urn:microsoft.com/office/officeart/2005/8/layout/venn3"/>
    <dgm:cxn modelId="{F97FC4C5-8622-4443-BBD7-BC78B2682E0C}" type="presParOf" srcId="{1DA7C180-3ADA-419F-88A9-5A2F2B1FAE37}" destId="{92E73729-2F1B-4810-998B-F9DB9229C435}" srcOrd="1" destOrd="0" presId="urn:microsoft.com/office/officeart/2005/8/layout/venn3"/>
    <dgm:cxn modelId="{192A1898-BAAF-4BF1-B435-486DCA750579}" type="presParOf" srcId="{1DA7C180-3ADA-419F-88A9-5A2F2B1FAE37}" destId="{C330A45F-3C78-4896-83CE-108BB69102FF}" srcOrd="2" destOrd="0" presId="urn:microsoft.com/office/officeart/2005/8/layout/venn3"/>
    <dgm:cxn modelId="{610AD591-4872-4512-A83D-1D4058650A42}" type="presParOf" srcId="{1DA7C180-3ADA-419F-88A9-5A2F2B1FAE37}" destId="{FE7C832A-5F99-4515-B173-9F8C51A9452D}" srcOrd="3" destOrd="0" presId="urn:microsoft.com/office/officeart/2005/8/layout/venn3"/>
    <dgm:cxn modelId="{009D649A-EC7D-4D7D-A5BE-739E4107F9D8}" type="presParOf" srcId="{1DA7C180-3ADA-419F-88A9-5A2F2B1FAE37}" destId="{3BB2D97D-E4FC-49BF-BC3B-780580A34EC7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matrix3" loCatId="matrix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CA8EAD5-3DD0-4F95-8B20-31FEF336BE4D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반항장애</a:t>
          </a:r>
        </a:p>
      </dgm:t>
    </dgm:pt>
    <dgm:pt modelId="{EA038C1E-9833-4D34-B566-E37E7B24706E}" type="parTrans" cxnId="{1F784AD4-F6BB-43FA-ACE8-912153559A3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655F0B5-EDF5-484D-BE5F-93A69D68566B}" type="sibTrans" cxnId="{1F784AD4-F6BB-43FA-ACE8-912153559A3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F4C287E-D1E2-4E3C-8658-52EE923C27B3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학습장애</a:t>
          </a:r>
        </a:p>
      </dgm:t>
    </dgm:pt>
    <dgm:pt modelId="{D4D32613-1E13-4E9E-AA87-EFFC204922D4}" type="parTrans" cxnId="{A0B7EDA6-6E22-4269-A6F6-4CD677D4096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75576571-A8E3-48BF-BDF7-6F8B61C387F0}" type="sibTrans" cxnId="{A0B7EDA6-6E22-4269-A6F6-4CD677D4096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1E3A3943-DE6C-482C-B0F8-6FFA5E3A589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품행장애</a:t>
          </a:r>
        </a:p>
      </dgm:t>
    </dgm:pt>
    <dgm:pt modelId="{D78BD60B-D8F6-4509-8AB3-9AA036CB80D6}" type="parTrans" cxnId="{5E79B95B-475F-4592-A497-04185F8D082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C7041681-2C70-4C35-9CD8-F6813AFEEEC3}" type="sibTrans" cxnId="{5E79B95B-475F-4592-A497-04185F8D082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207DD999-0EBB-4987-BBBE-27F6F34EDF8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적응장애</a:t>
          </a:r>
        </a:p>
      </dgm:t>
    </dgm:pt>
    <dgm:pt modelId="{A91E1BB4-B36E-4FED-84B8-0B39713B47AD}" type="parTrans" cxnId="{033EA833-95F6-4FC5-BE04-ED5E5323076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CF8946DF-B06B-4291-93A6-E65EBEF27590}" type="sibTrans" cxnId="{033EA833-95F6-4FC5-BE04-ED5E5323076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B342CE4-0176-40BC-AB6E-28E3410E8326}" type="pres">
      <dgm:prSet presAssocID="{25DC69E3-930C-4D93-81B3-9CF5EA84041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330132-7C1F-49E4-A829-3A7FC356501F}" type="pres">
      <dgm:prSet presAssocID="{25DC69E3-930C-4D93-81B3-9CF5EA84041C}" presName="diamond" presStyleLbl="bgShp" presStyleIdx="0" presStyleCnt="1"/>
      <dgm:spPr/>
    </dgm:pt>
    <dgm:pt modelId="{573CEE72-62D8-4F65-89DE-81061E32AD2C}" type="pres">
      <dgm:prSet presAssocID="{25DC69E3-930C-4D93-81B3-9CF5EA84041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A7A2084-5631-4738-88DA-A8220EED16E1}" type="pres">
      <dgm:prSet presAssocID="{25DC69E3-930C-4D93-81B3-9CF5EA84041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81535F-5B8A-4189-A842-C8FFB2655C58}" type="pres">
      <dgm:prSet presAssocID="{25DC69E3-930C-4D93-81B3-9CF5EA84041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C0397C2-D964-4B6E-8CCA-760CCC666182}" type="pres">
      <dgm:prSet presAssocID="{25DC69E3-930C-4D93-81B3-9CF5EA84041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ED20E8B-3DA9-40C1-92F0-4C2CACA9246C}" type="presOf" srcId="{1E3A3943-DE6C-482C-B0F8-6FFA5E3A5897}" destId="{6481535F-5B8A-4189-A842-C8FFB2655C58}" srcOrd="0" destOrd="0" presId="urn:microsoft.com/office/officeart/2005/8/layout/matrix3"/>
    <dgm:cxn modelId="{C78D433A-F518-485E-AB96-BE0FA47770A3}" type="presOf" srcId="{3F4C287E-D1E2-4E3C-8658-52EE923C27B3}" destId="{7A7A2084-5631-4738-88DA-A8220EED16E1}" srcOrd="0" destOrd="0" presId="urn:microsoft.com/office/officeart/2005/8/layout/matrix3"/>
    <dgm:cxn modelId="{033EA833-95F6-4FC5-BE04-ED5E53230767}" srcId="{25DC69E3-930C-4D93-81B3-9CF5EA84041C}" destId="{207DD999-0EBB-4987-BBBE-27F6F34EDF88}" srcOrd="3" destOrd="0" parTransId="{A91E1BB4-B36E-4FED-84B8-0B39713B47AD}" sibTransId="{CF8946DF-B06B-4291-93A6-E65EBEF27590}"/>
    <dgm:cxn modelId="{3783FC1C-B438-4210-8ED0-34667681A7F1}" type="presOf" srcId="{7CA8EAD5-3DD0-4F95-8B20-31FEF336BE4D}" destId="{573CEE72-62D8-4F65-89DE-81061E32AD2C}" srcOrd="0" destOrd="0" presId="urn:microsoft.com/office/officeart/2005/8/layout/matrix3"/>
    <dgm:cxn modelId="{1F784AD4-F6BB-43FA-ACE8-912153559A3C}" srcId="{25DC69E3-930C-4D93-81B3-9CF5EA84041C}" destId="{7CA8EAD5-3DD0-4F95-8B20-31FEF336BE4D}" srcOrd="0" destOrd="0" parTransId="{EA038C1E-9833-4D34-B566-E37E7B24706E}" sibTransId="{6655F0B5-EDF5-484D-BE5F-93A69D68566B}"/>
    <dgm:cxn modelId="{5E79B95B-475F-4592-A497-04185F8D0823}" srcId="{25DC69E3-930C-4D93-81B3-9CF5EA84041C}" destId="{1E3A3943-DE6C-482C-B0F8-6FFA5E3A5897}" srcOrd="2" destOrd="0" parTransId="{D78BD60B-D8F6-4509-8AB3-9AA036CB80D6}" sibTransId="{C7041681-2C70-4C35-9CD8-F6813AFEEEC3}"/>
    <dgm:cxn modelId="{3B915D50-5705-490E-8D5A-63807E630CBC}" type="presOf" srcId="{207DD999-0EBB-4987-BBBE-27F6F34EDF88}" destId="{9C0397C2-D964-4B6E-8CCA-760CCC666182}" srcOrd="0" destOrd="0" presId="urn:microsoft.com/office/officeart/2005/8/layout/matrix3"/>
    <dgm:cxn modelId="{867C9455-9AFD-4A50-BE21-EB7686B74AFB}" type="presOf" srcId="{25DC69E3-930C-4D93-81B3-9CF5EA84041C}" destId="{EB342CE4-0176-40BC-AB6E-28E3410E8326}" srcOrd="0" destOrd="0" presId="urn:microsoft.com/office/officeart/2005/8/layout/matrix3"/>
    <dgm:cxn modelId="{A0B7EDA6-6E22-4269-A6F6-4CD677D40963}" srcId="{25DC69E3-930C-4D93-81B3-9CF5EA84041C}" destId="{3F4C287E-D1E2-4E3C-8658-52EE923C27B3}" srcOrd="1" destOrd="0" parTransId="{D4D32613-1E13-4E9E-AA87-EFFC204922D4}" sibTransId="{75576571-A8E3-48BF-BDF7-6F8B61C387F0}"/>
    <dgm:cxn modelId="{50854EED-88A8-4CA5-8A64-526D262E08D7}" type="presParOf" srcId="{EB342CE4-0176-40BC-AB6E-28E3410E8326}" destId="{9A330132-7C1F-49E4-A829-3A7FC356501F}" srcOrd="0" destOrd="0" presId="urn:microsoft.com/office/officeart/2005/8/layout/matrix3"/>
    <dgm:cxn modelId="{1ACFCC89-B3CE-4915-8AB2-E0B702019A8C}" type="presParOf" srcId="{EB342CE4-0176-40BC-AB6E-28E3410E8326}" destId="{573CEE72-62D8-4F65-89DE-81061E32AD2C}" srcOrd="1" destOrd="0" presId="urn:microsoft.com/office/officeart/2005/8/layout/matrix3"/>
    <dgm:cxn modelId="{44E73681-4C23-4F8D-9B8A-21764C57BBA3}" type="presParOf" srcId="{EB342CE4-0176-40BC-AB6E-28E3410E8326}" destId="{7A7A2084-5631-4738-88DA-A8220EED16E1}" srcOrd="2" destOrd="0" presId="urn:microsoft.com/office/officeart/2005/8/layout/matrix3"/>
    <dgm:cxn modelId="{F4524135-2E92-4D37-8E9F-04599DB6216B}" type="presParOf" srcId="{EB342CE4-0176-40BC-AB6E-28E3410E8326}" destId="{6481535F-5B8A-4189-A842-C8FFB2655C58}" srcOrd="3" destOrd="0" presId="urn:microsoft.com/office/officeart/2005/8/layout/matrix3"/>
    <dgm:cxn modelId="{E960263C-E66E-460E-B259-A775BC4E2CE5}" type="presParOf" srcId="{EB342CE4-0176-40BC-AB6E-28E3410E8326}" destId="{9C0397C2-D964-4B6E-8CCA-760CCC66618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5B48F-31C1-49E7-94D9-D2121426BB35}">
      <dsp:nvSpPr>
        <dsp:cNvPr id="0" name=""/>
        <dsp:cNvSpPr/>
      </dsp:nvSpPr>
      <dsp:spPr>
        <a:xfrm>
          <a:off x="961322" y="304"/>
          <a:ext cx="855521" cy="85552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47082" tIns="22860" rIns="47082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행동문제</a:t>
          </a:r>
          <a:endParaRPr lang="en-US" altLang="ko-KR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086610" y="125592"/>
        <a:ext cx="604945" cy="604945"/>
      </dsp:txXfrm>
    </dsp:sp>
    <dsp:sp modelId="{C330A45F-3C78-4896-83CE-108BB69102FF}">
      <dsp:nvSpPr>
        <dsp:cNvPr id="0" name=""/>
        <dsp:cNvSpPr/>
      </dsp:nvSpPr>
      <dsp:spPr>
        <a:xfrm>
          <a:off x="1645738" y="304"/>
          <a:ext cx="855521" cy="85552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47082" tIns="22860" rIns="47082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충동성</a:t>
          </a:r>
          <a:endParaRPr lang="en-US" altLang="ko-KR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771026" y="125592"/>
        <a:ext cx="604945" cy="604945"/>
      </dsp:txXfrm>
    </dsp:sp>
    <dsp:sp modelId="{3BB2D97D-E4FC-49BF-BC3B-780580A34EC7}">
      <dsp:nvSpPr>
        <dsp:cNvPr id="0" name=""/>
        <dsp:cNvSpPr/>
      </dsp:nvSpPr>
      <dsp:spPr>
        <a:xfrm>
          <a:off x="2330155" y="304"/>
          <a:ext cx="855521" cy="85552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47082" tIns="22860" rIns="47082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행동과다</a:t>
          </a:r>
          <a:endParaRPr lang="en-US" altLang="ko-KR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455443" y="125592"/>
        <a:ext cx="604945" cy="6049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30132-7C1F-49E4-A829-3A7FC356501F}">
      <dsp:nvSpPr>
        <dsp:cNvPr id="0" name=""/>
        <dsp:cNvSpPr/>
      </dsp:nvSpPr>
      <dsp:spPr>
        <a:xfrm>
          <a:off x="136575" y="0"/>
          <a:ext cx="2167848" cy="2167848"/>
        </a:xfrm>
        <a:prstGeom prst="diamond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73CEE72-62D8-4F65-89DE-81061E32AD2C}">
      <dsp:nvSpPr>
        <dsp:cNvPr id="0" name=""/>
        <dsp:cNvSpPr/>
      </dsp:nvSpPr>
      <dsp:spPr>
        <a:xfrm>
          <a:off x="342521" y="205945"/>
          <a:ext cx="845460" cy="8454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반항장애</a:t>
          </a:r>
        </a:p>
      </dsp:txBody>
      <dsp:txXfrm>
        <a:off x="383793" y="247217"/>
        <a:ext cx="762916" cy="762916"/>
      </dsp:txXfrm>
    </dsp:sp>
    <dsp:sp modelId="{7A7A2084-5631-4738-88DA-A8220EED16E1}">
      <dsp:nvSpPr>
        <dsp:cNvPr id="0" name=""/>
        <dsp:cNvSpPr/>
      </dsp:nvSpPr>
      <dsp:spPr>
        <a:xfrm>
          <a:off x="1253017" y="205945"/>
          <a:ext cx="845460" cy="8454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학습장애</a:t>
          </a:r>
        </a:p>
      </dsp:txBody>
      <dsp:txXfrm>
        <a:off x="1294289" y="247217"/>
        <a:ext cx="762916" cy="762916"/>
      </dsp:txXfrm>
    </dsp:sp>
    <dsp:sp modelId="{6481535F-5B8A-4189-A842-C8FFB2655C58}">
      <dsp:nvSpPr>
        <dsp:cNvPr id="0" name=""/>
        <dsp:cNvSpPr/>
      </dsp:nvSpPr>
      <dsp:spPr>
        <a:xfrm>
          <a:off x="342521" y="1116441"/>
          <a:ext cx="845460" cy="8454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품행장애</a:t>
          </a:r>
        </a:p>
      </dsp:txBody>
      <dsp:txXfrm>
        <a:off x="383793" y="1157713"/>
        <a:ext cx="762916" cy="762916"/>
      </dsp:txXfrm>
    </dsp:sp>
    <dsp:sp modelId="{9C0397C2-D964-4B6E-8CCA-760CCC666182}">
      <dsp:nvSpPr>
        <dsp:cNvPr id="0" name=""/>
        <dsp:cNvSpPr/>
      </dsp:nvSpPr>
      <dsp:spPr>
        <a:xfrm>
          <a:off x="1253017" y="1116441"/>
          <a:ext cx="845460" cy="8454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적응장애</a:t>
          </a:r>
        </a:p>
      </dsp:txBody>
      <dsp:txXfrm>
        <a:off x="1294289" y="1157713"/>
        <a:ext cx="762916" cy="762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7D43AE9D-6D97-004E-138C-14F66ED7039C}"/>
              </a:ext>
            </a:extLst>
          </p:cNvPr>
          <p:cNvSpPr/>
          <p:nvPr userDrawn="1"/>
        </p:nvSpPr>
        <p:spPr>
          <a:xfrm flipH="1">
            <a:off x="0" y="571500"/>
            <a:ext cx="9906000" cy="581798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E9F32D40-98AD-95F7-E587-6ADBF26D0641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83008A-DDD4-90ED-8022-A4A64484DA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순서도: 화면 표시 8">
            <a:extLst>
              <a:ext uri="{FF2B5EF4-FFF2-40B4-BE49-F238E27FC236}">
                <a16:creationId xmlns:a16="http://schemas.microsoft.com/office/drawing/2014/main" id="{D2285DAF-8452-5FE8-3E62-5D34353C550D}"/>
              </a:ext>
            </a:extLst>
          </p:cNvPr>
          <p:cNvSpPr/>
          <p:nvPr userDrawn="1"/>
        </p:nvSpPr>
        <p:spPr>
          <a:xfrm>
            <a:off x="563590" y="-1"/>
            <a:ext cx="8778818" cy="1153298"/>
          </a:xfrm>
          <a:prstGeom prst="flowChartDisplay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45E22F-77A3-F31D-E12E-FAB9C5796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36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/>
          <p:cNvSpPr/>
          <p:nvPr/>
        </p:nvSpPr>
        <p:spPr>
          <a:xfrm>
            <a:off x="0" y="0"/>
            <a:ext cx="5719156" cy="6858000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89" y="0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2389694"/>
            <a:ext cx="7266225" cy="2078612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Attention Deficit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" t="34821" r="51207" b="37062"/>
          <a:stretch/>
        </p:blipFill>
        <p:spPr>
          <a:xfrm>
            <a:off x="938597" y="1890114"/>
            <a:ext cx="1829116" cy="1423176"/>
          </a:xfrm>
          <a:prstGeom prst="rect">
            <a:avLst/>
          </a:prstGeom>
        </p:spPr>
      </p:pic>
      <p:sp>
        <p:nvSpPr>
          <p:cNvPr id="19" name="L 도형 18"/>
          <p:cNvSpPr/>
          <p:nvPr/>
        </p:nvSpPr>
        <p:spPr>
          <a:xfrm flipH="1">
            <a:off x="4251322" y="2375134"/>
            <a:ext cx="4803897" cy="297471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3740271" y="1941523"/>
            <a:ext cx="1030317" cy="731081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114FB0-F19B-ACAD-D198-581E4285673B}"/>
              </a:ext>
            </a:extLst>
          </p:cNvPr>
          <p:cNvSpPr txBox="1"/>
          <p:nvPr/>
        </p:nvSpPr>
        <p:spPr>
          <a:xfrm>
            <a:off x="4775190" y="2069013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주의력 결핍 과잉행동장애</a:t>
            </a:r>
          </a:p>
        </p:txBody>
      </p:sp>
      <p:sp>
        <p:nvSpPr>
          <p:cNvPr id="15" name="L 도형 14">
            <a:extLst>
              <a:ext uri="{FF2B5EF4-FFF2-40B4-BE49-F238E27FC236}">
                <a16:creationId xmlns:a16="http://schemas.microsoft.com/office/drawing/2014/main" id="{3ECB0FD6-4C94-6956-0B43-BC99142461F8}"/>
              </a:ext>
            </a:extLst>
          </p:cNvPr>
          <p:cNvSpPr/>
          <p:nvPr/>
        </p:nvSpPr>
        <p:spPr>
          <a:xfrm flipH="1">
            <a:off x="4251322" y="3470392"/>
            <a:ext cx="4803897" cy="297471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한쪽 모서리가 잘린 사각형 2">
            <a:extLst>
              <a:ext uri="{FF2B5EF4-FFF2-40B4-BE49-F238E27FC236}">
                <a16:creationId xmlns:a16="http://schemas.microsoft.com/office/drawing/2014/main" id="{2EA14A49-F2DA-573D-39AD-F47ABE9FFDAB}"/>
              </a:ext>
            </a:extLst>
          </p:cNvPr>
          <p:cNvSpPr/>
          <p:nvPr/>
        </p:nvSpPr>
        <p:spPr>
          <a:xfrm>
            <a:off x="3740271" y="3036781"/>
            <a:ext cx="1030317" cy="731081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282E4-87FA-9ED9-7F20-0BD47BDFDB7B}"/>
              </a:ext>
            </a:extLst>
          </p:cNvPr>
          <p:cNvSpPr txBox="1"/>
          <p:nvPr/>
        </p:nvSpPr>
        <p:spPr>
          <a:xfrm>
            <a:off x="4775190" y="3164271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ADHD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의 유형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B27463A1-72F9-DE15-48C2-0BF9ADCC8806}"/>
              </a:ext>
            </a:extLst>
          </p:cNvPr>
          <p:cNvSpPr/>
          <p:nvPr/>
        </p:nvSpPr>
        <p:spPr>
          <a:xfrm flipH="1">
            <a:off x="4251322" y="4565650"/>
            <a:ext cx="4803897" cy="297471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BC4C0D2C-ADB6-2B85-9BF5-E08B7F7C23EA}"/>
              </a:ext>
            </a:extLst>
          </p:cNvPr>
          <p:cNvSpPr/>
          <p:nvPr/>
        </p:nvSpPr>
        <p:spPr>
          <a:xfrm>
            <a:off x="3740271" y="4132039"/>
            <a:ext cx="1030317" cy="731081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797AAC-D453-E3D5-15E7-C231E5173837}"/>
              </a:ext>
            </a:extLst>
          </p:cNvPr>
          <p:cNvSpPr txBox="1"/>
          <p:nvPr/>
        </p:nvSpPr>
        <p:spPr>
          <a:xfrm>
            <a:off x="4775190" y="4259529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ADHD 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환자 현황</a:t>
            </a:r>
          </a:p>
        </p:txBody>
      </p:sp>
      <p:sp>
        <p:nvSpPr>
          <p:cNvPr id="27" name="L 도형 26">
            <a:extLst>
              <a:ext uri="{FF2B5EF4-FFF2-40B4-BE49-F238E27FC236}">
                <a16:creationId xmlns:a16="http://schemas.microsoft.com/office/drawing/2014/main" id="{78386762-7AB4-F798-9384-EB6C38913FB1}"/>
              </a:ext>
            </a:extLst>
          </p:cNvPr>
          <p:cNvSpPr/>
          <p:nvPr/>
        </p:nvSpPr>
        <p:spPr>
          <a:xfrm flipH="1">
            <a:off x="4251322" y="5660909"/>
            <a:ext cx="4803897" cy="297471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한쪽 모서리가 잘린 사각형 2">
            <a:extLst>
              <a:ext uri="{FF2B5EF4-FFF2-40B4-BE49-F238E27FC236}">
                <a16:creationId xmlns:a16="http://schemas.microsoft.com/office/drawing/2014/main" id="{949E1049-FC54-8785-0264-56F6AE443897}"/>
              </a:ext>
            </a:extLst>
          </p:cNvPr>
          <p:cNvSpPr/>
          <p:nvPr/>
        </p:nvSpPr>
        <p:spPr>
          <a:xfrm>
            <a:off x="3740271" y="5227298"/>
            <a:ext cx="1030317" cy="731081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430496-DB8E-03BB-B00F-1A7D8F55B12E}"/>
              </a:ext>
            </a:extLst>
          </p:cNvPr>
          <p:cNvSpPr txBox="1"/>
          <p:nvPr/>
        </p:nvSpPr>
        <p:spPr>
          <a:xfrm>
            <a:off x="4775190" y="5354788"/>
            <a:ext cx="41922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ADHD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의 특징</a:t>
            </a: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주의력 결핍 과잉행동장애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058" y="1340129"/>
            <a:ext cx="7177088" cy="2151062"/>
          </a:xfrm>
          <a:prstGeom prst="rect">
            <a:avLst/>
          </a:prstGeom>
        </p:spPr>
        <p:txBody>
          <a:bodyPr/>
          <a:lstStyle/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itchFamily="50" charset="-127"/>
                <a:ea typeface="굴림" pitchFamily="50" charset="-127"/>
              </a:rPr>
              <a:t>Signs and Symptoms</a:t>
            </a:r>
          </a:p>
          <a:p>
            <a:pPr marL="742950" lvl="1" indent="-3240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Some people with ADHD only have problems with one of the behaviors, while others have both inattention and hyperactivity-impulsivity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34058" y="3678987"/>
            <a:ext cx="8999392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주의력 결핍 과잉행동장애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800100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짧은 주의집중의 폭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과잉활동증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충동성을 핵심으로 하는 장애로서 집중하는 능력에 결함이 있고 산만함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  <a:p>
            <a:pPr marL="800100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 err="1">
                <a:latin typeface="굴림" pitchFamily="50" charset="-127"/>
                <a:ea typeface="굴림" pitchFamily="50" charset="-127"/>
              </a:rPr>
              <a:t>학령기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 아동에게 흔히 보이는 질병 중 하나로 대개 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7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세 이전에 발병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9" name="동영상">
            <a:hlinkClick r:id="" action="ppaction://media"/>
            <a:extLst>
              <a:ext uri="{FF2B5EF4-FFF2-40B4-BE49-F238E27FC236}">
                <a16:creationId xmlns:a16="http://schemas.microsoft.com/office/drawing/2014/main" id="{BB696021-3493-3B1A-C06B-FDA52CCE90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9125" y="2065920"/>
            <a:ext cx="15843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en-US" altLang="ko-KR" dirty="0"/>
              <a:t>ADHD</a:t>
            </a:r>
            <a:r>
              <a:rPr lang="ko-KR" altLang="en-US" dirty="0"/>
              <a:t>의 유형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64287" y="2267858"/>
            <a:ext cx="1800000" cy="19800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주의력 결핍 우세형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564287" y="4247858"/>
            <a:ext cx="1800000" cy="19800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과잉행동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충동 우세형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362200" y="1461253"/>
            <a:ext cx="3062056" cy="81613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0" name="배지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681622" y="1461253"/>
            <a:ext cx="2423214" cy="816130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발병 연령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0ADA9C3-7184-8764-913A-C7E48BCB8A53}"/>
              </a:ext>
            </a:extLst>
          </p:cNvPr>
          <p:cNvSpPr/>
          <p:nvPr/>
        </p:nvSpPr>
        <p:spPr>
          <a:xfrm>
            <a:off x="5422170" y="1461253"/>
            <a:ext cx="3974429" cy="81613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배지 9">
            <a:extLst>
              <a:ext uri="{FF2B5EF4-FFF2-40B4-BE49-F238E27FC236}">
                <a16:creationId xmlns:a16="http://schemas.microsoft.com/office/drawing/2014/main" id="{F764AD97-A875-C933-1A01-936EA6802DAC}"/>
              </a:ext>
            </a:extLst>
          </p:cNvPr>
          <p:cNvSpPr/>
          <p:nvPr/>
        </p:nvSpPr>
        <p:spPr>
          <a:xfrm>
            <a:off x="5722322" y="1461253"/>
            <a:ext cx="3374126" cy="816130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행동 특성 및 동반 장애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55577553"/>
              </p:ext>
            </p:extLst>
          </p:nvPr>
        </p:nvGraphicFramePr>
        <p:xfrm>
          <a:off x="2362200" y="2279650"/>
          <a:ext cx="7035380" cy="396017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62056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973324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990044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8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세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~10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세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내향적 수동적인 문제해결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인지적 유연성의 결함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990045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초등학교 입학 후 주로 발견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쉽게 피곤하고 저 활동성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불안장애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우울증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학습장애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901924546"/>
                  </a:ext>
                </a:extLst>
              </a:tr>
              <a:tr h="990045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5~7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세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공격적인 문제해결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행동억제능력 결함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4175358741"/>
                  </a:ext>
                </a:extLst>
              </a:tr>
              <a:tr h="990044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전체 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ADHD 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중 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80%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산만하고 충동적임</a:t>
                      </a:r>
                      <a:endParaRPr kumimoji="1" lang="en-US" altLang="ko-KR" sz="1800" u="none" strike="noStrike" cap="none" normalizeH="0" baseline="0" dirty="0">
                        <a:ln>
                          <a:noFill/>
                        </a:ln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품행장애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반항장애</a:t>
                      </a:r>
                      <a:r>
                        <a:rPr kumimoji="1" lang="en-US" altLang="ko-KR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endParaRPr kumimoji="1" lang="ko-K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335449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ADHD </a:t>
            </a:r>
            <a:r>
              <a:rPr lang="ko-KR" altLang="en-US" dirty="0"/>
              <a:t>환자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32545785"/>
              </p:ext>
            </p:extLst>
          </p:nvPr>
        </p:nvGraphicFramePr>
        <p:xfrm>
          <a:off x="681038" y="1495425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사각형: 잘린 대각선 방향 모서리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 flipH="1">
            <a:off x="2691451" y="2280188"/>
            <a:ext cx="1853915" cy="539517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환자 증가 추세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한쪽 모서리가 둥근 사각형 4">
            <a:extLst>
              <a:ext uri="{FF2B5EF4-FFF2-40B4-BE49-F238E27FC236}">
                <a16:creationId xmlns:a16="http://schemas.microsoft.com/office/drawing/2014/main" id="{A2275E54-5F4A-C35A-D826-21CD77525B91}"/>
              </a:ext>
            </a:extLst>
          </p:cNvPr>
          <p:cNvSpPr/>
          <p:nvPr/>
        </p:nvSpPr>
        <p:spPr>
          <a:xfrm flipH="1">
            <a:off x="5033495" y="1443077"/>
            <a:ext cx="4524332" cy="4522294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ADHD</a:t>
            </a:r>
            <a:r>
              <a:rPr lang="ko-KR" altLang="en-US" dirty="0"/>
              <a:t>의 특징</a:t>
            </a:r>
          </a:p>
        </p:txBody>
      </p:sp>
      <p:sp>
        <p:nvSpPr>
          <p:cNvPr id="9" name="물결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539536" y="3013545"/>
            <a:ext cx="1733230" cy="481497"/>
          </a:xfrm>
          <a:prstGeom prst="wave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ADHD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5274071" y="1966799"/>
            <a:ext cx="1185900" cy="65517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77D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감각</a:t>
            </a:r>
            <a:endParaRPr lang="en-US" altLang="ko-KR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인지</a:t>
            </a: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2" y="1443077"/>
            <a:ext cx="4524332" cy="4522294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25E35D4-E639-4B64-E99D-BDE129324F29}"/>
              </a:ext>
            </a:extLst>
          </p:cNvPr>
          <p:cNvSpPr/>
          <p:nvPr/>
        </p:nvSpPr>
        <p:spPr>
          <a:xfrm>
            <a:off x="720253" y="4676807"/>
            <a:ext cx="3653130" cy="116209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3" name="말풍선: 모서리가 둥근 사각형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>
            <a:off x="1457694" y="3934287"/>
            <a:ext cx="2178248" cy="453032"/>
          </a:xfrm>
          <a:prstGeom prst="wedgeRoundRectCallout">
            <a:avLst>
              <a:gd name="adj1" fmla="val -19479"/>
              <a:gd name="adj2" fmla="val 104821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무절제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45738"/>
              </p:ext>
            </p:extLst>
          </p:nvPr>
        </p:nvGraphicFramePr>
        <p:xfrm>
          <a:off x="473319" y="4829787"/>
          <a:ext cx="4146999" cy="856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626122"/>
              </p:ext>
            </p:extLst>
          </p:nvPr>
        </p:nvGraphicFramePr>
        <p:xfrm>
          <a:off x="1326318" y="1593611"/>
          <a:ext cx="2441000" cy="2167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육각형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579987" y="3013545"/>
            <a:ext cx="1820564" cy="481497"/>
          </a:xfrm>
          <a:prstGeom prst="hexagon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ADD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4" name="화살표: 왼쪽/오른쪽/위쪽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8045485" y="1895221"/>
            <a:ext cx="1309460" cy="798333"/>
          </a:xfrm>
          <a:prstGeom prst="leftRightUpArrow">
            <a:avLst>
              <a:gd name="adj1" fmla="val 69782"/>
              <a:gd name="adj2" fmla="val 34891"/>
              <a:gd name="adj3" fmla="val 17087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전두엽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오각형 4">
            <a:extLst>
              <a:ext uri="{FF2B5EF4-FFF2-40B4-BE49-F238E27FC236}">
                <a16:creationId xmlns:a16="http://schemas.microsoft.com/office/drawing/2014/main" id="{3DD072CF-52C9-0DA7-61AC-5E3DF7839708}"/>
              </a:ext>
            </a:extLst>
          </p:cNvPr>
          <p:cNvSpPr/>
          <p:nvPr/>
        </p:nvSpPr>
        <p:spPr>
          <a:xfrm flipV="1">
            <a:off x="522566" y="1753289"/>
            <a:ext cx="825101" cy="1848492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사각형: 모서리가 접힌 도형 10">
            <a:extLst>
              <a:ext uri="{FF2B5EF4-FFF2-40B4-BE49-F238E27FC236}">
                <a16:creationId xmlns:a16="http://schemas.microsoft.com/office/drawing/2014/main" id="{78CDE491-5057-0DDE-8F58-8FF8C6F58243}"/>
              </a:ext>
            </a:extLst>
          </p:cNvPr>
          <p:cNvSpPr/>
          <p:nvPr/>
        </p:nvSpPr>
        <p:spPr>
          <a:xfrm flipH="1">
            <a:off x="3919448" y="1753290"/>
            <a:ext cx="602022" cy="1848491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인지문제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EA7631-8A29-7A76-79BA-DD43222983F4}"/>
              </a:ext>
            </a:extLst>
          </p:cNvPr>
          <p:cNvSpPr txBox="1"/>
          <p:nvPr/>
        </p:nvSpPr>
        <p:spPr>
          <a:xfrm>
            <a:off x="763238" y="1938871"/>
            <a:ext cx="3437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주의력 결핍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다리꼴 6">
            <a:extLst>
              <a:ext uri="{FF2B5EF4-FFF2-40B4-BE49-F238E27FC236}">
                <a16:creationId xmlns:a16="http://schemas.microsoft.com/office/drawing/2014/main" id="{26076C7E-F1C7-6B95-EA4D-7AB2403A7C11}"/>
              </a:ext>
            </a:extLst>
          </p:cNvPr>
          <p:cNvSpPr/>
          <p:nvPr/>
        </p:nvSpPr>
        <p:spPr>
          <a:xfrm rot="20979186">
            <a:off x="6554039" y="2040738"/>
            <a:ext cx="1397378" cy="507298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뇌불균형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평행 사변형 44">
            <a:extLst>
              <a:ext uri="{FF2B5EF4-FFF2-40B4-BE49-F238E27FC236}">
                <a16:creationId xmlns:a16="http://schemas.microsoft.com/office/drawing/2014/main" id="{89C6806F-BACF-FF1D-2809-50D7712E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5953" y="5017974"/>
            <a:ext cx="1800000" cy="720000"/>
          </a:xfrm>
          <a:prstGeom prst="flowChartOnlineStorage">
            <a:avLst/>
          </a:prstGeom>
          <a:solidFill>
            <a:srgbClr val="B5E5C5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실행기능 저하</a:t>
            </a:r>
          </a:p>
        </p:txBody>
      </p:sp>
      <p:sp>
        <p:nvSpPr>
          <p:cNvPr id="13" name="십자형 46">
            <a:extLst>
              <a:ext uri="{FF2B5EF4-FFF2-40B4-BE49-F238E27FC236}">
                <a16:creationId xmlns:a16="http://schemas.microsoft.com/office/drawing/2014/main" id="{F1EF61A1-EA6F-0793-9A8B-7414C2090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3280" y="4215041"/>
            <a:ext cx="1800225" cy="720000"/>
          </a:xfrm>
          <a:prstGeom prst="teardrop">
            <a:avLst/>
          </a:prstGeom>
          <a:solidFill>
            <a:srgbClr val="8CCE7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우뇌</a:t>
            </a:r>
          </a:p>
        </p:txBody>
      </p:sp>
      <p:sp>
        <p:nvSpPr>
          <p:cNvPr id="14" name="평행 사변형 47">
            <a:extLst>
              <a:ext uri="{FF2B5EF4-FFF2-40B4-BE49-F238E27FC236}">
                <a16:creationId xmlns:a16="http://schemas.microsoft.com/office/drawing/2014/main" id="{6842D568-AADA-7251-5307-AE9BC787E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034" y="5017974"/>
            <a:ext cx="1800000" cy="720000"/>
          </a:xfrm>
          <a:prstGeom prst="homePlate">
            <a:avLst/>
          </a:prstGeom>
          <a:solidFill>
            <a:srgbClr val="E7E2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 err="1">
                <a:latin typeface="돋움" panose="020B0600000101010101" pitchFamily="50" charset="-127"/>
                <a:ea typeface="돋움" panose="020B0600000101010101" pitchFamily="50" charset="-127"/>
              </a:rPr>
              <a:t>전두엽</a:t>
            </a:r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 이상</a:t>
            </a:r>
            <a:endParaRPr kumimoji="1"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십자형 46">
            <a:extLst>
              <a:ext uri="{FF2B5EF4-FFF2-40B4-BE49-F238E27FC236}">
                <a16:creationId xmlns:a16="http://schemas.microsoft.com/office/drawing/2014/main" id="{954284DC-23A7-D33A-0F90-FBB36213EBD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472541" y="4221168"/>
            <a:ext cx="1800225" cy="720000"/>
          </a:xfrm>
          <a:prstGeom prst="teardrop">
            <a:avLst/>
          </a:prstGeom>
          <a:solidFill>
            <a:srgbClr val="8CCE7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latinLnBrk="1" hangingPunct="1"/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좌뇌</a:t>
            </a:r>
          </a:p>
        </p:txBody>
      </p:sp>
      <p:cxnSp>
        <p:nvCxnSpPr>
          <p:cNvPr id="17" name="구부러진 연결선 35">
            <a:extLst>
              <a:ext uri="{FF2B5EF4-FFF2-40B4-BE49-F238E27FC236}">
                <a16:creationId xmlns:a16="http://schemas.microsoft.com/office/drawing/2014/main" id="{99798979-9F7C-950B-B5D0-F42F51B97A24}"/>
              </a:ext>
            </a:extLst>
          </p:cNvPr>
          <p:cNvCxnSpPr>
            <a:stCxn id="15" idx="6"/>
            <a:endCxn id="13" idx="6"/>
          </p:cNvCxnSpPr>
          <p:nvPr/>
        </p:nvCxnSpPr>
        <p:spPr>
          <a:xfrm rot="5400000" flipH="1" flipV="1">
            <a:off x="7369960" y="3217735"/>
            <a:ext cx="6127" cy="2000740"/>
          </a:xfrm>
          <a:prstGeom prst="curvedConnector3">
            <a:avLst>
              <a:gd name="adj1" fmla="val 3831027"/>
            </a:avLst>
          </a:prstGeom>
          <a:ln w="25400">
            <a:solidFill>
              <a:schemeClr val="tx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F06D96-7EFB-312B-0469-6CE04727BF38}"/>
              </a:ext>
            </a:extLst>
          </p:cNvPr>
          <p:cNvSpPr txBox="1"/>
          <p:nvPr/>
        </p:nvSpPr>
        <p:spPr>
          <a:xfrm>
            <a:off x="6727410" y="3564692"/>
            <a:ext cx="1225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교류 부족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1312</TotalTime>
  <Words>185</Words>
  <Application>Microsoft Office PowerPoint</Application>
  <PresentationFormat>A4 용지(210x297mm)</PresentationFormat>
  <Paragraphs>65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Attention Deficit</vt:lpstr>
      <vt:lpstr>  목차</vt:lpstr>
      <vt:lpstr>1. 주의력 결핍 과잉행동장애</vt:lpstr>
      <vt:lpstr>2. ADHD의 유형</vt:lpstr>
      <vt:lpstr>3. ADHD 환자 현황</vt:lpstr>
      <vt:lpstr>4. ADHD의 특징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91</cp:revision>
  <dcterms:created xsi:type="dcterms:W3CDTF">2019-10-10T08:42:01Z</dcterms:created>
  <dcterms:modified xsi:type="dcterms:W3CDTF">2023-09-08T23:51:07Z</dcterms:modified>
</cp:coreProperties>
</file>