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26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6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풍력 에너지 생산량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(</a:t>
            </a: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단위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:MWh)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>
        <c:manualLayout>
          <c:xMode val="edge"/>
          <c:yMode val="edge"/>
          <c:x val="0.23584172379790316"/>
          <c:y val="1.6308601881030726E-2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사업용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AA4-40C4-8701-4CB01F225CB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강원</c:v>
                </c:pt>
                <c:pt idx="1">
                  <c:v>전북</c:v>
                </c:pt>
                <c:pt idx="2">
                  <c:v>전남</c:v>
                </c:pt>
                <c:pt idx="3">
                  <c:v>경북</c:v>
                </c:pt>
                <c:pt idx="4">
                  <c:v>제주</c:v>
                </c:pt>
              </c:strCache>
            </c:strRef>
          </c:cat>
          <c:val>
            <c:numRef>
              <c:f>Sheet1!$B$2:$F$2</c:f>
              <c:numCache>
                <c:formatCode>_(* #,##0_);_(* \(#,##0\);_(* "-"_);_(@_)</c:formatCode>
                <c:ptCount val="5"/>
                <c:pt idx="0">
                  <c:v>780223</c:v>
                </c:pt>
                <c:pt idx="1">
                  <c:v>131169</c:v>
                </c:pt>
                <c:pt idx="2">
                  <c:v>573109</c:v>
                </c:pt>
                <c:pt idx="3">
                  <c:v>943247</c:v>
                </c:pt>
                <c:pt idx="4">
                  <c:v>576396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자가용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강원</c:v>
                </c:pt>
                <c:pt idx="1">
                  <c:v>전북</c:v>
                </c:pt>
                <c:pt idx="2">
                  <c:v>전남</c:v>
                </c:pt>
                <c:pt idx="3">
                  <c:v>경북</c:v>
                </c:pt>
                <c:pt idx="4">
                  <c:v>제주</c:v>
                </c:pt>
              </c:strCache>
            </c:strRef>
          </c:cat>
          <c:val>
            <c:numRef>
              <c:f>Sheet1!$B$3:$F$3</c:f>
              <c:numCache>
                <c:formatCode>_(* #,##0_);_(* \(#,##0\);_(* "-"_);_(@_)</c:formatCode>
                <c:ptCount val="5"/>
                <c:pt idx="0">
                  <c:v>2031</c:v>
                </c:pt>
                <c:pt idx="1">
                  <c:v>36</c:v>
                </c:pt>
                <c:pt idx="2">
                  <c:v>3120</c:v>
                </c:pt>
                <c:pt idx="3">
                  <c:v>777</c:v>
                </c:pt>
                <c:pt idx="4">
                  <c:v>1663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2069128"/>
        <c:axId val="562070112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562070112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562069128"/>
        <c:crosses val="max"/>
        <c:crossBetween val="between"/>
        <c:majorUnit val="1000"/>
      </c:valAx>
      <c:catAx>
        <c:axId val="5620691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6207011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7B4796-F8D0-4F0A-8228-9EBA0DB43FEF}" type="doc">
      <dgm:prSet loTypeId="urn:microsoft.com/office/officeart/2005/8/layout/hList3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1BAC6DA5-21E8-4246-A9CE-110FE1DE89FF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풍력발전 시스템의 분류</a:t>
          </a:r>
        </a:p>
      </dgm:t>
    </dgm:pt>
    <dgm:pt modelId="{FD050F1E-242D-4A69-9FFD-9240D0FBE52B}" type="parTrans" cxnId="{49ABD2FE-0FBE-4637-BFD1-B178E127BA33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777FFACE-8E04-46EE-9CC3-EC6A9A3193CC}" type="sibTrans" cxnId="{49ABD2FE-0FBE-4637-BFD1-B178E127BA33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6C7F54A3-B0E5-4F7D-AD5A-5BE598F55A8F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육상풍력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5321F32-568E-4AEB-93EA-B5F69A572F81}" type="parTrans" cxnId="{861C901F-D837-49C1-910D-70111F90A54B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5CEF33F6-87E5-40C3-80A7-130C546350C3}" type="sibTrans" cxnId="{861C901F-D837-49C1-910D-70111F90A54B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4C41248E-DA92-4B6A-B3B6-3AEA8C81B9A2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해상풍력</a:t>
          </a:r>
          <a:r>
            <a:rPr lang="en-US" altLang="ko-KR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(</a:t>
          </a:r>
          <a:r>
            <a:rPr lang="ko-KR" altLang="en-US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고정식</a:t>
          </a:r>
          <a:r>
            <a:rPr lang="en-US" altLang="ko-KR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)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D10A9BC-BEF3-4E2D-B8C6-D2038CC5DE8F}" type="parTrans" cxnId="{CFA33D4D-17BC-41D8-8C34-7E884B917530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D36CB29A-9165-42F6-A637-C9A72383304E}" type="sibTrans" cxnId="{CFA33D4D-17BC-41D8-8C34-7E884B917530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9255F4EF-C9C2-46AD-AA57-1C57CEBFBD72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해상풍력</a:t>
          </a:r>
          <a:r>
            <a:rPr lang="en-US" altLang="ko-KR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(</a:t>
          </a:r>
          <a:r>
            <a:rPr lang="ko-KR" altLang="en-US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부유식</a:t>
          </a:r>
          <a:r>
            <a:rPr lang="en-US" altLang="ko-KR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)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0D1E90E-395A-4E6C-AC8A-9B101DE49DFA}" type="parTrans" cxnId="{0E58018A-1DD3-4A71-9845-942FC4D3D7EE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FF3311A3-E45C-48B4-8582-78B6FC7FD851}" type="sibTrans" cxnId="{0E58018A-1DD3-4A71-9845-942FC4D3D7EE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0823E38D-375A-4F58-A4AF-5AD88FED91F4}" type="pres">
      <dgm:prSet presAssocID="{127B4796-F8D0-4F0A-8228-9EBA0DB43FEF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19EB26A-150A-4BEB-91E7-74513EE3C10B}" type="pres">
      <dgm:prSet presAssocID="{1BAC6DA5-21E8-4246-A9CE-110FE1DE89FF}" presName="roof" presStyleLbl="dkBgShp" presStyleIdx="0" presStyleCnt="2" custLinFactNeighborX="-3707" custLinFactNeighborY="-6536"/>
      <dgm:spPr/>
      <dgm:t>
        <a:bodyPr/>
        <a:lstStyle/>
        <a:p>
          <a:pPr latinLnBrk="1"/>
          <a:endParaRPr lang="ko-KR" altLang="en-US"/>
        </a:p>
      </dgm:t>
    </dgm:pt>
    <dgm:pt modelId="{6274703D-0183-465E-A461-9EB3F659092B}" type="pres">
      <dgm:prSet presAssocID="{1BAC6DA5-21E8-4246-A9CE-110FE1DE89FF}" presName="pillars" presStyleCnt="0"/>
      <dgm:spPr/>
    </dgm:pt>
    <dgm:pt modelId="{32034AD5-CB32-4065-AEAF-73F7ABB0A59D}" type="pres">
      <dgm:prSet presAssocID="{1BAC6DA5-21E8-4246-A9CE-110FE1DE89FF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58972D3-562D-456B-8DDF-288551A197A7}" type="pres">
      <dgm:prSet presAssocID="{4C41248E-DA92-4B6A-B3B6-3AEA8C81B9A2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7D1897B-6BEC-44F3-8AAF-BBE8AF17CB1A}" type="pres">
      <dgm:prSet presAssocID="{9255F4EF-C9C2-46AD-AA57-1C57CEBFBD72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F4142CE-C094-46CB-A6BC-65AB6134A8DB}" type="pres">
      <dgm:prSet presAssocID="{1BAC6DA5-21E8-4246-A9CE-110FE1DE89FF}" presName="base" presStyleLbl="dkBgShp" presStyleIdx="1" presStyleCnt="2"/>
      <dgm:spPr/>
    </dgm:pt>
  </dgm:ptLst>
  <dgm:cxnLst>
    <dgm:cxn modelId="{0E58018A-1DD3-4A71-9845-942FC4D3D7EE}" srcId="{1BAC6DA5-21E8-4246-A9CE-110FE1DE89FF}" destId="{9255F4EF-C9C2-46AD-AA57-1C57CEBFBD72}" srcOrd="2" destOrd="0" parTransId="{60D1E90E-395A-4E6C-AC8A-9B101DE49DFA}" sibTransId="{FF3311A3-E45C-48B4-8582-78B6FC7FD851}"/>
    <dgm:cxn modelId="{10A7C72A-8940-4C2B-B8C2-9E1627393828}" type="presOf" srcId="{1BAC6DA5-21E8-4246-A9CE-110FE1DE89FF}" destId="{A19EB26A-150A-4BEB-91E7-74513EE3C10B}" srcOrd="0" destOrd="0" presId="urn:microsoft.com/office/officeart/2005/8/layout/hList3"/>
    <dgm:cxn modelId="{C57CB756-4D98-4045-9CAE-7957F23C7A8B}" type="presOf" srcId="{9255F4EF-C9C2-46AD-AA57-1C57CEBFBD72}" destId="{E7D1897B-6BEC-44F3-8AAF-BBE8AF17CB1A}" srcOrd="0" destOrd="0" presId="urn:microsoft.com/office/officeart/2005/8/layout/hList3"/>
    <dgm:cxn modelId="{8E60771E-6E80-4E20-87FD-FEFAD57FFD72}" type="presOf" srcId="{127B4796-F8D0-4F0A-8228-9EBA0DB43FEF}" destId="{0823E38D-375A-4F58-A4AF-5AD88FED91F4}" srcOrd="0" destOrd="0" presId="urn:microsoft.com/office/officeart/2005/8/layout/hList3"/>
    <dgm:cxn modelId="{49ABD2FE-0FBE-4637-BFD1-B178E127BA33}" srcId="{127B4796-F8D0-4F0A-8228-9EBA0DB43FEF}" destId="{1BAC6DA5-21E8-4246-A9CE-110FE1DE89FF}" srcOrd="0" destOrd="0" parTransId="{FD050F1E-242D-4A69-9FFD-9240D0FBE52B}" sibTransId="{777FFACE-8E04-46EE-9CC3-EC6A9A3193CC}"/>
    <dgm:cxn modelId="{4970B823-FC5E-4FCE-B9BB-890FC5EFD538}" type="presOf" srcId="{4C41248E-DA92-4B6A-B3B6-3AEA8C81B9A2}" destId="{258972D3-562D-456B-8DDF-288551A197A7}" srcOrd="0" destOrd="0" presId="urn:microsoft.com/office/officeart/2005/8/layout/hList3"/>
    <dgm:cxn modelId="{CFA33D4D-17BC-41D8-8C34-7E884B917530}" srcId="{1BAC6DA5-21E8-4246-A9CE-110FE1DE89FF}" destId="{4C41248E-DA92-4B6A-B3B6-3AEA8C81B9A2}" srcOrd="1" destOrd="0" parTransId="{AD10A9BC-BEF3-4E2D-B8C6-D2038CC5DE8F}" sibTransId="{D36CB29A-9165-42F6-A637-C9A72383304E}"/>
    <dgm:cxn modelId="{861C901F-D837-49C1-910D-70111F90A54B}" srcId="{1BAC6DA5-21E8-4246-A9CE-110FE1DE89FF}" destId="{6C7F54A3-B0E5-4F7D-AD5A-5BE598F55A8F}" srcOrd="0" destOrd="0" parTransId="{85321F32-568E-4AEB-93EA-B5F69A572F81}" sibTransId="{5CEF33F6-87E5-40C3-80A7-130C546350C3}"/>
    <dgm:cxn modelId="{D0E4F2F8-D68D-4B6C-BDBA-ADFE278B8B30}" type="presOf" srcId="{6C7F54A3-B0E5-4F7D-AD5A-5BE598F55A8F}" destId="{32034AD5-CB32-4065-AEAF-73F7ABB0A59D}" srcOrd="0" destOrd="0" presId="urn:microsoft.com/office/officeart/2005/8/layout/hList3"/>
    <dgm:cxn modelId="{954CB1DA-D0A0-4708-B1AE-3FBB6893A776}" type="presParOf" srcId="{0823E38D-375A-4F58-A4AF-5AD88FED91F4}" destId="{A19EB26A-150A-4BEB-91E7-74513EE3C10B}" srcOrd="0" destOrd="0" presId="urn:microsoft.com/office/officeart/2005/8/layout/hList3"/>
    <dgm:cxn modelId="{C24C924C-3F2A-4889-998C-22C117222A5C}" type="presParOf" srcId="{0823E38D-375A-4F58-A4AF-5AD88FED91F4}" destId="{6274703D-0183-465E-A461-9EB3F659092B}" srcOrd="1" destOrd="0" presId="urn:microsoft.com/office/officeart/2005/8/layout/hList3"/>
    <dgm:cxn modelId="{16897A20-DCE9-4287-823A-FAF03743123A}" type="presParOf" srcId="{6274703D-0183-465E-A461-9EB3F659092B}" destId="{32034AD5-CB32-4065-AEAF-73F7ABB0A59D}" srcOrd="0" destOrd="0" presId="urn:microsoft.com/office/officeart/2005/8/layout/hList3"/>
    <dgm:cxn modelId="{2D2B65BF-1BFF-4B8B-9885-6CAB887E882F}" type="presParOf" srcId="{6274703D-0183-465E-A461-9EB3F659092B}" destId="{258972D3-562D-456B-8DDF-288551A197A7}" srcOrd="1" destOrd="0" presId="urn:microsoft.com/office/officeart/2005/8/layout/hList3"/>
    <dgm:cxn modelId="{5F92D7F2-026C-4CAC-87E7-C0E29C5B0517}" type="presParOf" srcId="{6274703D-0183-465E-A461-9EB3F659092B}" destId="{E7D1897B-6BEC-44F3-8AAF-BBE8AF17CB1A}" srcOrd="2" destOrd="0" presId="urn:microsoft.com/office/officeart/2005/8/layout/hList3"/>
    <dgm:cxn modelId="{9FDEB068-D024-40FF-879F-C652F65CBFE5}" type="presParOf" srcId="{0823E38D-375A-4F58-A4AF-5AD88FED91F4}" destId="{9F4142CE-C094-46CB-A6BC-65AB6134A8DB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D04A171-B512-491C-B37E-FF803298D4B5}" type="doc">
      <dgm:prSet loTypeId="urn:microsoft.com/office/officeart/2005/8/layout/cycle3" loCatId="cycle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pPr latinLnBrk="1"/>
          <a:endParaRPr lang="ko-KR" altLang="en-US"/>
        </a:p>
      </dgm:t>
    </dgm:pt>
    <dgm:pt modelId="{2042A8AD-D7CE-4B9F-B441-6B6C35F92C63}">
      <dgm:prSet phldrT="[텍스트]" custT="1"/>
      <dgm:spPr/>
      <dgm:t>
        <a:bodyPr/>
        <a:lstStyle/>
        <a:p>
          <a:pPr latinLnBrk="1"/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블레이드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8144755-89BE-41B7-A917-8B1F9DD4B3E8}" type="parTrans" cxnId="{825B8A20-CF7F-47A6-96A8-487E26D8FB76}">
      <dgm:prSet/>
      <dgm:spPr/>
      <dgm:t>
        <a:bodyPr/>
        <a:lstStyle/>
        <a:p>
          <a:pPr latinLnBrk="1"/>
          <a:endParaRPr lang="ko-KR" altLang="en-US"/>
        </a:p>
      </dgm:t>
    </dgm:pt>
    <dgm:pt modelId="{0F60A3B2-140F-4BCE-9F5B-55D79B49C9A6}" type="sibTrans" cxnId="{825B8A20-CF7F-47A6-96A8-487E26D8FB76}">
      <dgm:prSet/>
      <dgm:spPr/>
      <dgm:t>
        <a:bodyPr/>
        <a:lstStyle/>
        <a:p>
          <a:pPr latinLnBrk="1"/>
          <a:endParaRPr lang="ko-KR" altLang="en-US"/>
        </a:p>
      </dgm:t>
    </dgm:pt>
    <dgm:pt modelId="{0CC8B9A5-3399-4E7C-B540-17E79D2658A5}">
      <dgm:prSet phldrT="[텍스트]" custT="1"/>
      <dgm:spPr/>
      <dgm:t>
        <a:bodyPr/>
        <a:lstStyle/>
        <a:p>
          <a:pPr latinLnBrk="1"/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증속기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CDC003A-80E2-40C9-AAA6-D554207CE059}" type="parTrans" cxnId="{8893B702-67C2-46F2-88BC-5F2DBE853BE0}">
      <dgm:prSet/>
      <dgm:spPr/>
      <dgm:t>
        <a:bodyPr/>
        <a:lstStyle/>
        <a:p>
          <a:pPr latinLnBrk="1"/>
          <a:endParaRPr lang="ko-KR" altLang="en-US"/>
        </a:p>
      </dgm:t>
    </dgm:pt>
    <dgm:pt modelId="{136DFDED-46B4-41D1-9A29-B169750A5C74}" type="sibTrans" cxnId="{8893B702-67C2-46F2-88BC-5F2DBE853BE0}">
      <dgm:prSet/>
      <dgm:spPr/>
      <dgm:t>
        <a:bodyPr/>
        <a:lstStyle/>
        <a:p>
          <a:pPr latinLnBrk="1"/>
          <a:endParaRPr lang="ko-KR" altLang="en-US"/>
        </a:p>
      </dgm:t>
    </dgm:pt>
    <dgm:pt modelId="{1F370B76-C7A1-4BBB-B844-63C0F1E171D6}">
      <dgm:prSet phldrT="[텍스트]" custT="1"/>
      <dgm:spPr/>
      <dgm:t>
        <a:bodyPr/>
        <a:lstStyle/>
        <a:p>
          <a:pPr latinLnBrk="1"/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발전기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DAF4F4D-2E08-45C5-86D5-E5185B04C7F4}" type="parTrans" cxnId="{7312B2E2-69F8-425E-9BDE-B5BAE08EF7EE}">
      <dgm:prSet/>
      <dgm:spPr/>
      <dgm:t>
        <a:bodyPr/>
        <a:lstStyle/>
        <a:p>
          <a:pPr latinLnBrk="1"/>
          <a:endParaRPr lang="ko-KR" altLang="en-US"/>
        </a:p>
      </dgm:t>
    </dgm:pt>
    <dgm:pt modelId="{20B58517-DEF0-49E0-8B04-CA830C962701}" type="sibTrans" cxnId="{7312B2E2-69F8-425E-9BDE-B5BAE08EF7EE}">
      <dgm:prSet/>
      <dgm:spPr/>
      <dgm:t>
        <a:bodyPr/>
        <a:lstStyle/>
        <a:p>
          <a:pPr latinLnBrk="1"/>
          <a:endParaRPr lang="ko-KR" altLang="en-US"/>
        </a:p>
      </dgm:t>
    </dgm:pt>
    <dgm:pt modelId="{3892B3A5-CA74-41E4-877F-02BA46F06DC7}">
      <dgm:prSet phldrT="[텍스트]" custT="1"/>
      <dgm:spPr/>
      <dgm:t>
        <a:bodyPr/>
        <a:lstStyle/>
        <a:p>
          <a:pPr latinLnBrk="1"/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변전소 및 수용가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BEA3D0E-B172-4F18-8170-44B8F2B8034D}" type="parTrans" cxnId="{D7DF3099-FAC7-4C9E-BE02-34334FA12E2F}">
      <dgm:prSet/>
      <dgm:spPr/>
      <dgm:t>
        <a:bodyPr/>
        <a:lstStyle/>
        <a:p>
          <a:pPr latinLnBrk="1"/>
          <a:endParaRPr lang="ko-KR" altLang="en-US"/>
        </a:p>
      </dgm:t>
    </dgm:pt>
    <dgm:pt modelId="{A8D94F76-BC48-46EF-8EBE-4066BD326DB8}" type="sibTrans" cxnId="{D7DF3099-FAC7-4C9E-BE02-34334FA12E2F}">
      <dgm:prSet/>
      <dgm:spPr/>
      <dgm:t>
        <a:bodyPr/>
        <a:lstStyle/>
        <a:p>
          <a:pPr latinLnBrk="1"/>
          <a:endParaRPr lang="ko-KR" altLang="en-US"/>
        </a:p>
      </dgm:t>
    </dgm:pt>
    <dgm:pt modelId="{8D4FEB93-E59F-4196-87B6-6597E66241C8}" type="pres">
      <dgm:prSet presAssocID="{7D04A171-B512-491C-B37E-FF803298D4B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8C33EAD-2463-44C5-A1D7-90AC68FA6809}" type="pres">
      <dgm:prSet presAssocID="{7D04A171-B512-491C-B37E-FF803298D4B5}" presName="cycle" presStyleCnt="0"/>
      <dgm:spPr/>
    </dgm:pt>
    <dgm:pt modelId="{A7A5AC5C-6051-46DC-AFD0-D715A8C7722F}" type="pres">
      <dgm:prSet presAssocID="{2042A8AD-D7CE-4B9F-B441-6B6C35F92C63}" presName="nodeFirstNode" presStyleLbl="node1" presStyleIdx="0" presStyleCnt="4" custScaleX="11143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1AB86CB-1E6A-4847-8302-BA24D622B031}" type="pres">
      <dgm:prSet presAssocID="{0F60A3B2-140F-4BCE-9F5B-55D79B49C9A6}" presName="sibTransFirstNode" presStyleLbl="bgShp" presStyleIdx="0" presStyleCnt="1" custScaleX="134885"/>
      <dgm:spPr/>
      <dgm:t>
        <a:bodyPr/>
        <a:lstStyle/>
        <a:p>
          <a:pPr latinLnBrk="1"/>
          <a:endParaRPr lang="ko-KR" altLang="en-US"/>
        </a:p>
      </dgm:t>
    </dgm:pt>
    <dgm:pt modelId="{0A2D33EA-FED6-4DFA-9E35-AFEBF3069E13}" type="pres">
      <dgm:prSet presAssocID="{0CC8B9A5-3399-4E7C-B540-17E79D2658A5}" presName="nodeFollowingNodes" presStyleLbl="node1" presStyleIdx="1" presStyleCnt="4" custScaleX="11143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A5830FF-9792-4A6E-9363-EE5C8402EC17}" type="pres">
      <dgm:prSet presAssocID="{1F370B76-C7A1-4BBB-B844-63C0F1E171D6}" presName="nodeFollowingNodes" presStyleLbl="node1" presStyleIdx="2" presStyleCnt="4" custScaleX="11143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F56C653-39AD-4BF1-985F-07D8A635C881}" type="pres">
      <dgm:prSet presAssocID="{3892B3A5-CA74-41E4-877F-02BA46F06DC7}" presName="nodeFollowingNodes" presStyleLbl="node1" presStyleIdx="3" presStyleCnt="4" custScaleX="11143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8893B702-67C2-46F2-88BC-5F2DBE853BE0}" srcId="{7D04A171-B512-491C-B37E-FF803298D4B5}" destId="{0CC8B9A5-3399-4E7C-B540-17E79D2658A5}" srcOrd="1" destOrd="0" parTransId="{5CDC003A-80E2-40C9-AAA6-D554207CE059}" sibTransId="{136DFDED-46B4-41D1-9A29-B169750A5C74}"/>
    <dgm:cxn modelId="{48709CE2-EA1D-4E96-88E4-5060499EACE6}" type="presOf" srcId="{2042A8AD-D7CE-4B9F-B441-6B6C35F92C63}" destId="{A7A5AC5C-6051-46DC-AFD0-D715A8C7722F}" srcOrd="0" destOrd="0" presId="urn:microsoft.com/office/officeart/2005/8/layout/cycle3"/>
    <dgm:cxn modelId="{5D5AF56A-7936-4061-AAFC-A549B9046121}" type="presOf" srcId="{0F60A3B2-140F-4BCE-9F5B-55D79B49C9A6}" destId="{71AB86CB-1E6A-4847-8302-BA24D622B031}" srcOrd="0" destOrd="0" presId="urn:microsoft.com/office/officeart/2005/8/layout/cycle3"/>
    <dgm:cxn modelId="{1C796989-1B5E-46AC-AC2E-CD9F5D913508}" type="presOf" srcId="{3892B3A5-CA74-41E4-877F-02BA46F06DC7}" destId="{EF56C653-39AD-4BF1-985F-07D8A635C881}" srcOrd="0" destOrd="0" presId="urn:microsoft.com/office/officeart/2005/8/layout/cycle3"/>
    <dgm:cxn modelId="{68A3F14E-2A97-41DA-8DB1-79F39C66AD8E}" type="presOf" srcId="{7D04A171-B512-491C-B37E-FF803298D4B5}" destId="{8D4FEB93-E59F-4196-87B6-6597E66241C8}" srcOrd="0" destOrd="0" presId="urn:microsoft.com/office/officeart/2005/8/layout/cycle3"/>
    <dgm:cxn modelId="{825B8A20-CF7F-47A6-96A8-487E26D8FB76}" srcId="{7D04A171-B512-491C-B37E-FF803298D4B5}" destId="{2042A8AD-D7CE-4B9F-B441-6B6C35F92C63}" srcOrd="0" destOrd="0" parTransId="{08144755-89BE-41B7-A917-8B1F9DD4B3E8}" sibTransId="{0F60A3B2-140F-4BCE-9F5B-55D79B49C9A6}"/>
    <dgm:cxn modelId="{D7DF3099-FAC7-4C9E-BE02-34334FA12E2F}" srcId="{7D04A171-B512-491C-B37E-FF803298D4B5}" destId="{3892B3A5-CA74-41E4-877F-02BA46F06DC7}" srcOrd="3" destOrd="0" parTransId="{2BEA3D0E-B172-4F18-8170-44B8F2B8034D}" sibTransId="{A8D94F76-BC48-46EF-8EBE-4066BD326DB8}"/>
    <dgm:cxn modelId="{0F85636A-84B6-4883-A5B6-6B79892F64EC}" type="presOf" srcId="{0CC8B9A5-3399-4E7C-B540-17E79D2658A5}" destId="{0A2D33EA-FED6-4DFA-9E35-AFEBF3069E13}" srcOrd="0" destOrd="0" presId="urn:microsoft.com/office/officeart/2005/8/layout/cycle3"/>
    <dgm:cxn modelId="{97ACB306-CF4E-4B66-86B7-0F59391E978B}" type="presOf" srcId="{1F370B76-C7A1-4BBB-B844-63C0F1E171D6}" destId="{2A5830FF-9792-4A6E-9363-EE5C8402EC17}" srcOrd="0" destOrd="0" presId="urn:microsoft.com/office/officeart/2005/8/layout/cycle3"/>
    <dgm:cxn modelId="{7312B2E2-69F8-425E-9BDE-B5BAE08EF7EE}" srcId="{7D04A171-B512-491C-B37E-FF803298D4B5}" destId="{1F370B76-C7A1-4BBB-B844-63C0F1E171D6}" srcOrd="2" destOrd="0" parTransId="{1DAF4F4D-2E08-45C5-86D5-E5185B04C7F4}" sibTransId="{20B58517-DEF0-49E0-8B04-CA830C962701}"/>
    <dgm:cxn modelId="{C70CBE4A-5FD4-452B-A7E5-43EDE9DA3B7F}" type="presParOf" srcId="{8D4FEB93-E59F-4196-87B6-6597E66241C8}" destId="{18C33EAD-2463-44C5-A1D7-90AC68FA6809}" srcOrd="0" destOrd="0" presId="urn:microsoft.com/office/officeart/2005/8/layout/cycle3"/>
    <dgm:cxn modelId="{7FACEFE7-98D9-4661-A2B3-CA6571F9EE48}" type="presParOf" srcId="{18C33EAD-2463-44C5-A1D7-90AC68FA6809}" destId="{A7A5AC5C-6051-46DC-AFD0-D715A8C7722F}" srcOrd="0" destOrd="0" presId="urn:microsoft.com/office/officeart/2005/8/layout/cycle3"/>
    <dgm:cxn modelId="{5063DB82-8F8B-4458-8D27-28365D163971}" type="presParOf" srcId="{18C33EAD-2463-44C5-A1D7-90AC68FA6809}" destId="{71AB86CB-1E6A-4847-8302-BA24D622B031}" srcOrd="1" destOrd="0" presId="urn:microsoft.com/office/officeart/2005/8/layout/cycle3"/>
    <dgm:cxn modelId="{BFCBA7D2-83A0-4AB2-8E46-8EED45E0F14B}" type="presParOf" srcId="{18C33EAD-2463-44C5-A1D7-90AC68FA6809}" destId="{0A2D33EA-FED6-4DFA-9E35-AFEBF3069E13}" srcOrd="2" destOrd="0" presId="urn:microsoft.com/office/officeart/2005/8/layout/cycle3"/>
    <dgm:cxn modelId="{B95C3C90-0474-4FD2-A09D-0BC62429E75F}" type="presParOf" srcId="{18C33EAD-2463-44C5-A1D7-90AC68FA6809}" destId="{2A5830FF-9792-4A6E-9363-EE5C8402EC17}" srcOrd="3" destOrd="0" presId="urn:microsoft.com/office/officeart/2005/8/layout/cycle3"/>
    <dgm:cxn modelId="{C9AE01F8-0928-4362-9998-DE6A5E66384F}" type="presParOf" srcId="{18C33EAD-2463-44C5-A1D7-90AC68FA6809}" destId="{EF56C653-39AD-4BF1-985F-07D8A635C881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9EB26A-150A-4BEB-91E7-74513EE3C10B}">
      <dsp:nvSpPr>
        <dsp:cNvPr id="0" name=""/>
        <dsp:cNvSpPr/>
      </dsp:nvSpPr>
      <dsp:spPr>
        <a:xfrm>
          <a:off x="0" y="0"/>
          <a:ext cx="4064002" cy="362902"/>
        </a:xfrm>
        <a:prstGeom prst="rect">
          <a:avLst/>
        </a:prstGeom>
        <a:gradFill rotWithShape="0">
          <a:gsLst>
            <a:gs pos="0">
              <a:schemeClr val="accent2">
                <a:shade val="9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shade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shade val="9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풍력발전 시스템의 분류</a:t>
          </a:r>
        </a:p>
      </dsp:txBody>
      <dsp:txXfrm>
        <a:off x="0" y="0"/>
        <a:ext cx="4064002" cy="362902"/>
      </dsp:txXfrm>
    </dsp:sp>
    <dsp:sp modelId="{32034AD5-CB32-4065-AEAF-73F7ABB0A59D}">
      <dsp:nvSpPr>
        <dsp:cNvPr id="0" name=""/>
        <dsp:cNvSpPr/>
      </dsp:nvSpPr>
      <dsp:spPr>
        <a:xfrm>
          <a:off x="1984" y="362902"/>
          <a:ext cx="1353344" cy="76209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육상풍력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984" y="362902"/>
        <a:ext cx="1353344" cy="762095"/>
      </dsp:txXfrm>
    </dsp:sp>
    <dsp:sp modelId="{258972D3-562D-456B-8DDF-288551A197A7}">
      <dsp:nvSpPr>
        <dsp:cNvPr id="0" name=""/>
        <dsp:cNvSpPr/>
      </dsp:nvSpPr>
      <dsp:spPr>
        <a:xfrm>
          <a:off x="1355328" y="362902"/>
          <a:ext cx="1353344" cy="762095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해상풍력</a:t>
          </a:r>
          <a:r>
            <a:rPr lang="en-US" altLang="ko-KR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(</a:t>
          </a:r>
          <a:r>
            <a:rPr lang="ko-KR" altLang="en-US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고정식</a:t>
          </a:r>
          <a:r>
            <a:rPr lang="en-US" altLang="ko-KR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)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355328" y="362902"/>
        <a:ext cx="1353344" cy="762095"/>
      </dsp:txXfrm>
    </dsp:sp>
    <dsp:sp modelId="{E7D1897B-6BEC-44F3-8AAF-BBE8AF17CB1A}">
      <dsp:nvSpPr>
        <dsp:cNvPr id="0" name=""/>
        <dsp:cNvSpPr/>
      </dsp:nvSpPr>
      <dsp:spPr>
        <a:xfrm>
          <a:off x="2708673" y="362902"/>
          <a:ext cx="1353344" cy="762095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해상풍력</a:t>
          </a:r>
          <a:r>
            <a:rPr lang="en-US" altLang="ko-KR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(</a:t>
          </a:r>
          <a:r>
            <a:rPr lang="ko-KR" altLang="en-US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부유식</a:t>
          </a:r>
          <a:r>
            <a:rPr lang="en-US" altLang="ko-KR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)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708673" y="362902"/>
        <a:ext cx="1353344" cy="762095"/>
      </dsp:txXfrm>
    </dsp:sp>
    <dsp:sp modelId="{9F4142CE-C094-46CB-A6BC-65AB6134A8DB}">
      <dsp:nvSpPr>
        <dsp:cNvPr id="0" name=""/>
        <dsp:cNvSpPr/>
      </dsp:nvSpPr>
      <dsp:spPr>
        <a:xfrm>
          <a:off x="0" y="1124997"/>
          <a:ext cx="4064002" cy="84677"/>
        </a:xfrm>
        <a:prstGeom prst="rect">
          <a:avLst/>
        </a:prstGeom>
        <a:gradFill rotWithShape="0">
          <a:gsLst>
            <a:gs pos="0">
              <a:schemeClr val="accent2">
                <a:shade val="9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shade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shade val="9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AB86CB-1E6A-4847-8302-BA24D622B031}">
      <dsp:nvSpPr>
        <dsp:cNvPr id="0" name=""/>
        <dsp:cNvSpPr/>
      </dsp:nvSpPr>
      <dsp:spPr>
        <a:xfrm>
          <a:off x="-79429" y="7267"/>
          <a:ext cx="2644883" cy="1960843"/>
        </a:xfrm>
        <a:prstGeom prst="circularArrow">
          <a:avLst>
            <a:gd name="adj1" fmla="val 4668"/>
            <a:gd name="adj2" fmla="val 272909"/>
            <a:gd name="adj3" fmla="val 13141604"/>
            <a:gd name="adj4" fmla="val 17823123"/>
            <a:gd name="adj5" fmla="val 4847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A5AC5C-6051-46DC-AFD0-D715A8C7722F}">
      <dsp:nvSpPr>
        <dsp:cNvPr id="0" name=""/>
        <dsp:cNvSpPr/>
      </dsp:nvSpPr>
      <dsp:spPr>
        <a:xfrm>
          <a:off x="643101" y="64974"/>
          <a:ext cx="1199822" cy="53835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블레이드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669381" y="91254"/>
        <a:ext cx="1147262" cy="485795"/>
      </dsp:txXfrm>
    </dsp:sp>
    <dsp:sp modelId="{0A2D33EA-FED6-4DFA-9E35-AFEBF3069E13}">
      <dsp:nvSpPr>
        <dsp:cNvPr id="0" name=""/>
        <dsp:cNvSpPr/>
      </dsp:nvSpPr>
      <dsp:spPr>
        <a:xfrm>
          <a:off x="1347174" y="769047"/>
          <a:ext cx="1199822" cy="53835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증속기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373454" y="795327"/>
        <a:ext cx="1147262" cy="485795"/>
      </dsp:txXfrm>
    </dsp:sp>
    <dsp:sp modelId="{2A5830FF-9792-4A6E-9363-EE5C8402EC17}">
      <dsp:nvSpPr>
        <dsp:cNvPr id="0" name=""/>
        <dsp:cNvSpPr/>
      </dsp:nvSpPr>
      <dsp:spPr>
        <a:xfrm>
          <a:off x="643101" y="1473120"/>
          <a:ext cx="1199822" cy="53835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발전기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669381" y="1499400"/>
        <a:ext cx="1147262" cy="485795"/>
      </dsp:txXfrm>
    </dsp:sp>
    <dsp:sp modelId="{EF56C653-39AD-4BF1-985F-07D8A635C881}">
      <dsp:nvSpPr>
        <dsp:cNvPr id="0" name=""/>
        <dsp:cNvSpPr/>
      </dsp:nvSpPr>
      <dsp:spPr>
        <a:xfrm>
          <a:off x="-60971" y="769047"/>
          <a:ext cx="1199822" cy="53835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변전소 및 수용가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-34691" y="795327"/>
        <a:ext cx="1147262" cy="4857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2023-02-10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2023-02-10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2023-02-10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2023-02-10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물결 5">
            <a:extLst>
              <a:ext uri="{FF2B5EF4-FFF2-40B4-BE49-F238E27FC236}">
                <a16:creationId xmlns:a16="http://schemas.microsoft.com/office/drawing/2014/main" id="{A4D8415C-4638-46A2-D105-7C0FA59FA845}"/>
              </a:ext>
            </a:extLst>
          </p:cNvPr>
          <p:cNvSpPr/>
          <p:nvPr userDrawn="1"/>
        </p:nvSpPr>
        <p:spPr bwMode="auto">
          <a:xfrm flipV="1">
            <a:off x="0" y="389763"/>
            <a:ext cx="9906000" cy="672353"/>
          </a:xfrm>
          <a:prstGeom prst="wave">
            <a:avLst/>
          </a:prstGeom>
          <a:solidFill>
            <a:schemeClr val="accent6">
              <a:lumMod val="60000"/>
              <a:lumOff val="4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b="1" i="0" u="none" strike="noStrike" cap="none" normalizeH="0" baseline="0" dirty="0">
              <a:ln>
                <a:noFill/>
              </a:ln>
              <a:solidFill>
                <a:schemeClr val="tx1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7" name="물결 6">
            <a:extLst>
              <a:ext uri="{FF2B5EF4-FFF2-40B4-BE49-F238E27FC236}">
                <a16:creationId xmlns:a16="http://schemas.microsoft.com/office/drawing/2014/main" id="{0CB0DDD2-07F0-8464-6E40-EDF13C491F8F}"/>
              </a:ext>
            </a:extLst>
          </p:cNvPr>
          <p:cNvSpPr/>
          <p:nvPr userDrawn="1"/>
        </p:nvSpPr>
        <p:spPr bwMode="auto">
          <a:xfrm>
            <a:off x="685156" y="-8239"/>
            <a:ext cx="8539808" cy="1070356"/>
          </a:xfrm>
          <a:prstGeom prst="wave">
            <a:avLst/>
          </a:prstGeom>
          <a:solidFill>
            <a:schemeClr val="accent6">
              <a:lumMod val="7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b="1" i="0" u="none" strike="noStrike" cap="none" normalizeH="0" baseline="0" dirty="0">
              <a:ln>
                <a:noFill/>
              </a:ln>
              <a:solidFill>
                <a:schemeClr val="tx1"/>
              </a:solidFill>
              <a:latin typeface="돋움" pitchFamily="50" charset="-127"/>
              <a:ea typeface="돋움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EBE290E-E88D-6C9B-EDA0-8329BAF7E7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3" y="6265307"/>
            <a:ext cx="1479665" cy="54721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63BD8C02-616B-26E8-FECA-9FC989315D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1" y="0"/>
            <a:ext cx="9899849" cy="106211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목차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2023-02-10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2023-02-10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2023-02-10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0" y="0"/>
            <a:ext cx="5038725" cy="6858000"/>
          </a:xfrm>
          <a:prstGeom prst="rect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503" y="116177"/>
            <a:ext cx="2181080" cy="806612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1123950" y="2057401"/>
            <a:ext cx="7400925" cy="174307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none" lIns="91440" tIns="45720" rIns="91440" bIns="45720">
            <a:prstTxWarp prst="textTriangle">
              <a:avLst/>
            </a:prstTxWarp>
            <a:spAutoFit/>
          </a:bodyPr>
          <a:lstStyle/>
          <a:p>
            <a:pPr algn="ctr"/>
            <a:r>
              <a:rPr lang="en-US" altLang="ko-KR" sz="50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Wind </a:t>
            </a:r>
            <a:r>
              <a:rPr lang="en-US" altLang="ko-KR" sz="5000" b="1" cap="none" spc="0" dirty="0">
                <a:ln w="0"/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Power</a:t>
            </a:r>
            <a:r>
              <a:rPr lang="en-US" altLang="ko-KR" sz="50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 Generation</a:t>
            </a:r>
          </a:p>
        </p:txBody>
      </p:sp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>
                <a:solidFill>
                  <a:schemeClr val="tx1"/>
                </a:solidFill>
              </a:rPr>
              <a:t>2</a:t>
            </a:fld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목차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CFDC00CE-D75A-49E0-A109-492C77298C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344" b="67296"/>
          <a:stretch/>
        </p:blipFill>
        <p:spPr>
          <a:xfrm>
            <a:off x="508825" y="4339245"/>
            <a:ext cx="1703444" cy="1587730"/>
          </a:xfrm>
          <a:prstGeom prst="rect">
            <a:avLst/>
          </a:prstGeom>
        </p:spPr>
      </p:pic>
      <p:sp>
        <p:nvSpPr>
          <p:cNvPr id="6" name="오각형 5"/>
          <p:cNvSpPr/>
          <p:nvPr/>
        </p:nvSpPr>
        <p:spPr>
          <a:xfrm>
            <a:off x="2960483" y="2138545"/>
            <a:ext cx="5443684" cy="282023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64849" y="1676284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풍력발전의 개념과 원리</a:t>
            </a:r>
          </a:p>
        </p:txBody>
      </p:sp>
      <p:sp>
        <p:nvSpPr>
          <p:cNvPr id="8" name="오른쪽 화살표 설명선 7"/>
          <p:cNvSpPr/>
          <p:nvPr/>
        </p:nvSpPr>
        <p:spPr>
          <a:xfrm>
            <a:off x="2601885" y="1596044"/>
            <a:ext cx="847898" cy="814467"/>
          </a:xfrm>
          <a:prstGeom prst="rightArrowCallo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400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1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26" name="오각형 25"/>
          <p:cNvSpPr/>
          <p:nvPr/>
        </p:nvSpPr>
        <p:spPr>
          <a:xfrm>
            <a:off x="2960483" y="3310638"/>
            <a:ext cx="5443684" cy="282023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64849" y="2840064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풍력발전 시스템의 분류</a:t>
            </a:r>
          </a:p>
        </p:txBody>
      </p:sp>
      <p:sp>
        <p:nvSpPr>
          <p:cNvPr id="31" name="오른쪽 화살표 설명선 30"/>
          <p:cNvSpPr/>
          <p:nvPr/>
        </p:nvSpPr>
        <p:spPr>
          <a:xfrm>
            <a:off x="2601885" y="2768137"/>
            <a:ext cx="847898" cy="814467"/>
          </a:xfrm>
          <a:prstGeom prst="rightArrowCallo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400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2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35" name="오각형 34"/>
          <p:cNvSpPr/>
          <p:nvPr/>
        </p:nvSpPr>
        <p:spPr>
          <a:xfrm>
            <a:off x="2960483" y="4472857"/>
            <a:ext cx="5443684" cy="282023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64849" y="4002284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시도별 풍력 에너지 생산량</a:t>
            </a:r>
          </a:p>
        </p:txBody>
      </p:sp>
      <p:sp>
        <p:nvSpPr>
          <p:cNvPr id="41" name="오른쪽 화살표 설명선 40"/>
          <p:cNvSpPr/>
          <p:nvPr/>
        </p:nvSpPr>
        <p:spPr>
          <a:xfrm>
            <a:off x="2601885" y="3930356"/>
            <a:ext cx="847898" cy="814467"/>
          </a:xfrm>
          <a:prstGeom prst="rightArrowCallo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400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3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42" name="오각형 41"/>
          <p:cNvSpPr/>
          <p:nvPr/>
        </p:nvSpPr>
        <p:spPr>
          <a:xfrm>
            <a:off x="2960483" y="5603386"/>
            <a:ext cx="5443684" cy="282023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64849" y="5132813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풍력 발전의 원리 및 구성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4" name="오른쪽 화살표 설명선 43"/>
          <p:cNvSpPr/>
          <p:nvPr/>
        </p:nvSpPr>
        <p:spPr>
          <a:xfrm>
            <a:off x="2601885" y="5060885"/>
            <a:ext cx="847898" cy="814467"/>
          </a:xfrm>
          <a:prstGeom prst="rightArrowCallo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400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4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</a:t>
            </a:r>
            <a:r>
              <a:rPr lang="en-US" altLang="ko-KR" dirty="0"/>
              <a:t>1.</a:t>
            </a:r>
            <a:r>
              <a:rPr lang="ko-KR" altLang="en-US" dirty="0"/>
              <a:t>풍력발전의 개념과 원리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81037" y="1550988"/>
            <a:ext cx="8543925" cy="2151062"/>
          </a:xfrm>
          <a:prstGeom prst="rect">
            <a:avLst/>
          </a:prstGeom>
        </p:spPr>
        <p:txBody>
          <a:bodyPr/>
          <a:lstStyle/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Wind power generation</a:t>
            </a:r>
          </a:p>
          <a:p>
            <a:pPr marL="715963" lvl="1" indent="-354013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A 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method of generating electricity using wind energy</a:t>
            </a:r>
            <a:endParaRPr lang="en-US" altLang="ko-KR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  <a:p>
            <a:pPr marL="715963" lvl="1" indent="-354013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Principle of converting mechanical energy generated by rotating blades into electrical energy through the generator</a:t>
            </a:r>
            <a:endParaRPr lang="ko-KR" altLang="en-US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681037" y="3908108"/>
            <a:ext cx="6784478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풍력발전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5963" lvl="1" indent="-354013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바람의 힘을 사용하여 전기를 생산하는 시스템으로 풍차의 원리를 이용하는 경쟁력 있는 재생에너지 발전 방식</a:t>
            </a:r>
            <a:endParaRPr lang="en-US" altLang="ko-KR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16537" y="4471479"/>
            <a:ext cx="19812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  2. </a:t>
            </a:r>
            <a:r>
              <a:rPr lang="ko-KR" altLang="en-US" dirty="0">
                <a:cs typeface="+mn-cs"/>
              </a:rPr>
              <a:t>풍력발전 시스템의 분류</a:t>
            </a:r>
            <a:endParaRPr lang="ko-KR" altLang="en-US" dirty="0"/>
          </a:p>
        </p:txBody>
      </p:sp>
      <p:sp>
        <p:nvSpPr>
          <p:cNvPr id="18" name="AutoShape 659"/>
          <p:cNvSpPr>
            <a:spLocks noChangeArrowheads="1"/>
          </p:cNvSpPr>
          <p:nvPr/>
        </p:nvSpPr>
        <p:spPr bwMode="auto">
          <a:xfrm flipH="1">
            <a:off x="2272075" y="1890488"/>
            <a:ext cx="3515466" cy="324538"/>
          </a:xfrm>
          <a:prstGeom prst="homePlate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돋움" pitchFamily="50" charset="-127"/>
              <a:ea typeface="돋움" pitchFamily="50" charset="-127"/>
              <a:cs typeface="굴림" pitchFamily="50" charset="-127"/>
            </a:endParaRPr>
          </a:p>
        </p:txBody>
      </p:sp>
      <p:sp>
        <p:nvSpPr>
          <p:cNvPr id="19" name="갈매기형 수장 18"/>
          <p:cNvSpPr/>
          <p:nvPr/>
        </p:nvSpPr>
        <p:spPr bwMode="auto">
          <a:xfrm>
            <a:off x="2560111" y="1566955"/>
            <a:ext cx="2998519" cy="648072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dirty="0">
                <a:latin typeface="돋움" pitchFamily="50" charset="-127"/>
                <a:ea typeface="돋움" pitchFamily="50" charset="-127"/>
              </a:rPr>
              <a:t>회전축</a:t>
            </a:r>
            <a:endParaRPr kumimoji="1" lang="ko-KR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23" name="AutoShape 659"/>
          <p:cNvSpPr>
            <a:spLocks noChangeArrowheads="1"/>
          </p:cNvSpPr>
          <p:nvPr/>
        </p:nvSpPr>
        <p:spPr bwMode="auto">
          <a:xfrm flipH="1">
            <a:off x="5794416" y="1890488"/>
            <a:ext cx="3559452" cy="324538"/>
          </a:xfrm>
          <a:prstGeom prst="homePlate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돋움" pitchFamily="50" charset="-127"/>
              <a:ea typeface="돋움" pitchFamily="50" charset="-127"/>
              <a:cs typeface="굴림" pitchFamily="50" charset="-127"/>
            </a:endParaRPr>
          </a:p>
        </p:txBody>
      </p:sp>
      <p:sp>
        <p:nvSpPr>
          <p:cNvPr id="24" name="갈매기형 수장 23"/>
          <p:cNvSpPr/>
          <p:nvPr/>
        </p:nvSpPr>
        <p:spPr bwMode="auto">
          <a:xfrm>
            <a:off x="6174462" y="1566955"/>
            <a:ext cx="3036039" cy="648072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dirty="0">
                <a:latin typeface="돋움" pitchFamily="50" charset="-127"/>
                <a:ea typeface="돋움" pitchFamily="50" charset="-127"/>
              </a:rPr>
              <a:t>특징</a:t>
            </a:r>
            <a:endParaRPr kumimoji="1" lang="ko-KR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25" name="한쪽 모서리가 잘린 사각형 24"/>
          <p:cNvSpPr/>
          <p:nvPr/>
        </p:nvSpPr>
        <p:spPr>
          <a:xfrm flipH="1">
            <a:off x="562712" y="2211100"/>
            <a:ext cx="1716566" cy="1920592"/>
          </a:xfrm>
          <a:prstGeom prst="snip1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itchFamily="50" charset="-127"/>
                <a:ea typeface="돋움" pitchFamily="50" charset="-127"/>
              </a:rPr>
              <a:t>수평축</a:t>
            </a:r>
          </a:p>
        </p:txBody>
      </p:sp>
      <p:sp>
        <p:nvSpPr>
          <p:cNvPr id="29" name="한쪽 모서리가 잘린 사각형 28"/>
          <p:cNvSpPr/>
          <p:nvPr/>
        </p:nvSpPr>
        <p:spPr>
          <a:xfrm flipH="1">
            <a:off x="562712" y="4131340"/>
            <a:ext cx="1716566" cy="1920592"/>
          </a:xfrm>
          <a:prstGeom prst="snip1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itchFamily="50" charset="-127"/>
                <a:ea typeface="돋움" pitchFamily="50" charset="-127"/>
              </a:rPr>
              <a:t>수직축</a:t>
            </a: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46889731"/>
              </p:ext>
            </p:extLst>
          </p:nvPr>
        </p:nvGraphicFramePr>
        <p:xfrm>
          <a:off x="2278950" y="2211163"/>
          <a:ext cx="7074918" cy="3848899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520587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3554331">
                  <a:extLst>
                    <a:ext uri="{9D8B030D-6E8A-4147-A177-3AD203B41FA5}">
                      <a16:colId xmlns:a16="http://schemas.microsoft.com/office/drawing/2014/main" val="3125967704"/>
                    </a:ext>
                  </a:extLst>
                </a:gridCol>
              </a:tblGrid>
              <a:tr h="192034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dk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회전축이 바람이 불어오는 방향인 지면과 평행하게 설치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구조가 간단하고 설치가 용이하나 바람의 영향을 받음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192855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solidFill>
                            <a:schemeClr val="dk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회전축이 바람이 불어오는 방향인 지면과 수직으로 설치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바람의 방향에 관계가 없으나 소재가 비싸고 효율이 떨어짐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84155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</a:t>
            </a:r>
            <a:r>
              <a:rPr lang="en-US" altLang="ko-KR" dirty="0"/>
              <a:t>3. </a:t>
            </a:r>
            <a:r>
              <a:rPr lang="ko-KR" altLang="en-US" dirty="0"/>
              <a:t>시도별 풍력 에너지 생산량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153951774"/>
              </p:ext>
            </p:extLst>
          </p:nvPr>
        </p:nvGraphicFramePr>
        <p:xfrm>
          <a:off x="681037" y="1373228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육각형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3065874" y="2782629"/>
            <a:ext cx="1567212" cy="568800"/>
          </a:xfrm>
          <a:prstGeom prst="hexagon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편차가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매우 큼</a:t>
            </a: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양쪽 모서리가 잘린 사각형 63">
            <a:extLst>
              <a:ext uri="{FF2B5EF4-FFF2-40B4-BE49-F238E27FC236}">
                <a16:creationId xmlns:a16="http://schemas.microsoft.com/office/drawing/2014/main" id="{F0320DA3-ABC3-2734-5D73-7C639A29F7C3}"/>
              </a:ext>
            </a:extLst>
          </p:cNvPr>
          <p:cNvSpPr/>
          <p:nvPr/>
        </p:nvSpPr>
        <p:spPr bwMode="auto">
          <a:xfrm>
            <a:off x="379454" y="1372985"/>
            <a:ext cx="4442102" cy="4392488"/>
          </a:xfrm>
          <a:prstGeom prst="snip2SameRect">
            <a:avLst>
              <a:gd name="adj1" fmla="val 6053"/>
              <a:gd name="adj2" fmla="val 0"/>
            </a:avLst>
          </a:prstGeom>
          <a:solidFill>
            <a:schemeClr val="accent6">
              <a:lumMod val="40000"/>
              <a:lumOff val="60000"/>
            </a:schemeClr>
          </a:solidFill>
          <a:ln w="2857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>
                <a:solidFill>
                  <a:schemeClr val="tx1">
                    <a:lumMod val="95000"/>
                    <a:lumOff val="5000"/>
                  </a:schemeClr>
                </a:solidFill>
                <a:latin typeface="굴림" pitchFamily="50" charset="-127"/>
                <a:ea typeface="굴림" pitchFamily="50" charset="-127"/>
              </a:rPr>
              <a:t> </a:t>
            </a:r>
            <a:endParaRPr kumimoji="1"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</a:t>
            </a:r>
            <a:r>
              <a:rPr lang="en-US" altLang="ko-KR" dirty="0"/>
              <a:t>4. </a:t>
            </a:r>
            <a:r>
              <a:rPr lang="ko-KR" altLang="en-US" dirty="0"/>
              <a:t>풍력발전의 원리 및 구성</a:t>
            </a:r>
          </a:p>
        </p:txBody>
      </p:sp>
      <p:sp>
        <p:nvSpPr>
          <p:cNvPr id="40" name="양쪽 모서리가 잘린 사각형 39"/>
          <p:cNvSpPr/>
          <p:nvPr/>
        </p:nvSpPr>
        <p:spPr bwMode="auto">
          <a:xfrm>
            <a:off x="2447925" y="3076575"/>
            <a:ext cx="1975692" cy="390526"/>
          </a:xfrm>
          <a:prstGeom prst="snip2DiagRect">
            <a:avLst/>
          </a:prstGeom>
          <a:solidFill>
            <a:srgbClr val="66FFCC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굴림" pitchFamily="50" charset="-127"/>
                <a:ea typeface="굴림" pitchFamily="50" charset="-127"/>
              </a:rPr>
              <a:t>풍력발전의 원리</a:t>
            </a:r>
          </a:p>
        </p:txBody>
      </p:sp>
      <p:graphicFrame>
        <p:nvGraphicFramePr>
          <p:cNvPr id="52" name="다이어그램 51"/>
          <p:cNvGraphicFramePr/>
          <p:nvPr>
            <p:extLst>
              <p:ext uri="{D42A27DB-BD31-4B8C-83A1-F6EECF244321}">
                <p14:modId xmlns:p14="http://schemas.microsoft.com/office/powerpoint/2010/main" val="2044672323"/>
              </p:ext>
            </p:extLst>
          </p:nvPr>
        </p:nvGraphicFramePr>
        <p:xfrm>
          <a:off x="593723" y="1628774"/>
          <a:ext cx="4064002" cy="1209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4" name="다이어그램 53"/>
          <p:cNvGraphicFramePr/>
          <p:nvPr>
            <p:extLst>
              <p:ext uri="{D42A27DB-BD31-4B8C-83A1-F6EECF244321}">
                <p14:modId xmlns:p14="http://schemas.microsoft.com/office/powerpoint/2010/main" val="114719298"/>
              </p:ext>
            </p:extLst>
          </p:nvPr>
        </p:nvGraphicFramePr>
        <p:xfrm>
          <a:off x="2181225" y="3590923"/>
          <a:ext cx="2486025" cy="20764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9" name="한쪽 모서리가 잘린 사각형 58"/>
          <p:cNvSpPr/>
          <p:nvPr/>
        </p:nvSpPr>
        <p:spPr bwMode="auto">
          <a:xfrm>
            <a:off x="499070" y="3480445"/>
            <a:ext cx="1520230" cy="2129780"/>
          </a:xfrm>
          <a:prstGeom prst="snip1Rect">
            <a:avLst/>
          </a:prstGeom>
          <a:solidFill>
            <a:schemeClr val="accent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800" b="0" i="0" u="none" strike="noStrike" cap="none" normalizeH="0" baseline="0" dirty="0" err="1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60" name="배지 59"/>
          <p:cNvSpPr/>
          <p:nvPr/>
        </p:nvSpPr>
        <p:spPr bwMode="auto">
          <a:xfrm rot="20600191">
            <a:off x="791133" y="3187865"/>
            <a:ext cx="936104" cy="638177"/>
          </a:xfrm>
          <a:prstGeom prst="plaque">
            <a:avLst/>
          </a:prstGeom>
          <a:solidFill>
            <a:srgbClr val="FF8B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dirty="0">
                <a:latin typeface="굴림" pitchFamily="50" charset="-127"/>
                <a:ea typeface="굴림" pitchFamily="50" charset="-127"/>
              </a:rPr>
              <a:t>설치사례</a:t>
            </a:r>
            <a:endParaRPr kumimoji="1" lang="ko-K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61" name="물결 60"/>
          <p:cNvSpPr/>
          <p:nvPr/>
        </p:nvSpPr>
        <p:spPr bwMode="auto">
          <a:xfrm>
            <a:off x="559254" y="4019550"/>
            <a:ext cx="1399863" cy="638176"/>
          </a:xfrm>
          <a:prstGeom prst="wave">
            <a:avLst/>
          </a:prstGeom>
          <a:solidFill>
            <a:schemeClr val="accent3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dirty="0">
                <a:latin typeface="굴림" pitchFamily="50" charset="-127"/>
                <a:ea typeface="굴림" pitchFamily="50" charset="-127"/>
              </a:rPr>
              <a:t>영덕</a:t>
            </a:r>
            <a:endParaRPr kumimoji="1" lang="ko-K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62" name="물결 61"/>
          <p:cNvSpPr/>
          <p:nvPr/>
        </p:nvSpPr>
        <p:spPr bwMode="auto">
          <a:xfrm flipH="1">
            <a:off x="563859" y="4762500"/>
            <a:ext cx="1390653" cy="699492"/>
          </a:xfrm>
          <a:prstGeom prst="wave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rPr>
              <a:t>제주탐라</a:t>
            </a:r>
          </a:p>
        </p:txBody>
      </p:sp>
      <p:sp>
        <p:nvSpPr>
          <p:cNvPr id="64" name="양쪽 모서리가 잘린 사각형 63"/>
          <p:cNvSpPr/>
          <p:nvPr/>
        </p:nvSpPr>
        <p:spPr bwMode="auto">
          <a:xfrm>
            <a:off x="5106454" y="1372985"/>
            <a:ext cx="4442102" cy="4392488"/>
          </a:xfrm>
          <a:prstGeom prst="snip2SameRect">
            <a:avLst>
              <a:gd name="adj1" fmla="val 5847"/>
              <a:gd name="adj2" fmla="val 0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>
                <a:latin typeface="굴림" pitchFamily="50" charset="-127"/>
                <a:ea typeface="굴림" pitchFamily="50" charset="-127"/>
              </a:rPr>
              <a:t> </a:t>
            </a:r>
            <a:endParaRPr kumimoji="1" lang="ko-KR" altLang="en-US" dirty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67" name="가로로 말린 두루마리 모양 66"/>
          <p:cNvSpPr/>
          <p:nvPr/>
        </p:nvSpPr>
        <p:spPr bwMode="auto">
          <a:xfrm>
            <a:off x="6023479" y="1453970"/>
            <a:ext cx="2520280" cy="595887"/>
          </a:xfrm>
          <a:prstGeom prst="horizontalScroll">
            <a:avLst/>
          </a:prstGeom>
          <a:solidFill>
            <a:schemeClr val="accent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rPr>
              <a:t>구조 및 구성</a:t>
            </a:r>
          </a:p>
        </p:txBody>
      </p:sp>
      <p:sp>
        <p:nvSpPr>
          <p:cNvPr id="69" name="육각형 68"/>
          <p:cNvSpPr/>
          <p:nvPr/>
        </p:nvSpPr>
        <p:spPr bwMode="auto">
          <a:xfrm>
            <a:off x="6593671" y="2249316"/>
            <a:ext cx="1435904" cy="528250"/>
          </a:xfrm>
          <a:prstGeom prst="hexagon">
            <a:avLst/>
          </a:prstGeom>
          <a:solidFill>
            <a:schemeClr val="bg2">
              <a:lumMod val="75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rPr>
              <a:t>블레이드</a:t>
            </a:r>
          </a:p>
        </p:txBody>
      </p:sp>
      <p:sp>
        <p:nvSpPr>
          <p:cNvPr id="70" name="순서도: 화면 표시 69"/>
          <p:cNvSpPr/>
          <p:nvPr/>
        </p:nvSpPr>
        <p:spPr bwMode="auto">
          <a:xfrm>
            <a:off x="5334044" y="2235146"/>
            <a:ext cx="1047706" cy="548129"/>
          </a:xfrm>
          <a:prstGeom prst="flowChartDisplay">
            <a:avLst/>
          </a:prstGeom>
          <a:solidFill>
            <a:schemeClr val="accent5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latin typeface="굴림" pitchFamily="50" charset="-127"/>
                <a:ea typeface="굴림" pitchFamily="50" charset="-127"/>
              </a:rPr>
              <a:t>타워</a:t>
            </a:r>
            <a:endParaRPr kumimoji="1" lang="ko-K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71" name="순서도: 화면 표시 70"/>
          <p:cNvSpPr/>
          <p:nvPr/>
        </p:nvSpPr>
        <p:spPr bwMode="auto">
          <a:xfrm flipH="1">
            <a:off x="8267700" y="2241496"/>
            <a:ext cx="1059508" cy="548129"/>
          </a:xfrm>
          <a:prstGeom prst="flowChartDisplay">
            <a:avLst/>
          </a:prstGeom>
          <a:solidFill>
            <a:schemeClr val="accent2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latin typeface="굴림" pitchFamily="50" charset="-127"/>
                <a:ea typeface="굴림" pitchFamily="50" charset="-127"/>
              </a:rPr>
              <a:t>허브</a:t>
            </a:r>
            <a:endParaRPr kumimoji="1" lang="ko-K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72" name="순서도: 저장 데이터 71"/>
          <p:cNvSpPr/>
          <p:nvPr/>
        </p:nvSpPr>
        <p:spPr bwMode="auto">
          <a:xfrm>
            <a:off x="5355445" y="3658136"/>
            <a:ext cx="1872208" cy="528250"/>
          </a:xfrm>
          <a:prstGeom prst="flowChartOnlineStorage">
            <a:avLst/>
          </a:prstGeom>
          <a:solidFill>
            <a:schemeClr val="accent4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latin typeface="굴림" pitchFamily="50" charset="-127"/>
                <a:ea typeface="굴림" pitchFamily="50" charset="-127"/>
              </a:rPr>
              <a:t>증속기</a:t>
            </a:r>
          </a:p>
        </p:txBody>
      </p:sp>
      <p:sp>
        <p:nvSpPr>
          <p:cNvPr id="73" name="순서도: 저장 데이터 72"/>
          <p:cNvSpPr/>
          <p:nvPr/>
        </p:nvSpPr>
        <p:spPr bwMode="auto">
          <a:xfrm flipH="1">
            <a:off x="7592083" y="3658136"/>
            <a:ext cx="1718656" cy="528250"/>
          </a:xfrm>
          <a:prstGeom prst="flowChartOnlineStorage">
            <a:avLst/>
          </a:prstGeom>
          <a:solidFill>
            <a:schemeClr val="accent2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dirty="0">
                <a:latin typeface="굴림" pitchFamily="50" charset="-127"/>
                <a:ea typeface="굴림" pitchFamily="50" charset="-127"/>
              </a:rPr>
              <a:t>발전기</a:t>
            </a:r>
            <a:endParaRPr kumimoji="1" lang="ko-K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74" name="모서리가 접힌 도형 73"/>
          <p:cNvSpPr/>
          <p:nvPr/>
        </p:nvSpPr>
        <p:spPr bwMode="auto">
          <a:xfrm>
            <a:off x="5373841" y="4526748"/>
            <a:ext cx="1741620" cy="471504"/>
          </a:xfrm>
          <a:prstGeom prst="flowChartDisplay">
            <a:avLst/>
          </a:prstGeom>
          <a:solidFill>
            <a:schemeClr val="accent6">
              <a:lumMod val="75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굴림" pitchFamily="50" charset="-127"/>
                <a:ea typeface="굴림" pitchFamily="50" charset="-127"/>
              </a:rPr>
              <a:t>회전축</a:t>
            </a:r>
          </a:p>
        </p:txBody>
      </p:sp>
      <p:sp>
        <p:nvSpPr>
          <p:cNvPr id="75" name="모서리가 접힌 도형 74"/>
          <p:cNvSpPr/>
          <p:nvPr/>
        </p:nvSpPr>
        <p:spPr bwMode="auto">
          <a:xfrm flipV="1">
            <a:off x="7639519" y="5025813"/>
            <a:ext cx="1538920" cy="471504"/>
          </a:xfrm>
          <a:prstGeom prst="flowChartDocument">
            <a:avLst/>
          </a:prstGeom>
          <a:solidFill>
            <a:schemeClr val="accent6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cxnSp>
        <p:nvCxnSpPr>
          <p:cNvPr id="78" name="꺾인 연결선 77"/>
          <p:cNvCxnSpPr>
            <a:cxnSpLocks/>
            <a:stCxn id="74" idx="3"/>
            <a:endCxn id="7" idx="0"/>
          </p:cNvCxnSpPr>
          <p:nvPr/>
        </p:nvCxnSpPr>
        <p:spPr>
          <a:xfrm>
            <a:off x="7115461" y="4762500"/>
            <a:ext cx="1293518" cy="314399"/>
          </a:xfrm>
          <a:prstGeom prst="bentConnector2">
            <a:avLst/>
          </a:prstGeom>
          <a:ln w="28575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5467637" y="2997200"/>
            <a:ext cx="1647824" cy="483245"/>
          </a:xfrm>
          <a:prstGeom prst="rightArrowCallout">
            <a:avLst>
              <a:gd name="adj1" fmla="val 52976"/>
              <a:gd name="adj2" fmla="val 26488"/>
              <a:gd name="adj3" fmla="val 25000"/>
              <a:gd name="adj4" fmla="val 82143"/>
            </a:avLst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요잉시스템</a:t>
            </a:r>
          </a:p>
        </p:txBody>
      </p:sp>
      <p:sp>
        <p:nvSpPr>
          <p:cNvPr id="91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7503675" y="2997200"/>
            <a:ext cx="1895472" cy="483245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피치시스템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102030-BE0A-ADF0-A6A1-C30BCE556494}"/>
              </a:ext>
            </a:extLst>
          </p:cNvPr>
          <p:cNvSpPr txBox="1"/>
          <p:nvPr/>
        </p:nvSpPr>
        <p:spPr>
          <a:xfrm>
            <a:off x="7970266" y="5076899"/>
            <a:ext cx="8774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ko-KR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rPr>
              <a:t>주축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535</TotalTime>
  <Words>178</Words>
  <Application>Microsoft Office PowerPoint</Application>
  <PresentationFormat>A4 용지(210x297mm)</PresentationFormat>
  <Paragraphs>60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  목차</vt:lpstr>
      <vt:lpstr>  1.풍력발전의 개념과 원리</vt:lpstr>
      <vt:lpstr>  2. 풍력발전 시스템의 분류</vt:lpstr>
      <vt:lpstr>  3. 시도별 풍력 에너지 생산량</vt:lpstr>
      <vt:lpstr>  4. 풍력발전의 원리 및 구성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125</cp:revision>
  <dcterms:created xsi:type="dcterms:W3CDTF">2019-10-10T08:42:01Z</dcterms:created>
  <dcterms:modified xsi:type="dcterms:W3CDTF">2023-02-10T08:41:03Z</dcterms:modified>
</cp:coreProperties>
</file>