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6E4"/>
    <a:srgbClr val="203864"/>
    <a:srgbClr val="DAE3F3"/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5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신재생에너지 생산량 및 발전량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1456467607100952"/>
          <c:y val="0.17261296147934521"/>
          <c:w val="0.78473909824817045"/>
          <c:h val="0.57532288544573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발전량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9BB-4DA9-99B8-221AE28F91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울산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782277</c:v>
                </c:pt>
                <c:pt idx="1">
                  <c:v>616236</c:v>
                </c:pt>
                <c:pt idx="2">
                  <c:v>251812</c:v>
                </c:pt>
                <c:pt idx="3">
                  <c:v>2020296</c:v>
                </c:pt>
                <c:pt idx="4">
                  <c:v>902327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생산량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울산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325737</c:v>
                </c:pt>
                <c:pt idx="1">
                  <c:v>213516</c:v>
                </c:pt>
                <c:pt idx="2">
                  <c:v>184664</c:v>
                </c:pt>
                <c:pt idx="3">
                  <c:v>595688</c:v>
                </c:pt>
                <c:pt idx="4">
                  <c:v>501111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000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arrow3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256C6A8-1515-4DD6-A6DE-02BB58C80F9E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대기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0BB5C98-00B6-4B33-BD39-D7566DB17274}" type="par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EDEF209-7846-4827-94CE-4F78C832C171}" type="sibTrans" cxnId="{8DF0DEE3-FC4E-4988-85DF-2CBD4336EB8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3DCD55A-A0B3-4D88-BDF0-AE486A9F35BA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수질</a:t>
          </a:r>
        </a:p>
      </dgm:t>
    </dgm:pt>
    <dgm:pt modelId="{C1368670-0BFA-4F33-A7F6-816699D91363}" type="parTrans" cxnId="{9385D64F-C97B-40DA-A4A3-861433240F11}">
      <dgm:prSet/>
      <dgm:spPr/>
      <dgm:t>
        <a:bodyPr/>
        <a:lstStyle/>
        <a:p>
          <a:pPr latinLnBrk="1"/>
          <a:endParaRPr lang="ko-KR" altLang="en-US"/>
        </a:p>
      </dgm:t>
    </dgm:pt>
    <dgm:pt modelId="{46F53166-B546-4823-BB80-224D8C243629}" type="sibTrans" cxnId="{9385D64F-C97B-40DA-A4A3-861433240F11}">
      <dgm:prSet/>
      <dgm:spPr/>
      <dgm:t>
        <a:bodyPr/>
        <a:lstStyle/>
        <a:p>
          <a:pPr latinLnBrk="1"/>
          <a:endParaRPr lang="ko-KR" altLang="en-US"/>
        </a:p>
      </dgm:t>
    </dgm:pt>
    <dgm:pt modelId="{8D3A1D87-A1F6-483E-BE6C-CD8D31B7A9DA}" type="pres">
      <dgm:prSet presAssocID="{75EF7DD7-271E-421C-8333-0A2F50C896D1}" presName="compositeShape" presStyleCnt="0">
        <dgm:presLayoutVars>
          <dgm:chMax val="2"/>
          <dgm:dir/>
          <dgm:resizeHandles val="exact"/>
        </dgm:presLayoutVars>
      </dgm:prSet>
      <dgm:spPr/>
    </dgm:pt>
    <dgm:pt modelId="{9508A3D1-E8B1-481D-8B72-4F5826F2563D}" type="pres">
      <dgm:prSet presAssocID="{75EF7DD7-271E-421C-8333-0A2F50C896D1}" presName="divider" presStyleLbl="fgShp" presStyleIdx="0" presStyleCnt="1"/>
      <dgm:spPr/>
    </dgm:pt>
    <dgm:pt modelId="{40056864-178F-4050-8324-90200642AA33}" type="pres">
      <dgm:prSet presAssocID="{7256C6A8-1515-4DD6-A6DE-02BB58C80F9E}" presName="downArrow" presStyleLbl="node1" presStyleIdx="0" presStyleCnt="2"/>
      <dgm:spPr/>
    </dgm:pt>
    <dgm:pt modelId="{F3D475F0-D6EB-456D-A721-13935B7B85BF}" type="pres">
      <dgm:prSet presAssocID="{7256C6A8-1515-4DD6-A6DE-02BB58C80F9E}" presName="downArrowText" presStyleLbl="revTx" presStyleIdx="0" presStyleCnt="2">
        <dgm:presLayoutVars>
          <dgm:bulletEnabled val="1"/>
        </dgm:presLayoutVars>
      </dgm:prSet>
      <dgm:spPr/>
    </dgm:pt>
    <dgm:pt modelId="{7FCA54C3-B95F-419B-AB56-92287346E0FB}" type="pres">
      <dgm:prSet presAssocID="{B3DCD55A-A0B3-4D88-BDF0-AE486A9F35BA}" presName="upArrow" presStyleLbl="node1" presStyleIdx="1" presStyleCnt="2"/>
      <dgm:spPr/>
    </dgm:pt>
    <dgm:pt modelId="{F09456E3-9F02-4200-8A80-ADA9832C002E}" type="pres">
      <dgm:prSet presAssocID="{B3DCD55A-A0B3-4D88-BDF0-AE486A9F35BA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C8195E08-9930-4FD4-A50F-5615BAA2E8E8}" type="presOf" srcId="{75EF7DD7-271E-421C-8333-0A2F50C896D1}" destId="{8D3A1D87-A1F6-483E-BE6C-CD8D31B7A9DA}" srcOrd="0" destOrd="0" presId="urn:microsoft.com/office/officeart/2005/8/layout/arrow3"/>
    <dgm:cxn modelId="{0DFA7C25-0483-4B1F-BB96-8E2D9F4469F3}" type="presOf" srcId="{B3DCD55A-A0B3-4D88-BDF0-AE486A9F35BA}" destId="{F09456E3-9F02-4200-8A80-ADA9832C002E}" srcOrd="0" destOrd="0" presId="urn:microsoft.com/office/officeart/2005/8/layout/arrow3"/>
    <dgm:cxn modelId="{9385D64F-C97B-40DA-A4A3-861433240F11}" srcId="{75EF7DD7-271E-421C-8333-0A2F50C896D1}" destId="{B3DCD55A-A0B3-4D88-BDF0-AE486A9F35BA}" srcOrd="1" destOrd="0" parTransId="{C1368670-0BFA-4F33-A7F6-816699D91363}" sibTransId="{46F53166-B546-4823-BB80-224D8C243629}"/>
    <dgm:cxn modelId="{A3C4B6BA-3E24-4DA4-AB04-F730A34CA537}" type="presOf" srcId="{7256C6A8-1515-4DD6-A6DE-02BB58C80F9E}" destId="{F3D475F0-D6EB-456D-A721-13935B7B85BF}" srcOrd="0" destOrd="0" presId="urn:microsoft.com/office/officeart/2005/8/layout/arrow3"/>
    <dgm:cxn modelId="{8DF0DEE3-FC4E-4988-85DF-2CBD4336EB8A}" srcId="{75EF7DD7-271E-421C-8333-0A2F50C896D1}" destId="{7256C6A8-1515-4DD6-A6DE-02BB58C80F9E}" srcOrd="0" destOrd="0" parTransId="{20BB5C98-00B6-4B33-BD39-D7566DB17274}" sibTransId="{1EDEF209-7846-4827-94CE-4F78C832C171}"/>
    <dgm:cxn modelId="{6AD20C0A-0033-450A-8F13-1F2D937CD16A}" type="presParOf" srcId="{8D3A1D87-A1F6-483E-BE6C-CD8D31B7A9DA}" destId="{9508A3D1-E8B1-481D-8B72-4F5826F2563D}" srcOrd="0" destOrd="0" presId="urn:microsoft.com/office/officeart/2005/8/layout/arrow3"/>
    <dgm:cxn modelId="{330CE893-0CC3-4DA4-9A0F-44525BBCCF5B}" type="presParOf" srcId="{8D3A1D87-A1F6-483E-BE6C-CD8D31B7A9DA}" destId="{40056864-178F-4050-8324-90200642AA33}" srcOrd="1" destOrd="0" presId="urn:microsoft.com/office/officeart/2005/8/layout/arrow3"/>
    <dgm:cxn modelId="{09BAECFE-EDBD-4B3D-A7DC-A969AA4A5420}" type="presParOf" srcId="{8D3A1D87-A1F6-483E-BE6C-CD8D31B7A9DA}" destId="{F3D475F0-D6EB-456D-A721-13935B7B85BF}" srcOrd="2" destOrd="0" presId="urn:microsoft.com/office/officeart/2005/8/layout/arrow3"/>
    <dgm:cxn modelId="{B023C3FC-8840-4E3C-BECF-57D5605B7315}" type="presParOf" srcId="{8D3A1D87-A1F6-483E-BE6C-CD8D31B7A9DA}" destId="{7FCA54C3-B95F-419B-AB56-92287346E0FB}" srcOrd="3" destOrd="0" presId="urn:microsoft.com/office/officeart/2005/8/layout/arrow3"/>
    <dgm:cxn modelId="{CA7813BD-7390-41EE-9BE3-255AEEFE6CB7}" type="presParOf" srcId="{8D3A1D87-A1F6-483E-BE6C-CD8D31B7A9DA}" destId="{F09456E3-9F02-4200-8A80-ADA9832C002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cycle7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62C6DEC7-A251-4B4E-AB1B-A095FC82D3E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기상</a:t>
          </a:r>
        </a:p>
      </dgm:t>
    </dgm:pt>
    <dgm:pt modelId="{C5BC73B4-5C71-4E0E-AD0F-E3A65575C681}" type="parTrans" cxnId="{2EEE8DFF-813B-4B42-BA0E-0164F3E86F3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00D4B303-5850-4AFC-A6A7-ED50875BB8EF}" type="sibTrans" cxnId="{2EEE8DFF-813B-4B42-BA0E-0164F3E86F3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379C9C21-947D-481F-A4C2-D59BC094396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오염물질 배출</a:t>
          </a:r>
        </a:p>
      </dgm:t>
    </dgm:pt>
    <dgm:pt modelId="{F4671AFC-1564-4409-A57B-2D197D1A25F0}" type="parTrans" cxnId="{4ACD0B8D-AB3C-44EF-8B19-CDAA9410F90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AE768D2-9AC9-4BF0-A895-DFBC44C3C97D}" type="sibTrans" cxnId="{4ACD0B8D-AB3C-44EF-8B19-CDAA9410F90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7A3C0F24-D570-4B1C-8098-B79C3156FAE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폐기물 발생</a:t>
          </a:r>
        </a:p>
      </dgm:t>
    </dgm:pt>
    <dgm:pt modelId="{44010A37-8D68-42FA-B441-D7C89C796BA8}" type="parTrans" cxnId="{70B0DC5E-34A2-412A-B118-136F01E782E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8EF1E7A6-1FA4-4403-A51A-A06C24DE7DFA}" type="sibTrans" cxnId="{70B0DC5E-34A2-412A-B118-136F01E782E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2AB2BF6C-7F44-4528-811F-5D95458020A5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산림</a:t>
          </a:r>
        </a:p>
      </dgm:t>
    </dgm:pt>
    <dgm:pt modelId="{98ABA436-260D-4CE2-A530-F5EE1FE3EE01}" type="parTrans" cxnId="{F68F6E49-9444-4A14-952E-A78734ED5E85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1A711665-0737-4642-8061-8F9B8D1D156D}" type="sibTrans" cxnId="{F68F6E49-9444-4A14-952E-A78734ED5E85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3744EE5B-3D10-4D77-BB72-021E1CA70145}" type="pres">
      <dgm:prSet presAssocID="{8AFA71FD-E96A-4CFD-8C30-FF6354D3B6F0}" presName="Name0" presStyleCnt="0">
        <dgm:presLayoutVars>
          <dgm:dir/>
          <dgm:resizeHandles val="exact"/>
        </dgm:presLayoutVars>
      </dgm:prSet>
      <dgm:spPr/>
    </dgm:pt>
    <dgm:pt modelId="{6485A6AD-8E51-42B9-B1BE-6DE7C23823F8}" type="pres">
      <dgm:prSet presAssocID="{62C6DEC7-A251-4B4E-AB1B-A095FC82D3E7}" presName="node" presStyleLbl="node1" presStyleIdx="0" presStyleCnt="4">
        <dgm:presLayoutVars>
          <dgm:bulletEnabled val="1"/>
        </dgm:presLayoutVars>
      </dgm:prSet>
      <dgm:spPr/>
    </dgm:pt>
    <dgm:pt modelId="{4D9E020D-14D7-465D-AD50-D88A8D67D97D}" type="pres">
      <dgm:prSet presAssocID="{00D4B303-5850-4AFC-A6A7-ED50875BB8EF}" presName="sibTrans" presStyleLbl="sibTrans2D1" presStyleIdx="0" presStyleCnt="4"/>
      <dgm:spPr/>
    </dgm:pt>
    <dgm:pt modelId="{072F6744-2E83-496E-832F-8B5727DE5DD6}" type="pres">
      <dgm:prSet presAssocID="{00D4B303-5850-4AFC-A6A7-ED50875BB8EF}" presName="connectorText" presStyleLbl="sibTrans2D1" presStyleIdx="0" presStyleCnt="4"/>
      <dgm:spPr/>
    </dgm:pt>
    <dgm:pt modelId="{B314DF58-ADAC-4FCD-85CE-82F3AE8EC21D}" type="pres">
      <dgm:prSet presAssocID="{379C9C21-947D-481F-A4C2-D59BC094396C}" presName="node" presStyleLbl="node1" presStyleIdx="1" presStyleCnt="4">
        <dgm:presLayoutVars>
          <dgm:bulletEnabled val="1"/>
        </dgm:presLayoutVars>
      </dgm:prSet>
      <dgm:spPr/>
    </dgm:pt>
    <dgm:pt modelId="{84CBB7FE-D1A2-41B1-A442-3F8E3590B703}" type="pres">
      <dgm:prSet presAssocID="{EAE768D2-9AC9-4BF0-A895-DFBC44C3C97D}" presName="sibTrans" presStyleLbl="sibTrans2D1" presStyleIdx="1" presStyleCnt="4"/>
      <dgm:spPr/>
    </dgm:pt>
    <dgm:pt modelId="{EFBBF497-1080-4B80-A2E8-3F56CD86EFD6}" type="pres">
      <dgm:prSet presAssocID="{EAE768D2-9AC9-4BF0-A895-DFBC44C3C97D}" presName="connectorText" presStyleLbl="sibTrans2D1" presStyleIdx="1" presStyleCnt="4"/>
      <dgm:spPr/>
    </dgm:pt>
    <dgm:pt modelId="{64995046-9D06-4F6C-AA21-5967325677EF}" type="pres">
      <dgm:prSet presAssocID="{7A3C0F24-D570-4B1C-8098-B79C3156FAEB}" presName="node" presStyleLbl="node1" presStyleIdx="2" presStyleCnt="4">
        <dgm:presLayoutVars>
          <dgm:bulletEnabled val="1"/>
        </dgm:presLayoutVars>
      </dgm:prSet>
      <dgm:spPr/>
    </dgm:pt>
    <dgm:pt modelId="{63091D32-DF31-47A9-B99B-CD9A9095C1F5}" type="pres">
      <dgm:prSet presAssocID="{8EF1E7A6-1FA4-4403-A51A-A06C24DE7DFA}" presName="sibTrans" presStyleLbl="sibTrans2D1" presStyleIdx="2" presStyleCnt="4"/>
      <dgm:spPr/>
    </dgm:pt>
    <dgm:pt modelId="{1F1789E4-D799-449F-B926-7EE5C9F6D5E4}" type="pres">
      <dgm:prSet presAssocID="{8EF1E7A6-1FA4-4403-A51A-A06C24DE7DFA}" presName="connectorText" presStyleLbl="sibTrans2D1" presStyleIdx="2" presStyleCnt="4"/>
      <dgm:spPr/>
    </dgm:pt>
    <dgm:pt modelId="{70A659C4-CE6E-4F55-8A6F-F27FED06AA22}" type="pres">
      <dgm:prSet presAssocID="{2AB2BF6C-7F44-4528-811F-5D95458020A5}" presName="node" presStyleLbl="node1" presStyleIdx="3" presStyleCnt="4">
        <dgm:presLayoutVars>
          <dgm:bulletEnabled val="1"/>
        </dgm:presLayoutVars>
      </dgm:prSet>
      <dgm:spPr/>
    </dgm:pt>
    <dgm:pt modelId="{5250D8EB-E560-4EAD-AB34-E85CCFC75402}" type="pres">
      <dgm:prSet presAssocID="{1A711665-0737-4642-8061-8F9B8D1D156D}" presName="sibTrans" presStyleLbl="sibTrans2D1" presStyleIdx="3" presStyleCnt="4"/>
      <dgm:spPr/>
    </dgm:pt>
    <dgm:pt modelId="{826788D8-B8D6-4702-9243-D2E878E36E03}" type="pres">
      <dgm:prSet presAssocID="{1A711665-0737-4642-8061-8F9B8D1D156D}" presName="connectorText" presStyleLbl="sibTrans2D1" presStyleIdx="3" presStyleCnt="4"/>
      <dgm:spPr/>
    </dgm:pt>
  </dgm:ptLst>
  <dgm:cxnLst>
    <dgm:cxn modelId="{3226E427-89AB-4B62-9407-814B23DB6C3B}" type="presOf" srcId="{62C6DEC7-A251-4B4E-AB1B-A095FC82D3E7}" destId="{6485A6AD-8E51-42B9-B1BE-6DE7C23823F8}" srcOrd="0" destOrd="0" presId="urn:microsoft.com/office/officeart/2005/8/layout/cycle7"/>
    <dgm:cxn modelId="{70B0DC5E-34A2-412A-B118-136F01E782EC}" srcId="{8AFA71FD-E96A-4CFD-8C30-FF6354D3B6F0}" destId="{7A3C0F24-D570-4B1C-8098-B79C3156FAEB}" srcOrd="2" destOrd="0" parTransId="{44010A37-8D68-42FA-B441-D7C89C796BA8}" sibTransId="{8EF1E7A6-1FA4-4403-A51A-A06C24DE7DFA}"/>
    <dgm:cxn modelId="{F68F6E49-9444-4A14-952E-A78734ED5E85}" srcId="{8AFA71FD-E96A-4CFD-8C30-FF6354D3B6F0}" destId="{2AB2BF6C-7F44-4528-811F-5D95458020A5}" srcOrd="3" destOrd="0" parTransId="{98ABA436-260D-4CE2-A530-F5EE1FE3EE01}" sibTransId="{1A711665-0737-4642-8061-8F9B8D1D156D}"/>
    <dgm:cxn modelId="{14D1BD75-465D-4E1C-9B90-77589ED9D515}" type="presOf" srcId="{8EF1E7A6-1FA4-4403-A51A-A06C24DE7DFA}" destId="{1F1789E4-D799-449F-B926-7EE5C9F6D5E4}" srcOrd="1" destOrd="0" presId="urn:microsoft.com/office/officeart/2005/8/layout/cycle7"/>
    <dgm:cxn modelId="{589BF277-5E7C-406A-8ED3-F3AEFD0C9206}" type="presOf" srcId="{1A711665-0737-4642-8061-8F9B8D1D156D}" destId="{826788D8-B8D6-4702-9243-D2E878E36E03}" srcOrd="1" destOrd="0" presId="urn:microsoft.com/office/officeart/2005/8/layout/cycle7"/>
    <dgm:cxn modelId="{CDAB9759-969F-480F-9EE2-9BE8F0EF2AE1}" type="presOf" srcId="{00D4B303-5850-4AFC-A6A7-ED50875BB8EF}" destId="{072F6744-2E83-496E-832F-8B5727DE5DD6}" srcOrd="1" destOrd="0" presId="urn:microsoft.com/office/officeart/2005/8/layout/cycle7"/>
    <dgm:cxn modelId="{DF67FF7E-3782-4346-8221-86DC96023326}" type="presOf" srcId="{7A3C0F24-D570-4B1C-8098-B79C3156FAEB}" destId="{64995046-9D06-4F6C-AA21-5967325677EF}" srcOrd="0" destOrd="0" presId="urn:microsoft.com/office/officeart/2005/8/layout/cycle7"/>
    <dgm:cxn modelId="{4ACD0B8D-AB3C-44EF-8B19-CDAA9410F903}" srcId="{8AFA71FD-E96A-4CFD-8C30-FF6354D3B6F0}" destId="{379C9C21-947D-481F-A4C2-D59BC094396C}" srcOrd="1" destOrd="0" parTransId="{F4671AFC-1564-4409-A57B-2D197D1A25F0}" sibTransId="{EAE768D2-9AC9-4BF0-A895-DFBC44C3C97D}"/>
    <dgm:cxn modelId="{0DBC4695-D7B3-4EA2-8DAB-0B0209DDD0A1}" type="presOf" srcId="{8AFA71FD-E96A-4CFD-8C30-FF6354D3B6F0}" destId="{3744EE5B-3D10-4D77-BB72-021E1CA70145}" srcOrd="0" destOrd="0" presId="urn:microsoft.com/office/officeart/2005/8/layout/cycle7"/>
    <dgm:cxn modelId="{2F5FE9B0-6724-4089-84C0-39ED97F2E376}" type="presOf" srcId="{2AB2BF6C-7F44-4528-811F-5D95458020A5}" destId="{70A659C4-CE6E-4F55-8A6F-F27FED06AA22}" srcOrd="0" destOrd="0" presId="urn:microsoft.com/office/officeart/2005/8/layout/cycle7"/>
    <dgm:cxn modelId="{53E5CABA-3F04-4C1B-8006-B36F8CCFC772}" type="presOf" srcId="{00D4B303-5850-4AFC-A6A7-ED50875BB8EF}" destId="{4D9E020D-14D7-465D-AD50-D88A8D67D97D}" srcOrd="0" destOrd="0" presId="urn:microsoft.com/office/officeart/2005/8/layout/cycle7"/>
    <dgm:cxn modelId="{AFDB62BC-70CC-43E0-8C01-BDB3C7E69B6A}" type="presOf" srcId="{379C9C21-947D-481F-A4C2-D59BC094396C}" destId="{B314DF58-ADAC-4FCD-85CE-82F3AE8EC21D}" srcOrd="0" destOrd="0" presId="urn:microsoft.com/office/officeart/2005/8/layout/cycle7"/>
    <dgm:cxn modelId="{1914BDC9-8147-408D-A94F-7FB5DD18DCF2}" type="presOf" srcId="{8EF1E7A6-1FA4-4403-A51A-A06C24DE7DFA}" destId="{63091D32-DF31-47A9-B99B-CD9A9095C1F5}" srcOrd="0" destOrd="0" presId="urn:microsoft.com/office/officeart/2005/8/layout/cycle7"/>
    <dgm:cxn modelId="{DA0096D8-9BE2-4BEE-874D-88FFB3B44C01}" type="presOf" srcId="{EAE768D2-9AC9-4BF0-A895-DFBC44C3C97D}" destId="{84CBB7FE-D1A2-41B1-A442-3F8E3590B703}" srcOrd="0" destOrd="0" presId="urn:microsoft.com/office/officeart/2005/8/layout/cycle7"/>
    <dgm:cxn modelId="{7BD66FDC-8742-4105-BEA1-FF8405DE7291}" type="presOf" srcId="{1A711665-0737-4642-8061-8F9B8D1D156D}" destId="{5250D8EB-E560-4EAD-AB34-E85CCFC75402}" srcOrd="0" destOrd="0" presId="urn:microsoft.com/office/officeart/2005/8/layout/cycle7"/>
    <dgm:cxn modelId="{8EB839E4-D7C5-4A1D-A535-3965EFE75697}" type="presOf" srcId="{EAE768D2-9AC9-4BF0-A895-DFBC44C3C97D}" destId="{EFBBF497-1080-4B80-A2E8-3F56CD86EFD6}" srcOrd="1" destOrd="0" presId="urn:microsoft.com/office/officeart/2005/8/layout/cycle7"/>
    <dgm:cxn modelId="{2EEE8DFF-813B-4B42-BA0E-0164F3E86F30}" srcId="{8AFA71FD-E96A-4CFD-8C30-FF6354D3B6F0}" destId="{62C6DEC7-A251-4B4E-AB1B-A095FC82D3E7}" srcOrd="0" destOrd="0" parTransId="{C5BC73B4-5C71-4E0E-AD0F-E3A65575C681}" sibTransId="{00D4B303-5850-4AFC-A6A7-ED50875BB8EF}"/>
    <dgm:cxn modelId="{A4D9FE43-F117-4A31-B57D-3F2D9FD68F86}" type="presParOf" srcId="{3744EE5B-3D10-4D77-BB72-021E1CA70145}" destId="{6485A6AD-8E51-42B9-B1BE-6DE7C23823F8}" srcOrd="0" destOrd="0" presId="urn:microsoft.com/office/officeart/2005/8/layout/cycle7"/>
    <dgm:cxn modelId="{32194EC9-CD62-4070-B889-EAF4C9C49552}" type="presParOf" srcId="{3744EE5B-3D10-4D77-BB72-021E1CA70145}" destId="{4D9E020D-14D7-465D-AD50-D88A8D67D97D}" srcOrd="1" destOrd="0" presId="urn:microsoft.com/office/officeart/2005/8/layout/cycle7"/>
    <dgm:cxn modelId="{A0E9D4BA-CB59-46E2-95D9-20E1D929708D}" type="presParOf" srcId="{4D9E020D-14D7-465D-AD50-D88A8D67D97D}" destId="{072F6744-2E83-496E-832F-8B5727DE5DD6}" srcOrd="0" destOrd="0" presId="urn:microsoft.com/office/officeart/2005/8/layout/cycle7"/>
    <dgm:cxn modelId="{47DE671B-9327-4AE1-BEE1-AEDC1C7EF34A}" type="presParOf" srcId="{3744EE5B-3D10-4D77-BB72-021E1CA70145}" destId="{B314DF58-ADAC-4FCD-85CE-82F3AE8EC21D}" srcOrd="2" destOrd="0" presId="urn:microsoft.com/office/officeart/2005/8/layout/cycle7"/>
    <dgm:cxn modelId="{592BDF08-2894-4EBC-BEBC-ADE4F1CC00D6}" type="presParOf" srcId="{3744EE5B-3D10-4D77-BB72-021E1CA70145}" destId="{84CBB7FE-D1A2-41B1-A442-3F8E3590B703}" srcOrd="3" destOrd="0" presId="urn:microsoft.com/office/officeart/2005/8/layout/cycle7"/>
    <dgm:cxn modelId="{8B4EFF42-8B5A-4540-8605-8115F46BE6BA}" type="presParOf" srcId="{84CBB7FE-D1A2-41B1-A442-3F8E3590B703}" destId="{EFBBF497-1080-4B80-A2E8-3F56CD86EFD6}" srcOrd="0" destOrd="0" presId="urn:microsoft.com/office/officeart/2005/8/layout/cycle7"/>
    <dgm:cxn modelId="{6792E7EA-75F9-41F9-891A-98C1D364DD09}" type="presParOf" srcId="{3744EE5B-3D10-4D77-BB72-021E1CA70145}" destId="{64995046-9D06-4F6C-AA21-5967325677EF}" srcOrd="4" destOrd="0" presId="urn:microsoft.com/office/officeart/2005/8/layout/cycle7"/>
    <dgm:cxn modelId="{4E935498-7F1B-4012-A028-F212DE8ECFC9}" type="presParOf" srcId="{3744EE5B-3D10-4D77-BB72-021E1CA70145}" destId="{63091D32-DF31-47A9-B99B-CD9A9095C1F5}" srcOrd="5" destOrd="0" presId="urn:microsoft.com/office/officeart/2005/8/layout/cycle7"/>
    <dgm:cxn modelId="{D6815C25-3AC4-4656-A791-2A7831D2E75D}" type="presParOf" srcId="{63091D32-DF31-47A9-B99B-CD9A9095C1F5}" destId="{1F1789E4-D799-449F-B926-7EE5C9F6D5E4}" srcOrd="0" destOrd="0" presId="urn:microsoft.com/office/officeart/2005/8/layout/cycle7"/>
    <dgm:cxn modelId="{816908EB-481E-4AB7-A0D7-70C23849E695}" type="presParOf" srcId="{3744EE5B-3D10-4D77-BB72-021E1CA70145}" destId="{70A659C4-CE6E-4F55-8A6F-F27FED06AA22}" srcOrd="6" destOrd="0" presId="urn:microsoft.com/office/officeart/2005/8/layout/cycle7"/>
    <dgm:cxn modelId="{E96A7D7B-2720-426E-939C-114D40148B10}" type="presParOf" srcId="{3744EE5B-3D10-4D77-BB72-021E1CA70145}" destId="{5250D8EB-E560-4EAD-AB34-E85CCFC75402}" srcOrd="7" destOrd="0" presId="urn:microsoft.com/office/officeart/2005/8/layout/cycle7"/>
    <dgm:cxn modelId="{D81C59BD-CC7E-452B-A1EE-4F0A052C4511}" type="presParOf" srcId="{5250D8EB-E560-4EAD-AB34-E85CCFC75402}" destId="{826788D8-B8D6-4702-9243-D2E878E36E03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08A3D1-E8B1-481D-8B72-4F5826F2563D}">
      <dsp:nvSpPr>
        <dsp:cNvPr id="0" name=""/>
        <dsp:cNvSpPr/>
      </dsp:nvSpPr>
      <dsp:spPr>
        <a:xfrm rot="21300000">
          <a:off x="6475" y="593995"/>
          <a:ext cx="2097155" cy="240155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056864-178F-4050-8324-90200642AA33}">
      <dsp:nvSpPr>
        <dsp:cNvPr id="0" name=""/>
        <dsp:cNvSpPr/>
      </dsp:nvSpPr>
      <dsp:spPr>
        <a:xfrm>
          <a:off x="253212" y="71407"/>
          <a:ext cx="633031" cy="571258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D475F0-D6EB-456D-A721-13935B7B85BF}">
      <dsp:nvSpPr>
        <dsp:cNvPr id="0" name=""/>
        <dsp:cNvSpPr/>
      </dsp:nvSpPr>
      <dsp:spPr>
        <a:xfrm>
          <a:off x="1118356" y="0"/>
          <a:ext cx="675233" cy="59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대기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118356" y="0"/>
        <a:ext cx="675233" cy="599821"/>
      </dsp:txXfrm>
    </dsp:sp>
    <dsp:sp modelId="{7FCA54C3-B95F-419B-AB56-92287346E0FB}">
      <dsp:nvSpPr>
        <dsp:cNvPr id="0" name=""/>
        <dsp:cNvSpPr/>
      </dsp:nvSpPr>
      <dsp:spPr>
        <a:xfrm>
          <a:off x="1223861" y="785480"/>
          <a:ext cx="633031" cy="571258"/>
        </a:xfrm>
        <a:prstGeom prst="up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9456E3-9F02-4200-8A80-ADA9832C002E}">
      <dsp:nvSpPr>
        <dsp:cNvPr id="0" name=""/>
        <dsp:cNvSpPr/>
      </dsp:nvSpPr>
      <dsp:spPr>
        <a:xfrm>
          <a:off x="316515" y="828324"/>
          <a:ext cx="675233" cy="599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수질</a:t>
          </a:r>
        </a:p>
      </dsp:txBody>
      <dsp:txXfrm>
        <a:off x="316515" y="828324"/>
        <a:ext cx="675233" cy="599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5A6AD-8E51-42B9-B1BE-6DE7C23823F8}">
      <dsp:nvSpPr>
        <dsp:cNvPr id="0" name=""/>
        <dsp:cNvSpPr/>
      </dsp:nvSpPr>
      <dsp:spPr>
        <a:xfrm>
          <a:off x="1607975" y="1075"/>
          <a:ext cx="1097256" cy="54862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기상</a:t>
          </a:r>
        </a:p>
      </dsp:txBody>
      <dsp:txXfrm>
        <a:off x="1624044" y="17144"/>
        <a:ext cx="1065118" cy="516490"/>
      </dsp:txXfrm>
    </dsp:sp>
    <dsp:sp modelId="{4D9E020D-14D7-465D-AD50-D88A8D67D97D}">
      <dsp:nvSpPr>
        <dsp:cNvPr id="0" name=""/>
        <dsp:cNvSpPr/>
      </dsp:nvSpPr>
      <dsp:spPr>
        <a:xfrm rot="2700000">
          <a:off x="2397662" y="706836"/>
          <a:ext cx="572795" cy="1920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800" kern="1200">
            <a:solidFill>
              <a:sysClr val="windowText" lastClr="000000"/>
            </a:solidFill>
          </a:endParaRPr>
        </a:p>
      </dsp:txBody>
      <dsp:txXfrm>
        <a:off x="2455268" y="745240"/>
        <a:ext cx="457583" cy="115211"/>
      </dsp:txXfrm>
    </dsp:sp>
    <dsp:sp modelId="{B314DF58-ADAC-4FCD-85CE-82F3AE8EC21D}">
      <dsp:nvSpPr>
        <dsp:cNvPr id="0" name=""/>
        <dsp:cNvSpPr/>
      </dsp:nvSpPr>
      <dsp:spPr>
        <a:xfrm>
          <a:off x="2662888" y="1055988"/>
          <a:ext cx="1097256" cy="54862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오염물질 배출</a:t>
          </a:r>
        </a:p>
      </dsp:txBody>
      <dsp:txXfrm>
        <a:off x="2678957" y="1072057"/>
        <a:ext cx="1065118" cy="516490"/>
      </dsp:txXfrm>
    </dsp:sp>
    <dsp:sp modelId="{84CBB7FE-D1A2-41B1-A442-3F8E3590B703}">
      <dsp:nvSpPr>
        <dsp:cNvPr id="0" name=""/>
        <dsp:cNvSpPr/>
      </dsp:nvSpPr>
      <dsp:spPr>
        <a:xfrm rot="8100000">
          <a:off x="2397662" y="1761748"/>
          <a:ext cx="572795" cy="1920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800" kern="1200">
            <a:solidFill>
              <a:sysClr val="windowText" lastClr="000000"/>
            </a:solidFill>
          </a:endParaRPr>
        </a:p>
      </dsp:txBody>
      <dsp:txXfrm rot="10800000">
        <a:off x="2455268" y="1800152"/>
        <a:ext cx="457583" cy="115211"/>
      </dsp:txXfrm>
    </dsp:sp>
    <dsp:sp modelId="{64995046-9D06-4F6C-AA21-5967325677EF}">
      <dsp:nvSpPr>
        <dsp:cNvPr id="0" name=""/>
        <dsp:cNvSpPr/>
      </dsp:nvSpPr>
      <dsp:spPr>
        <a:xfrm>
          <a:off x="1607975" y="2110901"/>
          <a:ext cx="1097256" cy="5486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폐기물 발생</a:t>
          </a:r>
        </a:p>
      </dsp:txBody>
      <dsp:txXfrm>
        <a:off x="1624044" y="2126970"/>
        <a:ext cx="1065118" cy="516490"/>
      </dsp:txXfrm>
    </dsp:sp>
    <dsp:sp modelId="{63091D32-DF31-47A9-B99B-CD9A9095C1F5}">
      <dsp:nvSpPr>
        <dsp:cNvPr id="0" name=""/>
        <dsp:cNvSpPr/>
      </dsp:nvSpPr>
      <dsp:spPr>
        <a:xfrm rot="13500000">
          <a:off x="1342749" y="1761748"/>
          <a:ext cx="572795" cy="1920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800" kern="1200">
            <a:solidFill>
              <a:sysClr val="windowText" lastClr="000000"/>
            </a:solidFill>
          </a:endParaRPr>
        </a:p>
      </dsp:txBody>
      <dsp:txXfrm rot="10800000">
        <a:off x="1400355" y="1800152"/>
        <a:ext cx="457583" cy="115211"/>
      </dsp:txXfrm>
    </dsp:sp>
    <dsp:sp modelId="{70A659C4-CE6E-4F55-8A6F-F27FED06AA22}">
      <dsp:nvSpPr>
        <dsp:cNvPr id="0" name=""/>
        <dsp:cNvSpPr/>
      </dsp:nvSpPr>
      <dsp:spPr>
        <a:xfrm>
          <a:off x="553063" y="1055988"/>
          <a:ext cx="1097256" cy="5486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산림</a:t>
          </a:r>
        </a:p>
      </dsp:txBody>
      <dsp:txXfrm>
        <a:off x="569132" y="1072057"/>
        <a:ext cx="1065118" cy="516490"/>
      </dsp:txXfrm>
    </dsp:sp>
    <dsp:sp modelId="{5250D8EB-E560-4EAD-AB34-E85CCFC75402}">
      <dsp:nvSpPr>
        <dsp:cNvPr id="0" name=""/>
        <dsp:cNvSpPr/>
      </dsp:nvSpPr>
      <dsp:spPr>
        <a:xfrm rot="18900000">
          <a:off x="1342749" y="706836"/>
          <a:ext cx="572795" cy="19201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800" kern="1200">
            <a:solidFill>
              <a:sysClr val="windowText" lastClr="000000"/>
            </a:solidFill>
          </a:endParaRPr>
        </a:p>
      </dsp:txBody>
      <dsp:txXfrm>
        <a:off x="1400355" y="745240"/>
        <a:ext cx="457583" cy="1152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712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한쪽 모서리는 잘리고 다른 쪽 모서리는 둥근 사각형 7">
            <a:extLst>
              <a:ext uri="{FF2B5EF4-FFF2-40B4-BE49-F238E27FC236}">
                <a16:creationId xmlns:a16="http://schemas.microsoft.com/office/drawing/2014/main" id="{F54EE328-74A9-9DE1-96AE-525354D2DDF8}"/>
              </a:ext>
            </a:extLst>
          </p:cNvPr>
          <p:cNvSpPr/>
          <p:nvPr userDrawn="1"/>
        </p:nvSpPr>
        <p:spPr>
          <a:xfrm flipH="1">
            <a:off x="-2" y="865632"/>
            <a:ext cx="9906002" cy="28766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E2EE94FF-DB4A-A3A7-4F0B-27EE65C6757C}"/>
              </a:ext>
            </a:extLst>
          </p:cNvPr>
          <p:cNvSpPr/>
          <p:nvPr userDrawn="1"/>
        </p:nvSpPr>
        <p:spPr>
          <a:xfrm>
            <a:off x="563591" y="0"/>
            <a:ext cx="8778816" cy="1153297"/>
          </a:xfrm>
          <a:prstGeom prst="plus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70EA11-E7A4-F957-EA86-7133DE4F7B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13BE526-108A-1B04-D6C6-7804E1AE4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2023-12-11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잘린 한쪽 모서리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4421275" cy="6858000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5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418" y="2379606"/>
            <a:ext cx="7509164" cy="2098789"/>
          </a:xfrm>
        </p:spPr>
        <p:txBody>
          <a:bodyPr wrap="none">
            <a:prstTxWarp prst="textWave1">
              <a:avLst/>
            </a:prstTxWarp>
          </a:bodyPr>
          <a:lstStyle/>
          <a:p>
            <a:r>
              <a:rPr lang="en-US" altLang="ko-KR" sz="6000" b="1" dirty="0">
                <a:ln w="0"/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Environmental Preservation</a:t>
            </a:r>
            <a:br>
              <a:rPr lang="en-US" altLang="ko-KR" sz="6000" b="1" dirty="0">
                <a:ln w="0"/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</a:br>
            <a:endParaRPr lang="ko-KR" altLang="en-US" b="1" dirty="0">
              <a:ln w="0"/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42" y="98711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1311058" y="2261406"/>
            <a:ext cx="523452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t="34450" r="56527" b="36450"/>
          <a:stretch/>
        </p:blipFill>
        <p:spPr>
          <a:xfrm>
            <a:off x="7284647" y="1659369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1311058" y="3392055"/>
            <a:ext cx="523452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1311058" y="4527713"/>
            <a:ext cx="523452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1311058" y="5663369"/>
            <a:ext cx="5234522" cy="308207"/>
          </a:xfrm>
          <a:prstGeom prst="corner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732682" y="1876387"/>
            <a:ext cx="1408702" cy="693226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5988" y="1952587"/>
            <a:ext cx="419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환경 보전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732682" y="4142694"/>
            <a:ext cx="1408702" cy="693226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482" y="4218893"/>
            <a:ext cx="419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지역별 신재생에너지 현황</a:t>
            </a: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732682" y="3007036"/>
            <a:ext cx="1408702" cy="693226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5988" y="3083236"/>
            <a:ext cx="419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수풀로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운심리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탐방 프로그램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732682" y="5278350"/>
            <a:ext cx="1408702" cy="693226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46467" y="5354550"/>
            <a:ext cx="419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환경통계연감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환경 보전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7867" y="3679027"/>
            <a:ext cx="8777096" cy="2551955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환경 보전의 의미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인간이 안전하고 건강하며 미적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문화적으로 쾌적한 생활을 영위할 수 있도록 환경 조건을 좋은 상태로 지키고 유지하며 대기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수질 등의 환경을 </a:t>
            </a:r>
            <a:r>
              <a:rPr lang="ko-KR" altLang="en-US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오염으로부터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보호하는 것</a:t>
            </a:r>
            <a:endParaRPr lang="ko-KR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7867" y="1531587"/>
            <a:ext cx="684701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solidFill>
                  <a:srgbClr val="00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Global Efforts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UNEP 8th special session of the governing council in Korea/global ministerial meeting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Environmental cooperation in northeast Asia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31845" y="2040898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수풀로 </a:t>
            </a:r>
            <a:r>
              <a:rPr lang="ko-KR" altLang="en-US" dirty="0" err="1"/>
              <a:t>운심리</a:t>
            </a:r>
            <a:r>
              <a:rPr lang="ko-KR" altLang="en-US" dirty="0"/>
              <a:t> 탐방 프로그램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819371" y="1470659"/>
            <a:ext cx="29556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4774443" y="1470659"/>
            <a:ext cx="4644000" cy="87307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819371" y="1470659"/>
            <a:ext cx="2955600" cy="873077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프로그램명</a:t>
            </a:r>
          </a:p>
        </p:txBody>
      </p:sp>
      <p:sp>
        <p:nvSpPr>
          <p:cNvPr id="14" name="다이아몬드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4774443" y="1470659"/>
            <a:ext cx="4644000" cy="873077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구성내용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59372" y="2346511"/>
            <a:ext cx="1260000" cy="1263600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59372" y="4867337"/>
            <a:ext cx="1260000" cy="1263600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중등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559372" y="3608441"/>
            <a:ext cx="1260000" cy="1263600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초등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18" name="표 5">
            <a:extLst>
              <a:ext uri="{FF2B5EF4-FFF2-40B4-BE49-F238E27FC236}">
                <a16:creationId xmlns:a16="http://schemas.microsoft.com/office/drawing/2014/main" id="{1271E256-A873-05A3-3129-45E6CCE8A5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090054"/>
              </p:ext>
            </p:extLst>
          </p:nvPr>
        </p:nvGraphicFramePr>
        <p:xfrm>
          <a:off x="1819373" y="2346694"/>
          <a:ext cx="7598541" cy="379144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955827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4642714">
                  <a:extLst>
                    <a:ext uri="{9D8B030D-6E8A-4147-A177-3AD203B41FA5}">
                      <a16:colId xmlns:a16="http://schemas.microsoft.com/office/drawing/2014/main" val="1405718493"/>
                    </a:ext>
                  </a:extLst>
                </a:gridCol>
              </a:tblGrid>
              <a:tr h="126381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잠자리 가족의 잔치에 놀러 오세요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잠자리 연못에 열리는 잔치 참석을 위해 떠나는 이야기 탐방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6381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운심리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식구들의 잊어버린 기억을 찾아서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습지 악당의 장난으로 사라진 수풀로 운심리의 이야기를 되찾아 가는 이야기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  <a:tr h="126381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수질환경 기술자가 되다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운심리의 수질정화과정과 그 기능을 직업체험 형식의 탐방을 통해 경험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0228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지역별 신재생에너지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84693041"/>
              </p:ext>
            </p:extLst>
          </p:nvPr>
        </p:nvGraphicFramePr>
        <p:xfrm>
          <a:off x="681037" y="147882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787062" y="2308877"/>
            <a:ext cx="2576867" cy="1022483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비재생폐기물 제외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7685"/>
            <a:ext cx="4524332" cy="4535184"/>
          </a:xfrm>
          <a:prstGeom prst="snip2DiagRect">
            <a:avLst>
              <a:gd name="adj1" fmla="val 0"/>
              <a:gd name="adj2" fmla="val 7965"/>
            </a:avLst>
          </a:prstGeom>
          <a:solidFill>
            <a:srgbClr val="DAE3F3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 err="1"/>
              <a:t>환경통계연감</a:t>
            </a:r>
            <a:endParaRPr lang="ko-KR" altLang="en-US" dirty="0"/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V="1">
            <a:off x="5046197" y="1459909"/>
            <a:ext cx="4524332" cy="4535184"/>
          </a:xfrm>
          <a:prstGeom prst="snip2DiagRect">
            <a:avLst>
              <a:gd name="adj1" fmla="val 0"/>
              <a:gd name="adj2" fmla="val 7965"/>
            </a:avLst>
          </a:prstGeom>
          <a:solidFill>
            <a:srgbClr val="DAE3F3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순서도: 저장 데이터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>
            <a:off x="869174" y="1236055"/>
            <a:ext cx="3420000" cy="453032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환경 상태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2594789"/>
              </p:ext>
            </p:extLst>
          </p:nvPr>
        </p:nvGraphicFramePr>
        <p:xfrm>
          <a:off x="272424" y="1771846"/>
          <a:ext cx="2110106" cy="1428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5166695"/>
              </p:ext>
            </p:extLst>
          </p:nvPr>
        </p:nvGraphicFramePr>
        <p:xfrm>
          <a:off x="335472" y="3252668"/>
          <a:ext cx="4313208" cy="2660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" name="순서도: 저장 데이터 50">
            <a:extLst>
              <a:ext uri="{FF2B5EF4-FFF2-40B4-BE49-F238E27FC236}">
                <a16:creationId xmlns:a16="http://schemas.microsoft.com/office/drawing/2014/main" id="{C7C4D853-267D-53D9-5DBE-16A7E9B9AEC3}"/>
              </a:ext>
            </a:extLst>
          </p:cNvPr>
          <p:cNvSpPr/>
          <p:nvPr/>
        </p:nvSpPr>
        <p:spPr>
          <a:xfrm flipH="1">
            <a:off x="5598363" y="1236055"/>
            <a:ext cx="3420000" cy="453032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환경 관리</a:t>
            </a:r>
          </a:p>
        </p:txBody>
      </p:sp>
      <p:sp>
        <p:nvSpPr>
          <p:cNvPr id="21" name="별: 꼭짓점 8개 20">
            <a:extLst>
              <a:ext uri="{FF2B5EF4-FFF2-40B4-BE49-F238E27FC236}">
                <a16:creationId xmlns:a16="http://schemas.microsoft.com/office/drawing/2014/main" id="{084F597D-585D-FC90-751C-CCB9E13D07B3}"/>
              </a:ext>
            </a:extLst>
          </p:cNvPr>
          <p:cNvSpPr/>
          <p:nvPr/>
        </p:nvSpPr>
        <p:spPr>
          <a:xfrm rot="20744054">
            <a:off x="7466249" y="4872649"/>
            <a:ext cx="1692745" cy="840769"/>
          </a:xfrm>
          <a:prstGeom prst="star8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전기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자동차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배지 13">
            <a:extLst>
              <a:ext uri="{FF2B5EF4-FFF2-40B4-BE49-F238E27FC236}">
                <a16:creationId xmlns:a16="http://schemas.microsoft.com/office/drawing/2014/main" id="{EB5D6EB1-C44C-7DC3-DBF3-C81D23A8B7F8}"/>
              </a:ext>
            </a:extLst>
          </p:cNvPr>
          <p:cNvSpPr/>
          <p:nvPr/>
        </p:nvSpPr>
        <p:spPr>
          <a:xfrm>
            <a:off x="5311315" y="3852693"/>
            <a:ext cx="1684798" cy="720000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정수 처리 시설</a:t>
            </a:r>
          </a:p>
        </p:txBody>
      </p:sp>
      <p:sp>
        <p:nvSpPr>
          <p:cNvPr id="25" name="순서도: 문서 24">
            <a:extLst>
              <a:ext uri="{FF2B5EF4-FFF2-40B4-BE49-F238E27FC236}">
                <a16:creationId xmlns:a16="http://schemas.microsoft.com/office/drawing/2014/main" id="{F4C410F2-4564-2DBA-5FDA-A38FF9BD69C5}"/>
              </a:ext>
            </a:extLst>
          </p:cNvPr>
          <p:cNvSpPr/>
          <p:nvPr/>
        </p:nvSpPr>
        <p:spPr>
          <a:xfrm>
            <a:off x="7245615" y="3852693"/>
            <a:ext cx="1002651" cy="720000"/>
          </a:xfrm>
          <a:prstGeom prst="flowChartDocumen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상수</a:t>
            </a:r>
          </a:p>
        </p:txBody>
      </p:sp>
      <p:sp>
        <p:nvSpPr>
          <p:cNvPr id="16" name="십자형 15">
            <a:extLst>
              <a:ext uri="{FF2B5EF4-FFF2-40B4-BE49-F238E27FC236}">
                <a16:creationId xmlns:a16="http://schemas.microsoft.com/office/drawing/2014/main" id="{AF87F190-3105-C023-F185-9676A6685717}"/>
              </a:ext>
            </a:extLst>
          </p:cNvPr>
          <p:cNvSpPr/>
          <p:nvPr/>
        </p:nvSpPr>
        <p:spPr>
          <a:xfrm>
            <a:off x="5770096" y="4925802"/>
            <a:ext cx="1382028" cy="720000"/>
          </a:xfrm>
          <a:prstGeom prst="plus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천연가스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버스</a:t>
            </a:r>
          </a:p>
        </p:txBody>
      </p:sp>
      <p:sp>
        <p:nvSpPr>
          <p:cNvPr id="5" name="설명선: 오른쪽 화살표 4">
            <a:extLst>
              <a:ext uri="{FF2B5EF4-FFF2-40B4-BE49-F238E27FC236}">
                <a16:creationId xmlns:a16="http://schemas.microsoft.com/office/drawing/2014/main" id="{76740A65-E1ED-397E-7C24-8827C7D9AA7D}"/>
              </a:ext>
            </a:extLst>
          </p:cNvPr>
          <p:cNvSpPr/>
          <p:nvPr/>
        </p:nvSpPr>
        <p:spPr>
          <a:xfrm>
            <a:off x="2932327" y="1817653"/>
            <a:ext cx="1488409" cy="575608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7414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야생</a:t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동식물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순서도: 카드 5">
            <a:extLst>
              <a:ext uri="{FF2B5EF4-FFF2-40B4-BE49-F238E27FC236}">
                <a16:creationId xmlns:a16="http://schemas.microsoft.com/office/drawing/2014/main" id="{648B9B4E-D247-7F28-3DF3-BF0D4211B302}"/>
              </a:ext>
            </a:extLst>
          </p:cNvPr>
          <p:cNvSpPr/>
          <p:nvPr/>
        </p:nvSpPr>
        <p:spPr>
          <a:xfrm>
            <a:off x="2472603" y="2508302"/>
            <a:ext cx="1053069" cy="576167"/>
          </a:xfrm>
          <a:prstGeom prst="flowChartPunchedCar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소음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순서도: 카드 6">
            <a:extLst>
              <a:ext uri="{FF2B5EF4-FFF2-40B4-BE49-F238E27FC236}">
                <a16:creationId xmlns:a16="http://schemas.microsoft.com/office/drawing/2014/main" id="{A1C58CB8-E1B3-94BD-A965-1A6957A16606}"/>
              </a:ext>
            </a:extLst>
          </p:cNvPr>
          <p:cNvSpPr/>
          <p:nvPr/>
        </p:nvSpPr>
        <p:spPr>
          <a:xfrm flipH="1">
            <a:off x="3676530" y="2508302"/>
            <a:ext cx="1053069" cy="576167"/>
          </a:xfrm>
          <a:prstGeom prst="flowChartPunchedCar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토양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사각형: 잘린 위쪽 모서리 22">
            <a:extLst>
              <a:ext uri="{FF2B5EF4-FFF2-40B4-BE49-F238E27FC236}">
                <a16:creationId xmlns:a16="http://schemas.microsoft.com/office/drawing/2014/main" id="{0DF3AE5C-16F8-3493-C05F-3D6718617A87}"/>
              </a:ext>
            </a:extLst>
          </p:cNvPr>
          <p:cNvSpPr/>
          <p:nvPr/>
        </p:nvSpPr>
        <p:spPr>
          <a:xfrm flipV="1">
            <a:off x="5955326" y="1932017"/>
            <a:ext cx="2706074" cy="561882"/>
          </a:xfrm>
          <a:prstGeom prst="snip2Same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31FB75-66FE-7521-483D-A6D9A62DB335}"/>
              </a:ext>
            </a:extLst>
          </p:cNvPr>
          <p:cNvSpPr txBox="1"/>
          <p:nvPr/>
        </p:nvSpPr>
        <p:spPr>
          <a:xfrm>
            <a:off x="6050381" y="2032958"/>
            <a:ext cx="2515964" cy="369332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대기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측정망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설치</a:t>
            </a:r>
          </a:p>
        </p:txBody>
      </p:sp>
      <p:sp>
        <p:nvSpPr>
          <p:cNvPr id="30" name="대각선 방향의 모서리가 잘린 사각형 51">
            <a:extLst>
              <a:ext uri="{FF2B5EF4-FFF2-40B4-BE49-F238E27FC236}">
                <a16:creationId xmlns:a16="http://schemas.microsoft.com/office/drawing/2014/main" id="{0463DF39-2E7A-4902-B70D-4D42569853B3}"/>
              </a:ext>
            </a:extLst>
          </p:cNvPr>
          <p:cNvSpPr/>
          <p:nvPr/>
        </p:nvSpPr>
        <p:spPr bwMode="auto">
          <a:xfrm>
            <a:off x="5467326" y="2778541"/>
            <a:ext cx="1684798" cy="592745"/>
          </a:xfrm>
          <a:prstGeom prst="snipRoundRect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청정 연료</a:t>
            </a:r>
          </a:p>
        </p:txBody>
      </p:sp>
      <p:sp>
        <p:nvSpPr>
          <p:cNvPr id="31" name="대각선 방향의 모서리가 잘린 사각형 58">
            <a:extLst>
              <a:ext uri="{FF2B5EF4-FFF2-40B4-BE49-F238E27FC236}">
                <a16:creationId xmlns:a16="http://schemas.microsoft.com/office/drawing/2014/main" id="{47DC0C20-B289-4392-B44B-D7E5A6AA1958}"/>
              </a:ext>
            </a:extLst>
          </p:cNvPr>
          <p:cNvSpPr/>
          <p:nvPr/>
        </p:nvSpPr>
        <p:spPr bwMode="auto">
          <a:xfrm flipH="1">
            <a:off x="7481786" y="2778541"/>
            <a:ext cx="1684798" cy="592745"/>
          </a:xfrm>
          <a:prstGeom prst="snipRoundRect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사용 현황</a:t>
            </a:r>
          </a:p>
        </p:txBody>
      </p:sp>
      <p:sp>
        <p:nvSpPr>
          <p:cNvPr id="28" name="사다리꼴 27">
            <a:extLst>
              <a:ext uri="{FF2B5EF4-FFF2-40B4-BE49-F238E27FC236}">
                <a16:creationId xmlns:a16="http://schemas.microsoft.com/office/drawing/2014/main" id="{94615FE6-3271-414E-B014-82E1A6CA9B5F}"/>
              </a:ext>
            </a:extLst>
          </p:cNvPr>
          <p:cNvSpPr/>
          <p:nvPr/>
        </p:nvSpPr>
        <p:spPr>
          <a:xfrm>
            <a:off x="8372564" y="3852693"/>
            <a:ext cx="1002651" cy="720000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하수</a:t>
            </a:r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25" idx="0"/>
            <a:endCxn id="28" idx="0"/>
          </p:cNvCxnSpPr>
          <p:nvPr/>
        </p:nvCxnSpPr>
        <p:spPr>
          <a:xfrm rot="5400000" flipH="1" flipV="1">
            <a:off x="8310415" y="3289219"/>
            <a:ext cx="12700" cy="1126949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</TotalTime>
  <Words>177</Words>
  <Application>Microsoft Office PowerPoint</Application>
  <PresentationFormat>A4 용지(210x297mm)</PresentationFormat>
  <Paragraphs>60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Environmental Preservation </vt:lpstr>
      <vt:lpstr>목차</vt:lpstr>
      <vt:lpstr>1. 환경 보전</vt:lpstr>
      <vt:lpstr>2. 수풀로 운심리 탐방 프로그램</vt:lpstr>
      <vt:lpstr>3. 지역별 신재생에너지 현황</vt:lpstr>
      <vt:lpstr>4. 환경통계연감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유가희</cp:lastModifiedBy>
  <cp:revision>95</cp:revision>
  <dcterms:created xsi:type="dcterms:W3CDTF">2019-10-10T08:42:01Z</dcterms:created>
  <dcterms:modified xsi:type="dcterms:W3CDTF">2023-12-11T02:32:10Z</dcterms:modified>
</cp:coreProperties>
</file>