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7" r:id="rId6"/>
    <p:sldId id="264" r:id="rId7"/>
  </p:sldIdLst>
  <p:sldSz cx="9906000" cy="6858000" type="A4"/>
  <p:notesSz cx="9923463" cy="67865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368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자동차 등록대수 증가율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등록대수(만대)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53A-4792-B828-5CCD6881D5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2320</c:v>
                </c:pt>
                <c:pt idx="1">
                  <c:v>2368</c:v>
                </c:pt>
                <c:pt idx="2">
                  <c:v>2437</c:v>
                </c:pt>
                <c:pt idx="3">
                  <c:v>2491</c:v>
                </c:pt>
                <c:pt idx="4">
                  <c:v>2550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139008"/>
        <c:axId val="180698432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증가율(%)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AD9-4AEA-9B0B-9A334D38C9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2018년</c:v>
                </c:pt>
                <c:pt idx="1">
                  <c:v>2019년</c:v>
                </c:pt>
                <c:pt idx="2">
                  <c:v>2020년</c:v>
                </c:pt>
                <c:pt idx="3">
                  <c:v>2021년</c:v>
                </c:pt>
                <c:pt idx="4">
                  <c:v>2022년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3</c:v>
                </c:pt>
                <c:pt idx="1">
                  <c:v>2</c:v>
                </c:pt>
                <c:pt idx="2">
                  <c:v>2.9</c:v>
                </c:pt>
                <c:pt idx="3">
                  <c:v>2.2000000000000002</c:v>
                </c:pt>
                <c:pt idx="4">
                  <c:v>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170752"/>
        <c:axId val="154599424"/>
      </c:lineChart>
      <c:catAx>
        <c:axId val="4413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180698432"/>
        <c:crosses val="autoZero"/>
        <c:auto val="1"/>
        <c:lblAlgn val="ctr"/>
        <c:lblOffset val="100"/>
        <c:noMultiLvlLbl val="0"/>
      </c:catAx>
      <c:valAx>
        <c:axId val="18069843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44139008"/>
        <c:crosses val="autoZero"/>
        <c:crossBetween val="between"/>
      </c:valAx>
      <c:valAx>
        <c:axId val="154599424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44170752"/>
        <c:crosses val="max"/>
        <c:crossBetween val="between"/>
        <c:majorUnit val="1"/>
      </c:valAx>
      <c:catAx>
        <c:axId val="44170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4599424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5/8/layout/hProcess9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42D8A0D2-7D92-4749-A71B-C8ED510DC3BF}">
      <dgm:prSet phldrT="[텍스트]" custT="1"/>
      <dgm:spPr/>
      <dgm:t>
        <a:bodyPr/>
        <a:lstStyle/>
        <a:p>
          <a:pPr latinLnBrk="1"/>
          <a:r>
            <a:rPr lang="en-US" altLang="ko-KR" sz="1800" dirty="0">
              <a:latin typeface="돋움" panose="020B0600000101010101" pitchFamily="50" charset="-127"/>
              <a:ea typeface="돋움" panose="020B0600000101010101" pitchFamily="50" charset="-127"/>
            </a:rPr>
            <a:t>CO</a:t>
          </a:r>
        </a:p>
      </dgm:t>
    </dgm:pt>
    <dgm:pt modelId="{D71AE7BC-DB5B-4966-9947-224ED0067883}" type="parTrans" cxnId="{1F20C346-3C44-462E-A30C-9BBC4A90AD7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32A0F8-630A-484E-8BB9-04A982A7AEC9}" type="sibTrans" cxnId="{1F20C346-3C44-462E-A30C-9BBC4A90AD7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9CE8C15-41C8-4F10-A987-D5885A7BA6D2}">
      <dgm:prSet phldrT="[텍스트]" custT="1"/>
      <dgm:spPr/>
      <dgm:t>
        <a:bodyPr/>
        <a:lstStyle/>
        <a:p>
          <a:pPr latinLnBrk="1"/>
          <a:r>
            <a:rPr lang="en-US" altLang="ko-KR" sz="1800" dirty="0">
              <a:latin typeface="돋움" panose="020B0600000101010101" pitchFamily="50" charset="-127"/>
              <a:ea typeface="돋움" panose="020B0600000101010101" pitchFamily="50" charset="-127"/>
            </a:rPr>
            <a:t>NOx</a:t>
          </a:r>
        </a:p>
      </dgm:t>
    </dgm:pt>
    <dgm:pt modelId="{22191E3E-9EDF-4527-BCB5-F42E6B21626C}" type="parTrans" cxnId="{051E5AB6-2510-43DB-9B1A-ABEE063220DE}">
      <dgm:prSet/>
      <dgm:spPr/>
      <dgm:t>
        <a:bodyPr/>
        <a:lstStyle/>
        <a:p>
          <a:pPr latinLnBrk="1"/>
          <a:endParaRPr lang="ko-KR" altLang="en-US"/>
        </a:p>
      </dgm:t>
    </dgm:pt>
    <dgm:pt modelId="{8EB6AAA3-D5BF-4B17-944C-961DA8617BC3}" type="sibTrans" cxnId="{051E5AB6-2510-43DB-9B1A-ABEE063220DE}">
      <dgm:prSet/>
      <dgm:spPr/>
      <dgm:t>
        <a:bodyPr/>
        <a:lstStyle/>
        <a:p>
          <a:pPr latinLnBrk="1"/>
          <a:endParaRPr lang="ko-KR" altLang="en-US"/>
        </a:p>
      </dgm:t>
    </dgm:pt>
    <dgm:pt modelId="{74A71A6E-1311-4905-9608-340B881A78B4}">
      <dgm:prSet phldrT="[텍스트]" custT="1"/>
      <dgm:spPr/>
      <dgm:t>
        <a:bodyPr/>
        <a:lstStyle/>
        <a:p>
          <a:pPr latinLnBrk="1"/>
          <a:r>
            <a:rPr lang="en-US" altLang="ko-KR" sz="1800" dirty="0">
              <a:latin typeface="돋움" panose="020B0600000101010101" pitchFamily="50" charset="-127"/>
              <a:ea typeface="돋움" panose="020B0600000101010101" pitchFamily="50" charset="-127"/>
            </a:rPr>
            <a:t>HC</a:t>
          </a:r>
        </a:p>
      </dgm:t>
    </dgm:pt>
    <dgm:pt modelId="{514E17DC-8B7B-4876-A106-16F3ED1D6C90}" type="parTrans" cxnId="{7AF7AF4B-3FDC-4A49-A6D8-63EC8DE573A3}">
      <dgm:prSet/>
      <dgm:spPr/>
      <dgm:t>
        <a:bodyPr/>
        <a:lstStyle/>
        <a:p>
          <a:pPr latinLnBrk="1"/>
          <a:endParaRPr lang="ko-KR" altLang="en-US"/>
        </a:p>
      </dgm:t>
    </dgm:pt>
    <dgm:pt modelId="{0A8A789B-536C-40B8-A682-CC4D5B1AD48B}" type="sibTrans" cxnId="{7AF7AF4B-3FDC-4A49-A6D8-63EC8DE573A3}">
      <dgm:prSet/>
      <dgm:spPr/>
      <dgm:t>
        <a:bodyPr/>
        <a:lstStyle/>
        <a:p>
          <a:pPr latinLnBrk="1"/>
          <a:endParaRPr lang="ko-KR" altLang="en-US"/>
        </a:p>
      </dgm:t>
    </dgm:pt>
    <dgm:pt modelId="{08685799-7BD1-4111-BA6F-F7E511A516A5}" type="pres">
      <dgm:prSet presAssocID="{30DB0A31-54D6-4F56-8377-EE96A01D0600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C0E87D7-F288-4796-82B3-A472403F3AE6}" type="pres">
      <dgm:prSet presAssocID="{30DB0A31-54D6-4F56-8377-EE96A01D0600}" presName="arrow" presStyleLbl="bgShp" presStyleIdx="0" presStyleCnt="1"/>
      <dgm:spPr/>
    </dgm:pt>
    <dgm:pt modelId="{C4025C33-33F0-41A4-851B-7A4CB063BDEE}" type="pres">
      <dgm:prSet presAssocID="{30DB0A31-54D6-4F56-8377-EE96A01D0600}" presName="linearProcess" presStyleCnt="0"/>
      <dgm:spPr/>
    </dgm:pt>
    <dgm:pt modelId="{E8A6E4D7-6AE0-4201-84FE-4046D40B5C5E}" type="pres">
      <dgm:prSet presAssocID="{42D8A0D2-7D92-4749-A71B-C8ED510DC3BF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17A4C2F-9001-4E4A-894C-A982240A73C9}" type="pres">
      <dgm:prSet presAssocID="{2132A0F8-630A-484E-8BB9-04A982A7AEC9}" presName="sibTrans" presStyleCnt="0"/>
      <dgm:spPr/>
    </dgm:pt>
    <dgm:pt modelId="{4E82D826-C034-4EDB-826F-E40A3082F4D7}" type="pres">
      <dgm:prSet presAssocID="{49CE8C15-41C8-4F10-A987-D5885A7BA6D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FACA10B-5652-4ED4-A69E-3D2963C60F1B}" type="pres">
      <dgm:prSet presAssocID="{8EB6AAA3-D5BF-4B17-944C-961DA8617BC3}" presName="sibTrans" presStyleCnt="0"/>
      <dgm:spPr/>
    </dgm:pt>
    <dgm:pt modelId="{5E96DC11-D7C0-4A8F-A304-559E3E958A88}" type="pres">
      <dgm:prSet presAssocID="{74A71A6E-1311-4905-9608-340B881A78B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24B2B90-AFB5-47EA-9301-C68B4C8FBA6F}" type="presOf" srcId="{30DB0A31-54D6-4F56-8377-EE96A01D0600}" destId="{08685799-7BD1-4111-BA6F-F7E511A516A5}" srcOrd="0" destOrd="0" presId="urn:microsoft.com/office/officeart/2005/8/layout/hProcess9"/>
    <dgm:cxn modelId="{B96B364A-67EC-49A0-B768-9AB3D8FDCC22}" type="presOf" srcId="{42D8A0D2-7D92-4749-A71B-C8ED510DC3BF}" destId="{E8A6E4D7-6AE0-4201-84FE-4046D40B5C5E}" srcOrd="0" destOrd="0" presId="urn:microsoft.com/office/officeart/2005/8/layout/hProcess9"/>
    <dgm:cxn modelId="{051E5AB6-2510-43DB-9B1A-ABEE063220DE}" srcId="{30DB0A31-54D6-4F56-8377-EE96A01D0600}" destId="{49CE8C15-41C8-4F10-A987-D5885A7BA6D2}" srcOrd="1" destOrd="0" parTransId="{22191E3E-9EDF-4527-BCB5-F42E6B21626C}" sibTransId="{8EB6AAA3-D5BF-4B17-944C-961DA8617BC3}"/>
    <dgm:cxn modelId="{7AF7AF4B-3FDC-4A49-A6D8-63EC8DE573A3}" srcId="{30DB0A31-54D6-4F56-8377-EE96A01D0600}" destId="{74A71A6E-1311-4905-9608-340B881A78B4}" srcOrd="2" destOrd="0" parTransId="{514E17DC-8B7B-4876-A106-16F3ED1D6C90}" sibTransId="{0A8A789B-536C-40B8-A682-CC4D5B1AD48B}"/>
    <dgm:cxn modelId="{1F20C346-3C44-462E-A30C-9BBC4A90AD7A}" srcId="{30DB0A31-54D6-4F56-8377-EE96A01D0600}" destId="{42D8A0D2-7D92-4749-A71B-C8ED510DC3BF}" srcOrd="0" destOrd="0" parTransId="{D71AE7BC-DB5B-4966-9947-224ED0067883}" sibTransId="{2132A0F8-630A-484E-8BB9-04A982A7AEC9}"/>
    <dgm:cxn modelId="{14BB564B-2840-4789-90D2-7354A6F711E0}" type="presOf" srcId="{49CE8C15-41C8-4F10-A987-D5885A7BA6D2}" destId="{4E82D826-C034-4EDB-826F-E40A3082F4D7}" srcOrd="0" destOrd="0" presId="urn:microsoft.com/office/officeart/2005/8/layout/hProcess9"/>
    <dgm:cxn modelId="{6D2DF22D-8D6A-4607-99A2-AC2BCE793ABD}" type="presOf" srcId="{74A71A6E-1311-4905-9608-340B881A78B4}" destId="{5E96DC11-D7C0-4A8F-A304-559E3E958A88}" srcOrd="0" destOrd="0" presId="urn:microsoft.com/office/officeart/2005/8/layout/hProcess9"/>
    <dgm:cxn modelId="{E361C659-9A57-4559-89C0-918E612EE88C}" type="presParOf" srcId="{08685799-7BD1-4111-BA6F-F7E511A516A5}" destId="{FC0E87D7-F288-4796-82B3-A472403F3AE6}" srcOrd="0" destOrd="0" presId="urn:microsoft.com/office/officeart/2005/8/layout/hProcess9"/>
    <dgm:cxn modelId="{8055C213-1FF2-4514-8020-F1BDF6566667}" type="presParOf" srcId="{08685799-7BD1-4111-BA6F-F7E511A516A5}" destId="{C4025C33-33F0-41A4-851B-7A4CB063BDEE}" srcOrd="1" destOrd="0" presId="urn:microsoft.com/office/officeart/2005/8/layout/hProcess9"/>
    <dgm:cxn modelId="{DA92FF51-0347-4A63-9759-6293C26A468B}" type="presParOf" srcId="{C4025C33-33F0-41A4-851B-7A4CB063BDEE}" destId="{E8A6E4D7-6AE0-4201-84FE-4046D40B5C5E}" srcOrd="0" destOrd="0" presId="urn:microsoft.com/office/officeart/2005/8/layout/hProcess9"/>
    <dgm:cxn modelId="{731CF38E-B9D6-4004-A34E-80668DF99CA3}" type="presParOf" srcId="{C4025C33-33F0-41A4-851B-7A4CB063BDEE}" destId="{417A4C2F-9001-4E4A-894C-A982240A73C9}" srcOrd="1" destOrd="0" presId="urn:microsoft.com/office/officeart/2005/8/layout/hProcess9"/>
    <dgm:cxn modelId="{D1F0A26B-6772-410D-A229-A5B6F0D5C38C}" type="presParOf" srcId="{C4025C33-33F0-41A4-851B-7A4CB063BDEE}" destId="{4E82D826-C034-4EDB-826F-E40A3082F4D7}" srcOrd="2" destOrd="0" presId="urn:microsoft.com/office/officeart/2005/8/layout/hProcess9"/>
    <dgm:cxn modelId="{9E2950CD-BBAD-4824-B8B5-021938C8D8AC}" type="presParOf" srcId="{C4025C33-33F0-41A4-851B-7A4CB063BDEE}" destId="{8FACA10B-5652-4ED4-A69E-3D2963C60F1B}" srcOrd="3" destOrd="0" presId="urn:microsoft.com/office/officeart/2005/8/layout/hProcess9"/>
    <dgm:cxn modelId="{688A2479-4107-4C9C-B83B-0B5D176EB07A}" type="presParOf" srcId="{C4025C33-33F0-41A4-851B-7A4CB063BDEE}" destId="{5E96DC11-D7C0-4A8F-A304-559E3E958A8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60E391-76CE-452C-ADA1-2A53C376B6EF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03031A82-CE4D-45A2-A654-B6603D790A85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에어컨 </a:t>
          </a:r>
          <a:r>
            <a:rPr lang="en-US" altLang="ko-KR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1</a:t>
          </a:r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대</a:t>
          </a:r>
        </a:p>
      </dgm:t>
    </dgm:pt>
    <dgm:pt modelId="{3BADB601-457A-4897-854E-E99361CE771A}" type="parTrans" cxnId="{00EBF84C-9FA0-4B7C-AD5D-4F1F50D0B5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474962B-018E-4B36-836F-342AD3FC1421}" type="sibTrans" cxnId="{00EBF84C-9FA0-4B7C-AD5D-4F1F50D0B5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4D77A84-ADFA-4A2D-A0A8-9D5DA6406515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온실가스</a:t>
          </a:r>
          <a:r>
            <a:rPr lang="en-US" altLang="ko-KR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/>
          </a:r>
          <a:br>
            <a:rPr lang="en-US" altLang="ko-KR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en-US" altLang="ko-KR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1</a:t>
          </a:r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톤 배출</a:t>
          </a:r>
        </a:p>
      </dgm:t>
    </dgm:pt>
    <dgm:pt modelId="{E3A1D8BF-D691-47F2-AC26-3A67A521759F}" type="parTrans" cxnId="{F53A696E-F643-4797-9FDD-1A5ADB104109}">
      <dgm:prSet/>
      <dgm:spPr/>
      <dgm:t>
        <a:bodyPr/>
        <a:lstStyle/>
        <a:p>
          <a:pPr latinLnBrk="1"/>
          <a:endParaRPr lang="ko-KR" altLang="en-US"/>
        </a:p>
      </dgm:t>
    </dgm:pt>
    <dgm:pt modelId="{3E068C1B-4E5D-4BC9-BAA7-AA6A3D33725C}" type="sibTrans" cxnId="{F53A696E-F643-4797-9FDD-1A5ADB104109}">
      <dgm:prSet/>
      <dgm:spPr/>
      <dgm:t>
        <a:bodyPr/>
        <a:lstStyle/>
        <a:p>
          <a:pPr latinLnBrk="1"/>
          <a:endParaRPr lang="ko-KR" altLang="en-US"/>
        </a:p>
      </dgm:t>
    </dgm:pt>
    <dgm:pt modelId="{E3E358A8-460F-4E12-A3FE-86487C8991E5}" type="pres">
      <dgm:prSet presAssocID="{FB60E391-76CE-452C-ADA1-2A53C376B6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F55A65-7995-44C5-87B1-CCB9DF0652B4}" type="pres">
      <dgm:prSet presAssocID="{03031A82-CE4D-45A2-A654-B6603D790A8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CBD3CE0-3E8A-481B-A9E9-3A32B3727657}" type="pres">
      <dgm:prSet presAssocID="{4474962B-018E-4B36-836F-342AD3FC1421}" presName="sibTrans" presStyleLbl="sibTrans2D1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3255AF8C-B221-4CC8-A6CF-267F47D0FEB3}" type="pres">
      <dgm:prSet presAssocID="{4474962B-018E-4B36-836F-342AD3FC1421}" presName="connectorText" presStyleLbl="sibTrans2D1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A47D1F68-8B6A-4D99-981D-7662DA6358E5}" type="pres">
      <dgm:prSet presAssocID="{D4D77A84-ADFA-4A2D-A0A8-9D5DA640651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D414F50-1107-432C-A0A1-087A688FB3BD}" type="presOf" srcId="{FB60E391-76CE-452C-ADA1-2A53C376B6EF}" destId="{E3E358A8-460F-4E12-A3FE-86487C8991E5}" srcOrd="0" destOrd="0" presId="urn:microsoft.com/office/officeart/2005/8/layout/process1"/>
    <dgm:cxn modelId="{F53A696E-F643-4797-9FDD-1A5ADB104109}" srcId="{FB60E391-76CE-452C-ADA1-2A53C376B6EF}" destId="{D4D77A84-ADFA-4A2D-A0A8-9D5DA6406515}" srcOrd="1" destOrd="0" parTransId="{E3A1D8BF-D691-47F2-AC26-3A67A521759F}" sibTransId="{3E068C1B-4E5D-4BC9-BAA7-AA6A3D33725C}"/>
    <dgm:cxn modelId="{AF1953E0-E377-41A5-BF82-00780635B67C}" type="presOf" srcId="{4474962B-018E-4B36-836F-342AD3FC1421}" destId="{3255AF8C-B221-4CC8-A6CF-267F47D0FEB3}" srcOrd="1" destOrd="0" presId="urn:microsoft.com/office/officeart/2005/8/layout/process1"/>
    <dgm:cxn modelId="{A1271F3E-A58E-4E46-8D75-4C6544FBF757}" type="presOf" srcId="{4474962B-018E-4B36-836F-342AD3FC1421}" destId="{ECBD3CE0-3E8A-481B-A9E9-3A32B3727657}" srcOrd="0" destOrd="0" presId="urn:microsoft.com/office/officeart/2005/8/layout/process1"/>
    <dgm:cxn modelId="{00EBF84C-9FA0-4B7C-AD5D-4F1F50D0B5BD}" srcId="{FB60E391-76CE-452C-ADA1-2A53C376B6EF}" destId="{03031A82-CE4D-45A2-A654-B6603D790A85}" srcOrd="0" destOrd="0" parTransId="{3BADB601-457A-4897-854E-E99361CE771A}" sibTransId="{4474962B-018E-4B36-836F-342AD3FC1421}"/>
    <dgm:cxn modelId="{5335518F-5860-4DDE-8F80-8470AD5A20B9}" type="presOf" srcId="{D4D77A84-ADFA-4A2D-A0A8-9D5DA6406515}" destId="{A47D1F68-8B6A-4D99-981D-7662DA6358E5}" srcOrd="0" destOrd="0" presId="urn:microsoft.com/office/officeart/2005/8/layout/process1"/>
    <dgm:cxn modelId="{422CF6F6-75BE-4A5C-B275-3C6B230A9C37}" type="presOf" srcId="{03031A82-CE4D-45A2-A654-B6603D790A85}" destId="{BAF55A65-7995-44C5-87B1-CCB9DF0652B4}" srcOrd="0" destOrd="0" presId="urn:microsoft.com/office/officeart/2005/8/layout/process1"/>
    <dgm:cxn modelId="{6052923E-A6F8-480E-9E87-6BE0F929E563}" type="presParOf" srcId="{E3E358A8-460F-4E12-A3FE-86487C8991E5}" destId="{BAF55A65-7995-44C5-87B1-CCB9DF0652B4}" srcOrd="0" destOrd="0" presId="urn:microsoft.com/office/officeart/2005/8/layout/process1"/>
    <dgm:cxn modelId="{FB6DA141-16C8-4969-BE23-C5E8CA5D3B76}" type="presParOf" srcId="{E3E358A8-460F-4E12-A3FE-86487C8991E5}" destId="{ECBD3CE0-3E8A-481B-A9E9-3A32B3727657}" srcOrd="1" destOrd="0" presId="urn:microsoft.com/office/officeart/2005/8/layout/process1"/>
    <dgm:cxn modelId="{7AB388F9-B56F-4816-BD0D-B9A3E7174BB5}" type="presParOf" srcId="{ECBD3CE0-3E8A-481B-A9E9-3A32B3727657}" destId="{3255AF8C-B221-4CC8-A6CF-267F47D0FEB3}" srcOrd="0" destOrd="0" presId="urn:microsoft.com/office/officeart/2005/8/layout/process1"/>
    <dgm:cxn modelId="{DBA19179-ED69-4CA1-9992-4D60C8D7072A}" type="presParOf" srcId="{E3E358A8-460F-4E12-A3FE-86487C8991E5}" destId="{A47D1F68-8B6A-4D99-981D-7662DA6358E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E87D7-F288-4796-82B3-A472403F3AE6}">
      <dsp:nvSpPr>
        <dsp:cNvPr id="0" name=""/>
        <dsp:cNvSpPr/>
      </dsp:nvSpPr>
      <dsp:spPr>
        <a:xfrm>
          <a:off x="279453" y="0"/>
          <a:ext cx="3167142" cy="127774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6E4D7-6AE0-4201-84FE-4046D40B5C5E}">
      <dsp:nvSpPr>
        <dsp:cNvPr id="0" name=""/>
        <dsp:cNvSpPr/>
      </dsp:nvSpPr>
      <dsp:spPr>
        <a:xfrm>
          <a:off x="0" y="383324"/>
          <a:ext cx="1117815" cy="511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CO</a:t>
          </a:r>
        </a:p>
      </dsp:txBody>
      <dsp:txXfrm>
        <a:off x="24950" y="408274"/>
        <a:ext cx="1067915" cy="461199"/>
      </dsp:txXfrm>
    </dsp:sp>
    <dsp:sp modelId="{4E82D826-C034-4EDB-826F-E40A3082F4D7}">
      <dsp:nvSpPr>
        <dsp:cNvPr id="0" name=""/>
        <dsp:cNvSpPr/>
      </dsp:nvSpPr>
      <dsp:spPr>
        <a:xfrm>
          <a:off x="1304117" y="383324"/>
          <a:ext cx="1117815" cy="511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NOx</a:t>
          </a:r>
        </a:p>
      </dsp:txBody>
      <dsp:txXfrm>
        <a:off x="1329067" y="408274"/>
        <a:ext cx="1067915" cy="461199"/>
      </dsp:txXfrm>
    </dsp:sp>
    <dsp:sp modelId="{5E96DC11-D7C0-4A8F-A304-559E3E958A88}">
      <dsp:nvSpPr>
        <dsp:cNvPr id="0" name=""/>
        <dsp:cNvSpPr/>
      </dsp:nvSpPr>
      <dsp:spPr>
        <a:xfrm>
          <a:off x="2608235" y="383324"/>
          <a:ext cx="1117815" cy="5110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HC</a:t>
          </a:r>
        </a:p>
      </dsp:txBody>
      <dsp:txXfrm>
        <a:off x="2633185" y="408274"/>
        <a:ext cx="1067915" cy="4611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55A65-7995-44C5-87B1-CCB9DF0652B4}">
      <dsp:nvSpPr>
        <dsp:cNvPr id="0" name=""/>
        <dsp:cNvSpPr/>
      </dsp:nvSpPr>
      <dsp:spPr>
        <a:xfrm>
          <a:off x="2297" y="0"/>
          <a:ext cx="1398763" cy="6507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에어컨 </a:t>
          </a:r>
          <a:r>
            <a:rPr lang="en-US" altLang="ko-KR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1</a:t>
          </a: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대</a:t>
          </a:r>
        </a:p>
      </dsp:txBody>
      <dsp:txXfrm>
        <a:off x="21357" y="19060"/>
        <a:ext cx="1360643" cy="612633"/>
      </dsp:txXfrm>
    </dsp:sp>
    <dsp:sp modelId="{ECBD3CE0-3E8A-481B-A9E9-3A32B3727657}">
      <dsp:nvSpPr>
        <dsp:cNvPr id="0" name=""/>
        <dsp:cNvSpPr/>
      </dsp:nvSpPr>
      <dsp:spPr>
        <a:xfrm>
          <a:off x="1540937" y="151929"/>
          <a:ext cx="296537" cy="3468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400" kern="12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540937" y="221308"/>
        <a:ext cx="207576" cy="208135"/>
      </dsp:txXfrm>
    </dsp:sp>
    <dsp:sp modelId="{A47D1F68-8B6A-4D99-981D-7662DA6358E5}">
      <dsp:nvSpPr>
        <dsp:cNvPr id="0" name=""/>
        <dsp:cNvSpPr/>
      </dsp:nvSpPr>
      <dsp:spPr>
        <a:xfrm>
          <a:off x="1960566" y="0"/>
          <a:ext cx="1398763" cy="6507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온실가스</a:t>
          </a:r>
          <a:r>
            <a:rPr lang="en-US" altLang="ko-KR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/>
          </a:r>
          <a:br>
            <a:rPr lang="en-US" altLang="ko-KR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</a:br>
          <a:r>
            <a:rPr lang="en-US" altLang="ko-KR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1</a:t>
          </a: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톤 배출</a:t>
          </a:r>
        </a:p>
      </dsp:txBody>
      <dsp:txXfrm>
        <a:off x="1979626" y="19060"/>
        <a:ext cx="1360643" cy="612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A6B67-5047-42CF-9809-902AD862B613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8D004-EA30-48C8-B64E-A7498F1E0A0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5693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7725"/>
            <a:ext cx="3309937" cy="2290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347" y="3266033"/>
            <a:ext cx="7938770" cy="26722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AE69701-C1D0-FABA-C90C-92EFAFC4DFDE}"/>
              </a:ext>
            </a:extLst>
          </p:cNvPr>
          <p:cNvSpPr/>
          <p:nvPr userDrawn="1"/>
        </p:nvSpPr>
        <p:spPr>
          <a:xfrm>
            <a:off x="0" y="683742"/>
            <a:ext cx="9906000" cy="4695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DACEC771-D78A-96F3-843F-24F6DD1B6667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A3511B-5275-7820-C059-20FBEAB47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A9180F5-C971-F711-4CAC-69F5369905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6" y="6176963"/>
            <a:ext cx="1758518" cy="50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/>
          <p:cNvSpPr/>
          <p:nvPr/>
        </p:nvSpPr>
        <p:spPr>
          <a:xfrm>
            <a:off x="0" y="0"/>
            <a:ext cx="5719156" cy="6858000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9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3265885"/>
            <a:ext cx="7274400" cy="1411111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prstTxWarp prst="textChevron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Electric Vehicle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452" y="212249"/>
            <a:ext cx="2321495" cy="70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L 도형 18"/>
          <p:cNvSpPr/>
          <p:nvPr/>
        </p:nvSpPr>
        <p:spPr>
          <a:xfrm flipH="1">
            <a:off x="4227482" y="2331573"/>
            <a:ext cx="4680000" cy="168372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700" y="1894292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전기 자동차의 정의</a:t>
            </a:r>
          </a:p>
        </p:txBody>
      </p:sp>
      <p:sp>
        <p:nvSpPr>
          <p:cNvPr id="29" name="L 도형 28"/>
          <p:cNvSpPr/>
          <p:nvPr/>
        </p:nvSpPr>
        <p:spPr>
          <a:xfrm flipH="1">
            <a:off x="4227482" y="4604996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55700" y="4109430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연도별 자동차 등록대수</a:t>
            </a:r>
          </a:p>
        </p:txBody>
      </p:sp>
      <p:sp>
        <p:nvSpPr>
          <p:cNvPr id="34" name="L 도형 33"/>
          <p:cNvSpPr/>
          <p:nvPr/>
        </p:nvSpPr>
        <p:spPr>
          <a:xfrm flipH="1">
            <a:off x="4227482" y="3470538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5700" y="2991460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전기 자동차의 핵심기술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L 도형 38"/>
          <p:cNvSpPr/>
          <p:nvPr/>
        </p:nvSpPr>
        <p:spPr>
          <a:xfrm flipH="1">
            <a:off x="4227482" y="5739195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5700" y="5284637"/>
            <a:ext cx="455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전기차 보급목적</a:t>
            </a:r>
          </a:p>
        </p:txBody>
      </p:sp>
      <p:sp>
        <p:nvSpPr>
          <p:cNvPr id="3" name="사각형: 둥근 한쪽 모서리 2"/>
          <p:cNvSpPr/>
          <p:nvPr/>
        </p:nvSpPr>
        <p:spPr>
          <a:xfrm>
            <a:off x="3198675" y="1858400"/>
            <a:ext cx="1080000" cy="642604"/>
          </a:xfrm>
          <a:prstGeom prst="round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사각형: 둥근 한쪽 모서리 27"/>
          <p:cNvSpPr/>
          <p:nvPr/>
        </p:nvSpPr>
        <p:spPr>
          <a:xfrm>
            <a:off x="3198675" y="4131252"/>
            <a:ext cx="1080000" cy="642604"/>
          </a:xfrm>
          <a:prstGeom prst="round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사각형: 둥근 한쪽 모서리 32"/>
          <p:cNvSpPr/>
          <p:nvPr/>
        </p:nvSpPr>
        <p:spPr>
          <a:xfrm>
            <a:off x="3198675" y="2997133"/>
            <a:ext cx="1080000" cy="642604"/>
          </a:xfrm>
          <a:prstGeom prst="round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8" name="사각형: 둥근 한쪽 모서리 37"/>
          <p:cNvSpPr/>
          <p:nvPr/>
        </p:nvSpPr>
        <p:spPr>
          <a:xfrm>
            <a:off x="3198675" y="5265371"/>
            <a:ext cx="1080000" cy="642604"/>
          </a:xfrm>
          <a:prstGeom prst="round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83085C3-327F-F46E-09E9-B475103D95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89" t="2341" r="5087" b="69106"/>
          <a:stretch/>
        </p:blipFill>
        <p:spPr>
          <a:xfrm>
            <a:off x="800650" y="1876049"/>
            <a:ext cx="1627322" cy="155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전기 자동차의 정의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3103" y="1395073"/>
            <a:ext cx="6910388" cy="2149475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Electric Vehicle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Refers to a car that uses an electric battery and an electric motor without using oil fuel and engine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They can reach maximum acceleration in half the time of a normal car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43103" y="3956932"/>
            <a:ext cx="858665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전기 자동차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외부 공급원으로부터 충전된 전기에너지를 이용하여 주행하는 전력기반 자동차로서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전기에너지를 배터리에 저장하고 모터로 공급하여 </a:t>
            </a:r>
            <a:r>
              <a:rPr lang="ko-KR" altLang="en-US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구동력을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 smtClean="0">
                <a:latin typeface="굴림" panose="020B0600000101010101" pitchFamily="50" charset="-127"/>
                <a:ea typeface="굴림" panose="020B0600000101010101" pitchFamily="50" charset="-127"/>
              </a:rPr>
              <a:t>발생시킴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7462" y="1999280"/>
            <a:ext cx="1858635" cy="142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전기 자동차의 핵심기술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82794" y="1533574"/>
            <a:ext cx="2185200" cy="842962"/>
          </a:xfrm>
          <a:prstGeom prst="octagon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3867564" y="1533574"/>
            <a:ext cx="5594400" cy="842962"/>
          </a:xfrm>
          <a:prstGeom prst="octagon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82794" y="1533573"/>
            <a:ext cx="2185200" cy="844089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구분</a:t>
            </a:r>
          </a:p>
        </p:txBody>
      </p: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3867564" y="1533573"/>
            <a:ext cx="5594400" cy="844089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내용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448736" y="2375703"/>
            <a:ext cx="1251339" cy="11556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구동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448736" y="4685316"/>
            <a:ext cx="1251337" cy="11556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충전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>
            <a:off x="448736" y="3526287"/>
            <a:ext cx="1251339" cy="11556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에너지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57509854"/>
              </p:ext>
            </p:extLst>
          </p:nvPr>
        </p:nvGraphicFramePr>
        <p:xfrm>
          <a:off x="1689118" y="2376488"/>
          <a:ext cx="7778385" cy="346904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185458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592927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15634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인버터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배터리의 직류전원을 교류전원으로 변환하여 모터의 속도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토크를 제어하는 장치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15634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배터리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전기 에너지를 저장 및 공급하는 장치</a:t>
                      </a:r>
                      <a:endParaRPr lang="en-US" altLang="ko-KR" sz="180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15634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충전장치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외부 전기에너지를 자동차 내부 배터리로 공급하기 위한 장치</a:t>
                      </a:r>
                      <a:r>
                        <a:rPr lang="en-US" altLang="ko-KR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급속</a:t>
                      </a:r>
                      <a:r>
                        <a:rPr lang="en-US" altLang="ko-KR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baseline="0" dirty="0" err="1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완속</a:t>
                      </a:r>
                      <a:r>
                        <a:rPr lang="en-US" altLang="ko-KR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가정용 충전기로 구성</a:t>
                      </a:r>
                      <a:endParaRPr lang="en-US" altLang="ko-KR" sz="1800" baseline="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연도별 자동차 등록대수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63780022"/>
              </p:ext>
            </p:extLst>
          </p:nvPr>
        </p:nvGraphicFramePr>
        <p:xfrm>
          <a:off x="681037" y="141881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2786576" y="2216859"/>
            <a:ext cx="2684326" cy="474453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전기차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68%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증가</a:t>
            </a:r>
          </a:p>
        </p:txBody>
      </p:sp>
    </p:spTree>
    <p:extLst>
      <p:ext uri="{BB962C8B-B14F-4D97-AF65-F5344CB8AC3E}">
        <p14:creationId xmlns:p14="http://schemas.microsoft.com/office/powerpoint/2010/main" val="2289044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전기차 보급목적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snip2Diag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225706" y="2014506"/>
            <a:ext cx="4165314" cy="712730"/>
          </a:xfrm>
          <a:prstGeom prst="hexagon">
            <a:avLst>
              <a:gd name="adj" fmla="val 13401"/>
              <a:gd name="vf" fmla="val 11547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200732" y="3449593"/>
            <a:ext cx="2069742" cy="667794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4812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전기차 보급</a:t>
            </a:r>
          </a:p>
        </p:txBody>
      </p:sp>
      <p:sp>
        <p:nvSpPr>
          <p:cNvPr id="13" name="아래쪽 화살표 설명선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 rot="20975752">
            <a:off x="7500241" y="3509871"/>
            <a:ext cx="1620946" cy="550819"/>
          </a:xfrm>
          <a:prstGeom prst="hexagon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연간 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CO2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감축</a:t>
            </a:r>
          </a:p>
        </p:txBody>
      </p:sp>
      <p:sp>
        <p:nvSpPr>
          <p:cNvPr id="14" name="사각형: 잘린 대각선 방향 모서리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390907" y="2181107"/>
            <a:ext cx="2078495" cy="379529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온실가스</a:t>
            </a: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67A7E435-FD98-413B-98F3-4140372E3802}"/>
              </a:ext>
            </a:extLst>
          </p:cNvPr>
          <p:cNvSpPr/>
          <p:nvPr/>
        </p:nvSpPr>
        <p:spPr>
          <a:xfrm>
            <a:off x="7624482" y="2181107"/>
            <a:ext cx="1631055" cy="379529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감축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923300" y="1514815"/>
            <a:ext cx="2770126" cy="377659"/>
          </a:xfrm>
          <a:prstGeom prst="flowChartDisplay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기후 변화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V="1">
            <a:off x="319156" y="1428736"/>
            <a:ext cx="4524332" cy="4429156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30" name="다이어그램 29"/>
          <p:cNvGraphicFramePr/>
          <p:nvPr>
            <p:extLst>
              <p:ext uri="{D42A27DB-BD31-4B8C-83A1-F6EECF244321}">
                <p14:modId xmlns:p14="http://schemas.microsoft.com/office/powerpoint/2010/main" val="1294075876"/>
              </p:ext>
            </p:extLst>
          </p:nvPr>
        </p:nvGraphicFramePr>
        <p:xfrm>
          <a:off x="718297" y="2621843"/>
          <a:ext cx="3726050" cy="127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 flipV="1">
            <a:off x="2646960" y="1828644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사각형: 둥근 한쪽 모서리 34"/>
          <p:cNvSpPr/>
          <p:nvPr/>
        </p:nvSpPr>
        <p:spPr>
          <a:xfrm>
            <a:off x="663496" y="1828644"/>
            <a:ext cx="1794294" cy="496992"/>
          </a:xfrm>
          <a:prstGeom prst="round1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디젤차</a:t>
            </a:r>
          </a:p>
        </p:txBody>
      </p:sp>
      <p:sp>
        <p:nvSpPr>
          <p:cNvPr id="34" name="화살표: 오각형 33"/>
          <p:cNvSpPr/>
          <p:nvPr/>
        </p:nvSpPr>
        <p:spPr>
          <a:xfrm flipH="1">
            <a:off x="755348" y="4947022"/>
            <a:ext cx="1794294" cy="650753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미세먼지</a:t>
            </a:r>
          </a:p>
        </p:txBody>
      </p:sp>
      <p:sp>
        <p:nvSpPr>
          <p:cNvPr id="38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736198" y="2771370"/>
            <a:ext cx="3144332" cy="566167"/>
          </a:xfrm>
          <a:prstGeom prst="rightArrow">
            <a:avLst>
              <a:gd name="adj1" fmla="val 62305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배출가스 해방</a:t>
            </a:r>
          </a:p>
        </p:txBody>
      </p:sp>
      <p:sp>
        <p:nvSpPr>
          <p:cNvPr id="36" name="위쪽 화살표 35"/>
          <p:cNvSpPr/>
          <p:nvPr/>
        </p:nvSpPr>
        <p:spPr>
          <a:xfrm>
            <a:off x="2847256" y="4987667"/>
            <a:ext cx="1698618" cy="569463"/>
          </a:xfrm>
          <a:prstGeom prst="flowChartDelay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대기오염</a:t>
            </a:r>
          </a:p>
        </p:txBody>
      </p:sp>
      <p:sp>
        <p:nvSpPr>
          <p:cNvPr id="39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5674477" y="4987667"/>
            <a:ext cx="1122252" cy="750976"/>
          </a:xfrm>
          <a:prstGeom prst="flowChartMagneticTap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배출 없음</a:t>
            </a:r>
          </a:p>
        </p:txBody>
      </p:sp>
      <p:cxnSp>
        <p:nvCxnSpPr>
          <p:cNvPr id="40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35" idx="0"/>
            <a:endCxn id="31" idx="3"/>
          </p:cNvCxnSpPr>
          <p:nvPr/>
        </p:nvCxnSpPr>
        <p:spPr>
          <a:xfrm rot="5400000" flipH="1" flipV="1">
            <a:off x="2576351" y="812936"/>
            <a:ext cx="12700" cy="2031416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말풍선: 사각형 47">
            <a:extLst>
              <a:ext uri="{FF2B5EF4-FFF2-40B4-BE49-F238E27FC236}">
                <a16:creationId xmlns:a16="http://schemas.microsoft.com/office/drawing/2014/main" id="{C18B6EEE-6B29-4D0F-BB85-C09E9B943026}"/>
              </a:ext>
            </a:extLst>
          </p:cNvPr>
          <p:cNvSpPr/>
          <p:nvPr/>
        </p:nvSpPr>
        <p:spPr>
          <a:xfrm flipH="1">
            <a:off x="5571044" y="4315577"/>
            <a:ext cx="1329119" cy="454983"/>
          </a:xfrm>
          <a:prstGeom prst="wedgeRectCallout">
            <a:avLst>
              <a:gd name="adj1" fmla="val -33282"/>
              <a:gd name="adj2" fmla="val 81641"/>
            </a:avLst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전기차</a:t>
            </a:r>
          </a:p>
        </p:txBody>
      </p:sp>
      <p:graphicFrame>
        <p:nvGraphicFramePr>
          <p:cNvPr id="81" name="다이어그램 80"/>
          <p:cNvGraphicFramePr/>
          <p:nvPr>
            <p:extLst>
              <p:ext uri="{D42A27DB-BD31-4B8C-83A1-F6EECF244321}">
                <p14:modId xmlns:p14="http://schemas.microsoft.com/office/powerpoint/2010/main" val="3808777496"/>
              </p:ext>
            </p:extLst>
          </p:nvPr>
        </p:nvGraphicFramePr>
        <p:xfrm>
          <a:off x="900508" y="3990201"/>
          <a:ext cx="3361628" cy="65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4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 flipH="1">
            <a:off x="7749588" y="5001375"/>
            <a:ext cx="1122252" cy="750976"/>
          </a:xfrm>
          <a:prstGeom prst="flowChartMagneticTap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배출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</a:b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배</a:t>
            </a:r>
          </a:p>
        </p:txBody>
      </p:sp>
      <p:sp>
        <p:nvSpPr>
          <p:cNvPr id="2" name="설명선: 아래쪽 화살표 1">
            <a:extLst>
              <a:ext uri="{FF2B5EF4-FFF2-40B4-BE49-F238E27FC236}">
                <a16:creationId xmlns:a16="http://schemas.microsoft.com/office/drawing/2014/main" id="{BDC88536-2E14-DBEB-6E5E-9B631D738BAD}"/>
              </a:ext>
            </a:extLst>
          </p:cNvPr>
          <p:cNvSpPr/>
          <p:nvPr/>
        </p:nvSpPr>
        <p:spPr>
          <a:xfrm>
            <a:off x="7564348" y="4308066"/>
            <a:ext cx="1492732" cy="651511"/>
          </a:xfrm>
          <a:prstGeom prst="downArrowCallou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가솔린차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9B68-FA9B-90E5-E21D-F1B5DAC88C12}"/>
              </a:ext>
            </a:extLst>
          </p:cNvPr>
          <p:cNvSpPr txBox="1"/>
          <p:nvPr/>
        </p:nvSpPr>
        <p:spPr>
          <a:xfrm>
            <a:off x="2895373" y="1892474"/>
            <a:ext cx="13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가솔린차</a:t>
            </a:r>
          </a:p>
        </p:txBody>
      </p:sp>
    </p:spTree>
    <p:extLst>
      <p:ext uri="{BB962C8B-B14F-4D97-AF65-F5344CB8AC3E}">
        <p14:creationId xmlns:p14="http://schemas.microsoft.com/office/powerpoint/2010/main" val="3744438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</TotalTime>
  <Words>178</Words>
  <Application>Microsoft Office PowerPoint</Application>
  <PresentationFormat>A4 용지(210x297mm)</PresentationFormat>
  <Paragraphs>58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ZWAdobeF</vt:lpstr>
      <vt:lpstr>Office 테마</vt:lpstr>
      <vt:lpstr>Electric Vehicle</vt:lpstr>
      <vt:lpstr>  목차</vt:lpstr>
      <vt:lpstr>1. 전기 자동차의 정의</vt:lpstr>
      <vt:lpstr>2. 전기 자동차의 핵심기술</vt:lpstr>
      <vt:lpstr>3. 연도별 자동차 등록대수</vt:lpstr>
      <vt:lpstr>4. 전기차 보급목적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135</cp:revision>
  <cp:lastPrinted>2023-03-18T01:50:07Z</cp:lastPrinted>
  <dcterms:created xsi:type="dcterms:W3CDTF">2019-10-10T08:42:01Z</dcterms:created>
  <dcterms:modified xsi:type="dcterms:W3CDTF">2023-07-10T04:48:14Z</dcterms:modified>
</cp:coreProperties>
</file>