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테마 스타일 1 - 강조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52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882" y="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세계 영화</a:t>
            </a:r>
            <a:r>
              <a:rPr lang="en-US" altLang="ko-KR" sz="2400" b="1" baseline="0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 </a:t>
            </a:r>
            <a:r>
              <a:rPr lang="ko-KR" altLang="en-US" sz="2400" b="1" baseline="0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및 </a:t>
            </a: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영상산업 시장 규모</a:t>
            </a:r>
            <a:endParaRPr lang="ko-KR" sz="2400" b="1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layout>
        <c:manualLayout>
          <c:xMode val="edge"/>
          <c:yMode val="edge"/>
          <c:x val="0.25606837606837607"/>
          <c:y val="4.0771695839296594E-2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OTT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6FB-44E9-AD44-51440F7458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2018년</c:v>
                </c:pt>
                <c:pt idx="1">
                  <c:v>2019년</c:v>
                </c:pt>
                <c:pt idx="2">
                  <c:v>2020년</c:v>
                </c:pt>
                <c:pt idx="3">
                  <c:v>2021년</c:v>
                </c:pt>
                <c:pt idx="4">
                  <c:v>2022년</c:v>
                </c:pt>
              </c:strCache>
            </c:strRef>
          </c:cat>
          <c:val>
            <c:numRef>
              <c:f>Sheet1!$B$2:$F$2</c:f>
              <c:numCache>
                <c:formatCode>#,##0_);[Red]\(#,##0\)</c:formatCode>
                <c:ptCount val="5"/>
                <c:pt idx="0">
                  <c:v>37992</c:v>
                </c:pt>
                <c:pt idx="1">
                  <c:v>46338</c:v>
                </c:pt>
                <c:pt idx="2">
                  <c:v>58374</c:v>
                </c:pt>
                <c:pt idx="3">
                  <c:v>65617</c:v>
                </c:pt>
                <c:pt idx="4">
                  <c:v>72963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3650560"/>
        <c:axId val="21670528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극장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2018년</c:v>
                </c:pt>
                <c:pt idx="1">
                  <c:v>2019년</c:v>
                </c:pt>
                <c:pt idx="2">
                  <c:v>2020년</c:v>
                </c:pt>
                <c:pt idx="3">
                  <c:v>2021년</c:v>
                </c:pt>
                <c:pt idx="4">
                  <c:v>2022년</c:v>
                </c:pt>
              </c:strCache>
            </c:strRef>
          </c:cat>
          <c:val>
            <c:numRef>
              <c:f>Sheet1!$B$3:$F$3</c:f>
              <c:numCache>
                <c:formatCode>#,##0_);[Red]\(#,##0\)</c:formatCode>
                <c:ptCount val="5"/>
                <c:pt idx="0">
                  <c:v>98296</c:v>
                </c:pt>
                <c:pt idx="1">
                  <c:v>106204</c:v>
                </c:pt>
                <c:pt idx="2">
                  <c:v>82494</c:v>
                </c:pt>
                <c:pt idx="3">
                  <c:v>98137</c:v>
                </c:pt>
                <c:pt idx="4">
                  <c:v>119290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3651072"/>
        <c:axId val="216705856"/>
      </c:lineChart>
      <c:catAx>
        <c:axId val="16365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16705280"/>
        <c:crosses val="autoZero"/>
        <c:auto val="1"/>
        <c:lblAlgn val="ctr"/>
        <c:lblOffset val="100"/>
        <c:noMultiLvlLbl val="0"/>
      </c:catAx>
      <c:valAx>
        <c:axId val="21670528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163650560"/>
        <c:crosses val="autoZero"/>
        <c:crossBetween val="between"/>
      </c:valAx>
      <c:valAx>
        <c:axId val="216705856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163651072"/>
        <c:crosses val="max"/>
        <c:crossBetween val="between"/>
        <c:majorUnit val="40000"/>
      </c:valAx>
      <c:catAx>
        <c:axId val="1636510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6705856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B2EDC0-BDCC-4BF6-929C-679874205CE4}" type="doc">
      <dgm:prSet loTypeId="urn:microsoft.com/office/officeart/2005/8/layout/hProcess9" loCatId="process" qsTypeId="urn:microsoft.com/office/officeart/2005/8/quickstyle/3d1" qsCatId="3D" csTypeId="urn:microsoft.com/office/officeart/2005/8/colors/accent0_3" csCatId="mainScheme" phldr="1"/>
      <dgm:spPr/>
    </dgm:pt>
    <dgm:pt modelId="{C6B67D2A-628E-4C63-B4DE-64350566CB11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요소</a:t>
          </a:r>
          <a: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시장</a:t>
          </a:r>
        </a:p>
      </dgm:t>
    </dgm:pt>
    <dgm:pt modelId="{0FD5D0BD-FD6C-424A-8D61-5C12FAE61961}" type="parTrans" cxnId="{3F83AACC-D1E3-4A0A-AEC2-343A7C2F7FFC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F70BCD8-BA3B-4940-88D0-8C70E0D1CF2C}" type="sibTrans" cxnId="{3F83AACC-D1E3-4A0A-AEC2-343A7C2F7FFC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AB52799-113D-4ED5-A518-7965181BAE65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제작사</a:t>
          </a:r>
        </a:p>
      </dgm:t>
    </dgm:pt>
    <dgm:pt modelId="{996C4F11-3DCF-4854-A4BA-17E507B0A76F}" type="parTrans" cxnId="{60DA5F58-3773-489D-86BF-BF2087CCDF8A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F2E1C27-A476-4D7E-9557-FBB0EF8A8620}" type="sibTrans" cxnId="{60DA5F58-3773-489D-86BF-BF2087CCDF8A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CA547EE-6D16-4E89-921A-9893966E6139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배급사</a:t>
          </a:r>
        </a:p>
      </dgm:t>
    </dgm:pt>
    <dgm:pt modelId="{C37BD319-17ED-4EED-990D-22331ED397C3}" type="parTrans" cxnId="{D24617C2-869F-42D6-88DF-53ED5F6EA1A0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CE5C6149-77E4-48FA-A640-67CBCCC7FA9C}" type="sibTrans" cxnId="{D24617C2-869F-42D6-88DF-53ED5F6EA1A0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4847A0AC-5E1A-4211-A5F6-10848DB7A8E9}" type="pres">
      <dgm:prSet presAssocID="{55B2EDC0-BDCC-4BF6-929C-679874205CE4}" presName="CompostProcess" presStyleCnt="0">
        <dgm:presLayoutVars>
          <dgm:dir/>
          <dgm:resizeHandles val="exact"/>
        </dgm:presLayoutVars>
      </dgm:prSet>
      <dgm:spPr/>
    </dgm:pt>
    <dgm:pt modelId="{3DA2E57C-F439-49D3-8753-45342DE9CA6F}" type="pres">
      <dgm:prSet presAssocID="{55B2EDC0-BDCC-4BF6-929C-679874205CE4}" presName="arrow" presStyleLbl="bgShp" presStyleIdx="0" presStyleCnt="1"/>
      <dgm:spPr/>
    </dgm:pt>
    <dgm:pt modelId="{7FF1A704-0A19-4996-96A0-3ED3F0358C09}" type="pres">
      <dgm:prSet presAssocID="{55B2EDC0-BDCC-4BF6-929C-679874205CE4}" presName="linearProcess" presStyleCnt="0"/>
      <dgm:spPr/>
    </dgm:pt>
    <dgm:pt modelId="{E4312A7B-D89A-4B58-B82C-1B8357942880}" type="pres">
      <dgm:prSet presAssocID="{C6B67D2A-628E-4C63-B4DE-64350566CB11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353F128-9253-45B5-80DF-8FF89169CA7A}" type="pres">
      <dgm:prSet presAssocID="{0F70BCD8-BA3B-4940-88D0-8C70E0D1CF2C}" presName="sibTrans" presStyleCnt="0"/>
      <dgm:spPr/>
    </dgm:pt>
    <dgm:pt modelId="{4697F2BD-B8A3-43A1-88CF-713C9E0F6ED9}" type="pres">
      <dgm:prSet presAssocID="{5AB52799-113D-4ED5-A518-7965181BAE65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428FCAF-0090-4C28-B3B8-2B0731A3B45D}" type="pres">
      <dgm:prSet presAssocID="{5F2E1C27-A476-4D7E-9557-FBB0EF8A8620}" presName="sibTrans" presStyleCnt="0"/>
      <dgm:spPr/>
    </dgm:pt>
    <dgm:pt modelId="{77A2F51B-B1FC-4A0E-BFF6-370D38B02708}" type="pres">
      <dgm:prSet presAssocID="{BCA547EE-6D16-4E89-921A-9893966E6139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60DA5F58-3773-489D-86BF-BF2087CCDF8A}" srcId="{55B2EDC0-BDCC-4BF6-929C-679874205CE4}" destId="{5AB52799-113D-4ED5-A518-7965181BAE65}" srcOrd="1" destOrd="0" parTransId="{996C4F11-3DCF-4854-A4BA-17E507B0A76F}" sibTransId="{5F2E1C27-A476-4D7E-9557-FBB0EF8A8620}"/>
    <dgm:cxn modelId="{3F83AACC-D1E3-4A0A-AEC2-343A7C2F7FFC}" srcId="{55B2EDC0-BDCC-4BF6-929C-679874205CE4}" destId="{C6B67D2A-628E-4C63-B4DE-64350566CB11}" srcOrd="0" destOrd="0" parTransId="{0FD5D0BD-FD6C-424A-8D61-5C12FAE61961}" sibTransId="{0F70BCD8-BA3B-4940-88D0-8C70E0D1CF2C}"/>
    <dgm:cxn modelId="{336B19C3-FE32-429A-8EA2-DE86025083CA}" type="presOf" srcId="{C6B67D2A-628E-4C63-B4DE-64350566CB11}" destId="{E4312A7B-D89A-4B58-B82C-1B8357942880}" srcOrd="0" destOrd="0" presId="urn:microsoft.com/office/officeart/2005/8/layout/hProcess9"/>
    <dgm:cxn modelId="{D24617C2-869F-42D6-88DF-53ED5F6EA1A0}" srcId="{55B2EDC0-BDCC-4BF6-929C-679874205CE4}" destId="{BCA547EE-6D16-4E89-921A-9893966E6139}" srcOrd="2" destOrd="0" parTransId="{C37BD319-17ED-4EED-990D-22331ED397C3}" sibTransId="{CE5C6149-77E4-48FA-A640-67CBCCC7FA9C}"/>
    <dgm:cxn modelId="{6E785862-1A07-402E-BB2F-5F981F9710C0}" type="presOf" srcId="{BCA547EE-6D16-4E89-921A-9893966E6139}" destId="{77A2F51B-B1FC-4A0E-BFF6-370D38B02708}" srcOrd="0" destOrd="0" presId="urn:microsoft.com/office/officeart/2005/8/layout/hProcess9"/>
    <dgm:cxn modelId="{44E791D0-CE8A-4F96-B614-4E616219839B}" type="presOf" srcId="{5AB52799-113D-4ED5-A518-7965181BAE65}" destId="{4697F2BD-B8A3-43A1-88CF-713C9E0F6ED9}" srcOrd="0" destOrd="0" presId="urn:microsoft.com/office/officeart/2005/8/layout/hProcess9"/>
    <dgm:cxn modelId="{0DEF05E8-D304-41B6-9B1B-0F2B3328A1CC}" type="presOf" srcId="{55B2EDC0-BDCC-4BF6-929C-679874205CE4}" destId="{4847A0AC-5E1A-4211-A5F6-10848DB7A8E9}" srcOrd="0" destOrd="0" presId="urn:microsoft.com/office/officeart/2005/8/layout/hProcess9"/>
    <dgm:cxn modelId="{FB88CD01-F0A0-4AB8-A9CE-A89C42B53A9C}" type="presParOf" srcId="{4847A0AC-5E1A-4211-A5F6-10848DB7A8E9}" destId="{3DA2E57C-F439-49D3-8753-45342DE9CA6F}" srcOrd="0" destOrd="0" presId="urn:microsoft.com/office/officeart/2005/8/layout/hProcess9"/>
    <dgm:cxn modelId="{46217E06-F0BF-4604-974F-6C2FFC6EE424}" type="presParOf" srcId="{4847A0AC-5E1A-4211-A5F6-10848DB7A8E9}" destId="{7FF1A704-0A19-4996-96A0-3ED3F0358C09}" srcOrd="1" destOrd="0" presId="urn:microsoft.com/office/officeart/2005/8/layout/hProcess9"/>
    <dgm:cxn modelId="{D464FDF2-3AD9-40C2-963B-BAC0955F7956}" type="presParOf" srcId="{7FF1A704-0A19-4996-96A0-3ED3F0358C09}" destId="{E4312A7B-D89A-4B58-B82C-1B8357942880}" srcOrd="0" destOrd="0" presId="urn:microsoft.com/office/officeart/2005/8/layout/hProcess9"/>
    <dgm:cxn modelId="{BB341579-CC84-4E26-8953-1D10355ADD01}" type="presParOf" srcId="{7FF1A704-0A19-4996-96A0-3ED3F0358C09}" destId="{A353F128-9253-45B5-80DF-8FF89169CA7A}" srcOrd="1" destOrd="0" presId="urn:microsoft.com/office/officeart/2005/8/layout/hProcess9"/>
    <dgm:cxn modelId="{2C3FBBE2-7EBB-46FB-B0EE-FC4E7CF938CA}" type="presParOf" srcId="{7FF1A704-0A19-4996-96A0-3ED3F0358C09}" destId="{4697F2BD-B8A3-43A1-88CF-713C9E0F6ED9}" srcOrd="2" destOrd="0" presId="urn:microsoft.com/office/officeart/2005/8/layout/hProcess9"/>
    <dgm:cxn modelId="{C8F8A847-0A97-4F52-AAFF-DBD294C91239}" type="presParOf" srcId="{7FF1A704-0A19-4996-96A0-3ED3F0358C09}" destId="{F428FCAF-0090-4C28-B3B8-2B0731A3B45D}" srcOrd="3" destOrd="0" presId="urn:microsoft.com/office/officeart/2005/8/layout/hProcess9"/>
    <dgm:cxn modelId="{8451B096-1EDC-4E1E-82B4-FAF745D8D970}" type="presParOf" srcId="{7FF1A704-0A19-4996-96A0-3ED3F0358C09}" destId="{77A2F51B-B1FC-4A0E-BFF6-370D38B02708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CA91726-B572-433E-B700-198CB2D91E2E}" type="doc">
      <dgm:prSet loTypeId="urn:microsoft.com/office/officeart/2005/8/layout/hChevron3" loCatId="process" qsTypeId="urn:microsoft.com/office/officeart/2005/8/quickstyle/simple5" qsCatId="simple" csTypeId="urn:microsoft.com/office/officeart/2005/8/colors/colorful1" csCatId="colorful" phldr="1"/>
      <dgm:spPr/>
    </dgm:pt>
    <dgm:pt modelId="{F3303025-08D6-4E81-8ED5-A053ADE2BB36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부가유통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29F719B-7E04-4E21-A010-BEEB411E675D}" type="parTrans" cxnId="{74B9E095-1A2B-4A61-BC09-757D790DBA54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3E796D8-E63E-4B21-AB21-52BE8D5E5A4A}" type="sibTrans" cxnId="{74B9E095-1A2B-4A61-BC09-757D790DBA54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89225CA-3B66-4DE4-901A-C7ABE1A2BCC1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상영관</a:t>
          </a:r>
        </a:p>
      </dgm:t>
    </dgm:pt>
    <dgm:pt modelId="{AE9615F3-645A-48B5-BA3A-166BDC056C6F}" type="parTrans" cxnId="{7734D6B7-67A7-48DB-9A6A-672D6D75D74F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CA9D179-7381-4D56-8CCC-FD2B70432EC8}" type="sibTrans" cxnId="{7734D6B7-67A7-48DB-9A6A-672D6D75D74F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F888DB3-BCF6-459C-8176-12D2720B704B}" type="pres">
      <dgm:prSet presAssocID="{DCA91726-B572-433E-B700-198CB2D91E2E}" presName="Name0" presStyleCnt="0">
        <dgm:presLayoutVars>
          <dgm:dir/>
          <dgm:resizeHandles val="exact"/>
        </dgm:presLayoutVars>
      </dgm:prSet>
      <dgm:spPr/>
    </dgm:pt>
    <dgm:pt modelId="{C03A62F1-7CB5-4A86-9F3A-3C294D7A24E1}" type="pres">
      <dgm:prSet presAssocID="{F3303025-08D6-4E81-8ED5-A053ADE2BB36}" presName="parTxOnly" presStyleLbl="node1" presStyleIdx="0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CAD5CEA-F309-4055-A0FA-C216A0B1722C}" type="pres">
      <dgm:prSet presAssocID="{23E796D8-E63E-4B21-AB21-52BE8D5E5A4A}" presName="parSpace" presStyleCnt="0"/>
      <dgm:spPr/>
    </dgm:pt>
    <dgm:pt modelId="{EAC534A9-EDEF-4D6A-9BC6-FA4379FF9A7E}" type="pres">
      <dgm:prSet presAssocID="{689225CA-3B66-4DE4-901A-C7ABE1A2BCC1}" presName="parTxOnly" presStyleLbl="node1" presStyleIdx="1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7734D6B7-67A7-48DB-9A6A-672D6D75D74F}" srcId="{DCA91726-B572-433E-B700-198CB2D91E2E}" destId="{689225CA-3B66-4DE4-901A-C7ABE1A2BCC1}" srcOrd="1" destOrd="0" parTransId="{AE9615F3-645A-48B5-BA3A-166BDC056C6F}" sibTransId="{FCA9D179-7381-4D56-8CCC-FD2B70432EC8}"/>
    <dgm:cxn modelId="{FD9F4FE4-F254-46F5-8226-33AD476E3CE9}" type="presOf" srcId="{689225CA-3B66-4DE4-901A-C7ABE1A2BCC1}" destId="{EAC534A9-EDEF-4D6A-9BC6-FA4379FF9A7E}" srcOrd="0" destOrd="0" presId="urn:microsoft.com/office/officeart/2005/8/layout/hChevron3"/>
    <dgm:cxn modelId="{B4C3E0BC-8D1B-43A4-ABE4-51568005CDE7}" type="presOf" srcId="{DCA91726-B572-433E-B700-198CB2D91E2E}" destId="{2F888DB3-BCF6-459C-8176-12D2720B704B}" srcOrd="0" destOrd="0" presId="urn:microsoft.com/office/officeart/2005/8/layout/hChevron3"/>
    <dgm:cxn modelId="{C16D5DA5-18E2-4FEE-809A-B40DBC6E4814}" type="presOf" srcId="{F3303025-08D6-4E81-8ED5-A053ADE2BB36}" destId="{C03A62F1-7CB5-4A86-9F3A-3C294D7A24E1}" srcOrd="0" destOrd="0" presId="urn:microsoft.com/office/officeart/2005/8/layout/hChevron3"/>
    <dgm:cxn modelId="{74B9E095-1A2B-4A61-BC09-757D790DBA54}" srcId="{DCA91726-B572-433E-B700-198CB2D91E2E}" destId="{F3303025-08D6-4E81-8ED5-A053ADE2BB36}" srcOrd="0" destOrd="0" parTransId="{829F719B-7E04-4E21-A010-BEEB411E675D}" sibTransId="{23E796D8-E63E-4B21-AB21-52BE8D5E5A4A}"/>
    <dgm:cxn modelId="{DE2084DC-F745-477D-B445-AC641F550316}" type="presParOf" srcId="{2F888DB3-BCF6-459C-8176-12D2720B704B}" destId="{C03A62F1-7CB5-4A86-9F3A-3C294D7A24E1}" srcOrd="0" destOrd="0" presId="urn:microsoft.com/office/officeart/2005/8/layout/hChevron3"/>
    <dgm:cxn modelId="{F2428A74-96F7-461F-A11E-953F5597D378}" type="presParOf" srcId="{2F888DB3-BCF6-459C-8176-12D2720B704B}" destId="{BCAD5CEA-F309-4055-A0FA-C216A0B1722C}" srcOrd="1" destOrd="0" presId="urn:microsoft.com/office/officeart/2005/8/layout/hChevron3"/>
    <dgm:cxn modelId="{B8D8DB19-CC14-45AF-9EF3-98B8F2501072}" type="presParOf" srcId="{2F888DB3-BCF6-459C-8176-12D2720B704B}" destId="{EAC534A9-EDEF-4D6A-9BC6-FA4379FF9A7E}" srcOrd="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A2E57C-F439-49D3-8753-45342DE9CA6F}">
      <dsp:nvSpPr>
        <dsp:cNvPr id="0" name=""/>
        <dsp:cNvSpPr/>
      </dsp:nvSpPr>
      <dsp:spPr>
        <a:xfrm>
          <a:off x="317789" y="0"/>
          <a:ext cx="3601618" cy="1818052"/>
        </a:xfrm>
        <a:prstGeom prst="rightArrow">
          <a:avLst/>
        </a:prstGeom>
        <a:gradFill rotWithShape="0">
          <a:gsLst>
            <a:gs pos="0">
              <a:schemeClr val="dk2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E4312A7B-D89A-4B58-B82C-1B8357942880}">
      <dsp:nvSpPr>
        <dsp:cNvPr id="0" name=""/>
        <dsp:cNvSpPr/>
      </dsp:nvSpPr>
      <dsp:spPr>
        <a:xfrm>
          <a:off x="0" y="545415"/>
          <a:ext cx="1271159" cy="7272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요소</a:t>
          </a:r>
          <a: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시장</a:t>
          </a:r>
        </a:p>
      </dsp:txBody>
      <dsp:txXfrm>
        <a:off x="35500" y="580915"/>
        <a:ext cx="1200159" cy="656220"/>
      </dsp:txXfrm>
    </dsp:sp>
    <dsp:sp modelId="{4697F2BD-B8A3-43A1-88CF-713C9E0F6ED9}">
      <dsp:nvSpPr>
        <dsp:cNvPr id="0" name=""/>
        <dsp:cNvSpPr/>
      </dsp:nvSpPr>
      <dsp:spPr>
        <a:xfrm>
          <a:off x="1483019" y="545415"/>
          <a:ext cx="1271159" cy="7272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제작사</a:t>
          </a:r>
        </a:p>
      </dsp:txBody>
      <dsp:txXfrm>
        <a:off x="1518519" y="580915"/>
        <a:ext cx="1200159" cy="656220"/>
      </dsp:txXfrm>
    </dsp:sp>
    <dsp:sp modelId="{77A2F51B-B1FC-4A0E-BFF6-370D38B02708}">
      <dsp:nvSpPr>
        <dsp:cNvPr id="0" name=""/>
        <dsp:cNvSpPr/>
      </dsp:nvSpPr>
      <dsp:spPr>
        <a:xfrm>
          <a:off x="2966038" y="545415"/>
          <a:ext cx="1271159" cy="7272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배급사</a:t>
          </a:r>
        </a:p>
      </dsp:txBody>
      <dsp:txXfrm>
        <a:off x="3001538" y="580915"/>
        <a:ext cx="1200159" cy="6562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3A62F1-7CB5-4A86-9F3A-3C294D7A24E1}">
      <dsp:nvSpPr>
        <dsp:cNvPr id="0" name=""/>
        <dsp:cNvSpPr/>
      </dsp:nvSpPr>
      <dsp:spPr>
        <a:xfrm>
          <a:off x="2260" y="334611"/>
          <a:ext cx="1605014" cy="642005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6012" tIns="48006" rIns="24003" bIns="48006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 err="1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부가유통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260" y="334611"/>
        <a:ext cx="1444513" cy="642005"/>
      </dsp:txXfrm>
    </dsp:sp>
    <dsp:sp modelId="{EAC534A9-EDEF-4D6A-9BC6-FA4379FF9A7E}">
      <dsp:nvSpPr>
        <dsp:cNvPr id="0" name=""/>
        <dsp:cNvSpPr/>
      </dsp:nvSpPr>
      <dsp:spPr>
        <a:xfrm>
          <a:off x="1286272" y="334611"/>
          <a:ext cx="1605014" cy="642005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상영관</a:t>
          </a:r>
        </a:p>
      </dsp:txBody>
      <dsp:txXfrm>
        <a:off x="1607275" y="334611"/>
        <a:ext cx="963009" cy="6420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화살표: 톱니 모양의 오른쪽 5">
            <a:extLst>
              <a:ext uri="{FF2B5EF4-FFF2-40B4-BE49-F238E27FC236}">
                <a16:creationId xmlns:a16="http://schemas.microsoft.com/office/drawing/2014/main" id="{9611447D-D430-A957-114A-051D7F68E849}"/>
              </a:ext>
            </a:extLst>
          </p:cNvPr>
          <p:cNvSpPr/>
          <p:nvPr userDrawn="1"/>
        </p:nvSpPr>
        <p:spPr>
          <a:xfrm>
            <a:off x="0" y="1"/>
            <a:ext cx="9906000" cy="457200"/>
          </a:xfrm>
          <a:prstGeom prst="notched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팔각형 6">
            <a:extLst>
              <a:ext uri="{FF2B5EF4-FFF2-40B4-BE49-F238E27FC236}">
                <a16:creationId xmlns:a16="http://schemas.microsoft.com/office/drawing/2014/main" id="{E48EA881-8670-5800-0C25-86C1E13796A3}"/>
              </a:ext>
            </a:extLst>
          </p:cNvPr>
          <p:cNvSpPr/>
          <p:nvPr userDrawn="1"/>
        </p:nvSpPr>
        <p:spPr>
          <a:xfrm flipH="1">
            <a:off x="632254" y="0"/>
            <a:ext cx="8641492" cy="1153297"/>
          </a:xfrm>
          <a:prstGeom prst="octagon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27A0AE87-45C5-B56E-A77A-C69502CA1F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7B7B7D"/>
              </a:clrFrom>
              <a:clrTo>
                <a:srgbClr val="7B7B7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091" y="6281715"/>
            <a:ext cx="1479665" cy="48586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2DCD3AB-835E-9256-0DF4-783A7447E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" y="0"/>
            <a:ext cx="9899849" cy="1153297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순서도: 문서 2"/>
          <p:cNvSpPr/>
          <p:nvPr/>
        </p:nvSpPr>
        <p:spPr>
          <a:xfrm>
            <a:off x="0" y="0"/>
            <a:ext cx="4305683" cy="6858000"/>
          </a:xfrm>
          <a:prstGeom prst="flowChartDocument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CascadeDown">
              <a:avLst/>
            </a:prstTxWarp>
          </a:bodyPr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54926" y="2403567"/>
            <a:ext cx="6806935" cy="1861046"/>
          </a:xfrm>
        </p:spPr>
        <p:txBody>
          <a:bodyPr>
            <a:prstTxWarp prst="textSlantUp">
              <a:avLst/>
            </a:prstTxWarp>
          </a:bodyPr>
          <a:lstStyle/>
          <a:p>
            <a:r>
              <a:rPr lang="en-US" altLang="ko-KR" b="1" dirty="0">
                <a:effectLst>
                  <a:reflection blurRad="6350" stA="50000" endA="300" endPos="50000" dist="29997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The Film Industry</a:t>
            </a:r>
            <a:endParaRPr lang="ko-KR" altLang="en-US" b="1" dirty="0">
              <a:effectLst>
                <a:reflection blurRad="6350" stA="50000" endA="300" endPos="50000" dist="29997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7C7C7E"/>
              </a:clrFrom>
              <a:clrTo>
                <a:srgbClr val="7C7C7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6725" y="5955366"/>
            <a:ext cx="2181080" cy="71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  목차</a:t>
            </a: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341322" y="2391954"/>
            <a:ext cx="5195465" cy="15395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89761" y="1939195"/>
            <a:ext cx="4484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영화산업의 정의</a:t>
            </a:r>
          </a:p>
        </p:txBody>
      </p:sp>
      <p:sp>
        <p:nvSpPr>
          <p:cNvPr id="3" name="사다리꼴 2"/>
          <p:cNvSpPr/>
          <p:nvPr/>
        </p:nvSpPr>
        <p:spPr>
          <a:xfrm>
            <a:off x="863914" y="1817430"/>
            <a:ext cx="1025846" cy="728478"/>
          </a:xfrm>
          <a:prstGeom prst="trapezoid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7" name="모서리가 둥근 직사각형 26"/>
          <p:cNvSpPr/>
          <p:nvPr/>
        </p:nvSpPr>
        <p:spPr>
          <a:xfrm>
            <a:off x="1341322" y="3440467"/>
            <a:ext cx="5195465" cy="15395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889761" y="2987708"/>
            <a:ext cx="4484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2022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년</a:t>
            </a:r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장르별 순위</a:t>
            </a:r>
          </a:p>
        </p:txBody>
      </p:sp>
      <p:sp>
        <p:nvSpPr>
          <p:cNvPr id="29" name="사다리꼴 28"/>
          <p:cNvSpPr/>
          <p:nvPr/>
        </p:nvSpPr>
        <p:spPr>
          <a:xfrm>
            <a:off x="863914" y="2865943"/>
            <a:ext cx="1025846" cy="728478"/>
          </a:xfrm>
          <a:prstGeom prst="trapezoid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8" name="모서리가 둥근 직사각형 37"/>
          <p:cNvSpPr/>
          <p:nvPr/>
        </p:nvSpPr>
        <p:spPr>
          <a:xfrm>
            <a:off x="1341322" y="4488980"/>
            <a:ext cx="5195465" cy="15395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889761" y="4036221"/>
            <a:ext cx="4484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세계 영화</a:t>
            </a:r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및 영상산업</a:t>
            </a:r>
          </a:p>
        </p:txBody>
      </p:sp>
      <p:sp>
        <p:nvSpPr>
          <p:cNvPr id="42" name="사다리꼴 41"/>
          <p:cNvSpPr/>
          <p:nvPr/>
        </p:nvSpPr>
        <p:spPr>
          <a:xfrm>
            <a:off x="863914" y="3914456"/>
            <a:ext cx="1025846" cy="728478"/>
          </a:xfrm>
          <a:prstGeom prst="trapezoid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4" name="모서리가 둥근 직사각형 43"/>
          <p:cNvSpPr/>
          <p:nvPr/>
        </p:nvSpPr>
        <p:spPr>
          <a:xfrm>
            <a:off x="1341322" y="5537493"/>
            <a:ext cx="5195465" cy="15395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889761" y="5084734"/>
            <a:ext cx="4484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2" action="ppaction://hlinksldjump"/>
              </a:rPr>
              <a:t>영화산업 구조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6" name="사다리꼴 45"/>
          <p:cNvSpPr/>
          <p:nvPr/>
        </p:nvSpPr>
        <p:spPr>
          <a:xfrm>
            <a:off x="863914" y="4962969"/>
            <a:ext cx="1025846" cy="728478"/>
          </a:xfrm>
          <a:prstGeom prst="trapezoid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37" t="66597" r="3996"/>
          <a:stretch/>
        </p:blipFill>
        <p:spPr>
          <a:xfrm>
            <a:off x="7032043" y="4265460"/>
            <a:ext cx="1968392" cy="1823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영화산업의 정의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17855" y="1213878"/>
            <a:ext cx="9016109" cy="3130550"/>
          </a:xfrm>
          <a:prstGeom prst="rect">
            <a:avLst/>
          </a:prstGeom>
        </p:spPr>
        <p:txBody>
          <a:bodyPr/>
          <a:lstStyle/>
          <a:p>
            <a:pPr marL="444500" indent="-444500" latinLnBrk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Film industry</a:t>
            </a:r>
          </a:p>
          <a:p>
            <a:pPr marL="761850" lvl="1" indent="-342900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The film industry comprises the technological and commercial institutions of filmmaking, i.e., film production companies, film studios, cinematography, animation, film production, screenwriting, pre-production, post production, film festivals, distribution, and actors</a:t>
            </a:r>
            <a:endParaRPr lang="ko-KR" altLang="en-US" sz="2000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517855" y="4128466"/>
            <a:ext cx="6397295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 latinLnBrk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영화시장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lvl="1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 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1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차 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: 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영화관 개봉으로 관객을 이용한 수익창출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 </a:t>
            </a:r>
          </a:p>
          <a:p>
            <a:pPr lvl="1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 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2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차 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: DVD, 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블루레이 디스크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(BD), VOD, 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부가상품 등</a:t>
            </a:r>
            <a:endParaRPr lang="en-US" altLang="ko-KR" sz="2000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96696" y="5017928"/>
            <a:ext cx="1453292" cy="1117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2. 2022</a:t>
            </a:r>
            <a:r>
              <a:rPr lang="ko-KR" altLang="en-US" dirty="0">
                <a:cs typeface="+mn-cs"/>
              </a:rPr>
              <a:t>년 장르별 순위</a:t>
            </a:r>
            <a:endParaRPr lang="ko-KR" altLang="en-US" dirty="0"/>
          </a:p>
        </p:txBody>
      </p:sp>
      <p:sp>
        <p:nvSpPr>
          <p:cNvPr id="9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1639664" y="1489265"/>
            <a:ext cx="2444400" cy="84296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육각형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1639664" y="1489265"/>
            <a:ext cx="2444400" cy="842962"/>
          </a:xfrm>
          <a:prstGeom prst="hexagon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개봉 편수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(</a:t>
            </a:r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매출액 점유율</a:t>
            </a:r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)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 flipH="1">
            <a:off x="496519" y="2323301"/>
            <a:ext cx="1143008" cy="1288800"/>
          </a:xfrm>
          <a:prstGeom prst="snip2Same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액션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6" name="오각형 14">
            <a:extLst>
              <a:ext uri="{FF2B5EF4-FFF2-40B4-BE49-F238E27FC236}">
                <a16:creationId xmlns:a16="http://schemas.microsoft.com/office/drawing/2014/main" id="{9011564F-F957-448A-951A-AD5CAA892458}"/>
              </a:ext>
            </a:extLst>
          </p:cNvPr>
          <p:cNvSpPr/>
          <p:nvPr/>
        </p:nvSpPr>
        <p:spPr>
          <a:xfrm flipH="1">
            <a:off x="496517" y="4892191"/>
            <a:ext cx="1143009" cy="1285200"/>
          </a:xfrm>
          <a:prstGeom prst="snip2Same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애니메이션</a:t>
            </a:r>
          </a:p>
        </p:txBody>
      </p:sp>
      <p:sp>
        <p:nvSpPr>
          <p:cNvPr id="17" name="오각형 17">
            <a:extLst>
              <a:ext uri="{FF2B5EF4-FFF2-40B4-BE49-F238E27FC236}">
                <a16:creationId xmlns:a16="http://schemas.microsoft.com/office/drawing/2014/main" id="{85C30C28-AEC0-4A43-9320-4D0E50E3A893}"/>
              </a:ext>
            </a:extLst>
          </p:cNvPr>
          <p:cNvSpPr/>
          <p:nvPr/>
        </p:nvSpPr>
        <p:spPr>
          <a:xfrm flipH="1">
            <a:off x="496519" y="3612101"/>
            <a:ext cx="1143008" cy="1285200"/>
          </a:xfrm>
          <a:prstGeom prst="snip2Same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범죄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8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4084064" y="1489265"/>
            <a:ext cx="2444400" cy="84296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9" name="육각형 18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4084064" y="1489265"/>
            <a:ext cx="2444400" cy="842962"/>
          </a:xfrm>
          <a:prstGeom prst="hexagon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관객 수</a:t>
            </a:r>
          </a:p>
        </p:txBody>
      </p:sp>
      <p:sp>
        <p:nvSpPr>
          <p:cNvPr id="20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6528464" y="1489265"/>
            <a:ext cx="2887200" cy="84296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1" name="육각형 20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6528464" y="1489265"/>
            <a:ext cx="2887200" cy="842962"/>
          </a:xfrm>
          <a:prstGeom prst="hexagon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주요 </a:t>
            </a:r>
            <a:r>
              <a:rPr lang="ko-KR" altLang="en-US" dirty="0" err="1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상영작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992069747"/>
              </p:ext>
            </p:extLst>
          </p:nvPr>
        </p:nvGraphicFramePr>
        <p:xfrm>
          <a:off x="1631096" y="2327275"/>
          <a:ext cx="7778385" cy="3899314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445951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2445951">
                  <a:extLst>
                    <a:ext uri="{9D8B030D-6E8A-4147-A177-3AD203B41FA5}">
                      <a16:colId xmlns:a16="http://schemas.microsoft.com/office/drawing/2014/main" val="380537234"/>
                    </a:ext>
                  </a:extLst>
                </a:gridCol>
                <a:gridCol w="2886483">
                  <a:extLst>
                    <a:ext uri="{9D8B030D-6E8A-4147-A177-3AD203B41FA5}">
                      <a16:colId xmlns:a16="http://schemas.microsoft.com/office/drawing/2014/main" val="2204403766"/>
                    </a:ext>
                  </a:extLst>
                </a:gridCol>
              </a:tblGrid>
              <a:tr h="1287457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119</a:t>
                      </a:r>
                      <a:r>
                        <a:rPr lang="ko-KR" altLang="en-US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편</a:t>
                      </a:r>
                      <a:endParaRPr lang="en-US" altLang="ko-KR" sz="1800" b="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(54.8%)</a:t>
                      </a:r>
                      <a:endParaRPr lang="en-US" altLang="ko-KR" sz="1800" b="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60,022,992</a:t>
                      </a:r>
                      <a:r>
                        <a:rPr lang="ko-KR" altLang="en-US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명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아바타</a:t>
                      </a:r>
                      <a:r>
                        <a:rPr lang="en-US" altLang="ko-KR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: </a:t>
                      </a:r>
                      <a:r>
                        <a:rPr lang="ko-KR" altLang="en-US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물의 길</a:t>
                      </a:r>
                      <a:r>
                        <a:rPr lang="en-US" altLang="ko-KR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b="0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탑건</a:t>
                      </a:r>
                      <a:r>
                        <a:rPr lang="en-US" altLang="ko-KR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: </a:t>
                      </a:r>
                      <a:r>
                        <a:rPr lang="ko-KR" altLang="en-US" sz="1800" b="0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매버릭</a:t>
                      </a:r>
                      <a:r>
                        <a:rPr lang="en-US" altLang="ko-KR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한산</a:t>
                      </a:r>
                      <a:r>
                        <a:rPr lang="en-US" altLang="ko-KR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: </a:t>
                      </a:r>
                      <a:r>
                        <a:rPr lang="ko-KR" altLang="en-US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용의 출현</a:t>
                      </a:r>
                      <a:r>
                        <a:rPr lang="en-US" altLang="ko-KR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공조</a:t>
                      </a:r>
                      <a:r>
                        <a:rPr lang="en-US" altLang="ko-KR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2: </a:t>
                      </a:r>
                      <a:r>
                        <a:rPr lang="ko-KR" altLang="en-US" sz="1800" b="0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인터내셔날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1286717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27</a:t>
                      </a:r>
                      <a:r>
                        <a:rPr lang="ko-KR" altLang="en-US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편</a:t>
                      </a:r>
                      <a:endParaRPr lang="en-US" altLang="ko-KR" sz="1800" b="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(13.8%)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en-US" altLang="ko-KR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15,684,002</a:t>
                      </a:r>
                      <a:r>
                        <a:rPr lang="ko-KR" altLang="en-US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명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범죄도시</a:t>
                      </a:r>
                      <a:r>
                        <a:rPr lang="en-US" altLang="ko-KR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2, </a:t>
                      </a:r>
                      <a:r>
                        <a:rPr lang="ko-KR" altLang="en-US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자백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18415507"/>
                  </a:ext>
                </a:extLst>
              </a:tr>
              <a:tr h="128671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72</a:t>
                      </a:r>
                      <a:r>
                        <a:rPr lang="ko-KR" altLang="en-US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편</a:t>
                      </a:r>
                      <a:endParaRPr lang="en-US" altLang="ko-KR" sz="1800" b="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(8.4%)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10,190,066</a:t>
                      </a:r>
                      <a:r>
                        <a:rPr lang="ko-KR" altLang="en-US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명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미니언즈</a:t>
                      </a:r>
                      <a:r>
                        <a:rPr lang="en-US" altLang="ko-KR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2, </a:t>
                      </a:r>
                      <a:r>
                        <a:rPr lang="ko-KR" altLang="en-US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극장판 짱구는 </a:t>
                      </a:r>
                      <a:r>
                        <a:rPr lang="ko-KR" altLang="en-US" sz="1800" b="0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못말려</a:t>
                      </a:r>
                      <a:r>
                        <a:rPr lang="en-US" altLang="ko-KR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씽</a:t>
                      </a:r>
                      <a:r>
                        <a:rPr lang="en-US" altLang="ko-KR" sz="1800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</a:t>
                      </a:r>
                      <a:r>
                        <a:rPr lang="ko-KR" altLang="en-US" sz="1800" b="0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게더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22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세계 영화</a:t>
            </a:r>
            <a:r>
              <a:rPr lang="en-US" altLang="ko-KR" dirty="0"/>
              <a:t> </a:t>
            </a:r>
            <a:r>
              <a:rPr lang="ko-KR" altLang="en-US" dirty="0"/>
              <a:t>및 영상산업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448949235"/>
              </p:ext>
            </p:extLst>
          </p:nvPr>
        </p:nvGraphicFramePr>
        <p:xfrm>
          <a:off x="681038" y="1504950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1851377" y="2340345"/>
            <a:ext cx="1800696" cy="593288"/>
          </a:xfrm>
          <a:prstGeom prst="wedgeRectCallout">
            <a:avLst>
              <a:gd name="adj1" fmla="val -10876"/>
              <a:gd name="adj2" fmla="val 80632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단위</a:t>
            </a:r>
            <a:r>
              <a:rPr lang="en-US" altLang="ko-KR" smtClean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=USD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한쪽 모서리가 둥근 사각형 4">
            <a:extLst>
              <a:ext uri="{FF2B5EF4-FFF2-40B4-BE49-F238E27FC236}">
                <a16:creationId xmlns:a16="http://schemas.microsoft.com/office/drawing/2014/main" id="{9F0D78A8-327C-4775-8ABA-03C2B22246CB}"/>
              </a:ext>
            </a:extLst>
          </p:cNvPr>
          <p:cNvSpPr/>
          <p:nvPr/>
        </p:nvSpPr>
        <p:spPr>
          <a:xfrm>
            <a:off x="284652" y="1428736"/>
            <a:ext cx="4524332" cy="4429156"/>
          </a:xfrm>
          <a:prstGeom prst="round1Rect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영화산업 구조</a:t>
            </a:r>
          </a:p>
        </p:txBody>
      </p:sp>
      <p:sp>
        <p:nvSpPr>
          <p:cNvPr id="5" name="한쪽 모서리가 둥근 사각형 5">
            <a:extLst>
              <a:ext uri="{FF2B5EF4-FFF2-40B4-BE49-F238E27FC236}">
                <a16:creationId xmlns:a16="http://schemas.microsoft.com/office/drawing/2014/main" id="{63D252CB-F902-41CB-AB07-9450C5BC9AD7}"/>
              </a:ext>
            </a:extLst>
          </p:cNvPr>
          <p:cNvSpPr/>
          <p:nvPr/>
        </p:nvSpPr>
        <p:spPr>
          <a:xfrm flipH="1" flipV="1">
            <a:off x="5046197" y="1428736"/>
            <a:ext cx="4524332" cy="4429156"/>
          </a:xfrm>
          <a:prstGeom prst="round1Rect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4" name="사각형: 잘린 대각선 방향 모서리 13">
            <a:extLst>
              <a:ext uri="{FF2B5EF4-FFF2-40B4-BE49-F238E27FC236}">
                <a16:creationId xmlns:a16="http://schemas.microsoft.com/office/drawing/2014/main" id="{88AF9989-B8FC-4A07-BB48-731D4BADA362}"/>
              </a:ext>
            </a:extLst>
          </p:cNvPr>
          <p:cNvSpPr/>
          <p:nvPr/>
        </p:nvSpPr>
        <p:spPr>
          <a:xfrm>
            <a:off x="5252348" y="2427836"/>
            <a:ext cx="1360449" cy="865507"/>
          </a:xfrm>
          <a:prstGeom prst="snip2DiagRect">
            <a:avLst>
              <a:gd name="adj1" fmla="val 15036"/>
              <a:gd name="adj2" fmla="val 37010"/>
            </a:avLst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55%</a:t>
            </a: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배급사</a:t>
            </a:r>
          </a:p>
        </p:txBody>
      </p:sp>
      <p:sp>
        <p:nvSpPr>
          <p:cNvPr id="15" name="한쪽 모서리는 잘리고 다른 쪽 모서리는 둥근 사각형 70">
            <a:extLst>
              <a:ext uri="{FF2B5EF4-FFF2-40B4-BE49-F238E27FC236}">
                <a16:creationId xmlns:a16="http://schemas.microsoft.com/office/drawing/2014/main" id="{C12685EA-7212-4F82-B0F0-46032E15FB9F}"/>
              </a:ext>
            </a:extLst>
          </p:cNvPr>
          <p:cNvSpPr/>
          <p:nvPr/>
        </p:nvSpPr>
        <p:spPr>
          <a:xfrm flipH="1">
            <a:off x="6721777" y="4003549"/>
            <a:ext cx="2739766" cy="164765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  <a:p>
            <a:pPr algn="ctr"/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  <a:p>
            <a:pPr algn="ctr"/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  <a:p>
            <a:pPr algn="ctr"/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7" name="왼쪽/오른쪽/위쪽 화살표 72">
            <a:extLst>
              <a:ext uri="{FF2B5EF4-FFF2-40B4-BE49-F238E27FC236}">
                <a16:creationId xmlns:a16="http://schemas.microsoft.com/office/drawing/2014/main" id="{46036FB9-666D-4FBD-B38F-938C685BE89B}"/>
              </a:ext>
            </a:extLst>
          </p:cNvPr>
          <p:cNvSpPr/>
          <p:nvPr/>
        </p:nvSpPr>
        <p:spPr>
          <a:xfrm>
            <a:off x="5226060" y="1628772"/>
            <a:ext cx="4164606" cy="546451"/>
          </a:xfrm>
          <a:prstGeom prst="ribbon2">
            <a:avLst>
              <a:gd name="adj1" fmla="val 16667"/>
              <a:gd name="adj2" fmla="val 73249"/>
            </a:avLst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티켓수입</a:t>
            </a:r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 </a:t>
            </a:r>
            <a:r>
              <a:rPr lang="ko-KR" altLang="en-US" dirty="0" err="1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분배구조</a:t>
            </a:r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9" name="물결 8"/>
          <p:cNvSpPr/>
          <p:nvPr/>
        </p:nvSpPr>
        <p:spPr>
          <a:xfrm>
            <a:off x="1206506" y="1528458"/>
            <a:ext cx="2680625" cy="604313"/>
          </a:xfrm>
          <a:prstGeom prst="wave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영화산업구조</a:t>
            </a:r>
          </a:p>
        </p:txBody>
      </p:sp>
      <p:sp>
        <p:nvSpPr>
          <p:cNvPr id="35" name="별: 꼭짓점 8개 34">
            <a:extLst>
              <a:ext uri="{FF2B5EF4-FFF2-40B4-BE49-F238E27FC236}">
                <a16:creationId xmlns:a16="http://schemas.microsoft.com/office/drawing/2014/main" id="{88AF9989-B8FC-4A07-BB48-731D4BADA362}"/>
              </a:ext>
            </a:extLst>
          </p:cNvPr>
          <p:cNvSpPr/>
          <p:nvPr/>
        </p:nvSpPr>
        <p:spPr>
          <a:xfrm rot="20188290" flipH="1">
            <a:off x="5266859" y="3564658"/>
            <a:ext cx="1187171" cy="1046070"/>
          </a:xfrm>
          <a:prstGeom prst="star8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45%</a:t>
            </a: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극장</a:t>
            </a:r>
          </a:p>
        </p:txBody>
      </p:sp>
      <p:graphicFrame>
        <p:nvGraphicFramePr>
          <p:cNvPr id="16" name="다이어그램 15"/>
          <p:cNvGraphicFramePr/>
          <p:nvPr>
            <p:extLst>
              <p:ext uri="{D42A27DB-BD31-4B8C-83A1-F6EECF244321}">
                <p14:modId xmlns:p14="http://schemas.microsoft.com/office/powerpoint/2010/main" val="868004713"/>
              </p:ext>
            </p:extLst>
          </p:nvPr>
        </p:nvGraphicFramePr>
        <p:xfrm>
          <a:off x="444456" y="2602067"/>
          <a:ext cx="4237198" cy="18180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1" name="다이어그램 20"/>
          <p:cNvGraphicFramePr/>
          <p:nvPr>
            <p:extLst>
              <p:ext uri="{D42A27DB-BD31-4B8C-83A1-F6EECF244321}">
                <p14:modId xmlns:p14="http://schemas.microsoft.com/office/powerpoint/2010/main" val="2969476990"/>
              </p:ext>
            </p:extLst>
          </p:nvPr>
        </p:nvGraphicFramePr>
        <p:xfrm>
          <a:off x="444456" y="4480669"/>
          <a:ext cx="2893548" cy="13112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6" name="사각형: 빗면 35"/>
          <p:cNvSpPr/>
          <p:nvPr/>
        </p:nvSpPr>
        <p:spPr>
          <a:xfrm>
            <a:off x="444456" y="4177301"/>
            <a:ext cx="2117530" cy="466385"/>
          </a:xfrm>
          <a:prstGeom prst="bevel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투자자</a:t>
            </a:r>
          </a:p>
        </p:txBody>
      </p:sp>
      <p:sp>
        <p:nvSpPr>
          <p:cNvPr id="34" name="사다리꼴 33"/>
          <p:cNvSpPr/>
          <p:nvPr/>
        </p:nvSpPr>
        <p:spPr>
          <a:xfrm>
            <a:off x="7040197" y="2383447"/>
            <a:ext cx="2102926" cy="468000"/>
          </a:xfrm>
          <a:prstGeom prst="trapezoid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배급사 </a:t>
            </a:r>
            <a:r>
              <a: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10%</a:t>
            </a:r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0" name="사다리꼴 39"/>
          <p:cNvSpPr/>
          <p:nvPr/>
        </p:nvSpPr>
        <p:spPr>
          <a:xfrm flipV="1">
            <a:off x="7040197" y="2848527"/>
            <a:ext cx="2102926" cy="468000"/>
          </a:xfrm>
          <a:prstGeom prst="trapezoid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383774" y="2870199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제작비 정산</a:t>
            </a:r>
          </a:p>
        </p:txBody>
      </p:sp>
      <p:sp>
        <p:nvSpPr>
          <p:cNvPr id="38" name="눈물 방울 37"/>
          <p:cNvSpPr/>
          <p:nvPr/>
        </p:nvSpPr>
        <p:spPr>
          <a:xfrm flipH="1">
            <a:off x="6912792" y="4283707"/>
            <a:ext cx="1262488" cy="1087341"/>
          </a:xfrm>
          <a:prstGeom prst="teardrop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제작사 </a:t>
            </a:r>
            <a:r>
              <a: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40%</a:t>
            </a:r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cxnSp>
        <p:nvCxnSpPr>
          <p:cNvPr id="41" name="직선 화살표 연결선 40"/>
          <p:cNvCxnSpPr>
            <a:cxnSpLocks/>
            <a:stCxn id="40" idx="0"/>
            <a:endCxn id="15" idx="0"/>
          </p:cNvCxnSpPr>
          <p:nvPr/>
        </p:nvCxnSpPr>
        <p:spPr>
          <a:xfrm>
            <a:off x="8091660" y="3316527"/>
            <a:ext cx="0" cy="687022"/>
          </a:xfrm>
          <a:prstGeom prst="straightConnector1">
            <a:avLst/>
          </a:prstGeom>
          <a:ln w="28575">
            <a:solidFill>
              <a:schemeClr val="tx1"/>
            </a:solidFill>
            <a:headEnd type="oval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모서리가 둥근 사각형 설명선 48"/>
          <p:cNvSpPr/>
          <p:nvPr/>
        </p:nvSpPr>
        <p:spPr>
          <a:xfrm>
            <a:off x="5363650" y="4761092"/>
            <a:ext cx="1137844" cy="843437"/>
          </a:xfrm>
          <a:prstGeom prst="wedgeRoundRectCallout">
            <a:avLst>
              <a:gd name="adj1" fmla="val 59211"/>
              <a:gd name="adj2" fmla="val -60461"/>
              <a:gd name="adj3" fmla="val 16667"/>
            </a:avLst>
          </a:prstGeom>
          <a:solidFill>
            <a:schemeClr val="accent2">
              <a:lumMod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부가세 제외</a:t>
            </a:r>
          </a:p>
        </p:txBody>
      </p:sp>
      <p:sp>
        <p:nvSpPr>
          <p:cNvPr id="27" name="배지 26"/>
          <p:cNvSpPr/>
          <p:nvPr/>
        </p:nvSpPr>
        <p:spPr>
          <a:xfrm>
            <a:off x="444456" y="2298503"/>
            <a:ext cx="2117530" cy="466385"/>
          </a:xfrm>
          <a:prstGeom prst="plaque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기획사</a:t>
            </a:r>
          </a:p>
        </p:txBody>
      </p:sp>
      <p:sp>
        <p:nvSpPr>
          <p:cNvPr id="7" name="육각형 6">
            <a:extLst>
              <a:ext uri="{FF2B5EF4-FFF2-40B4-BE49-F238E27FC236}">
                <a16:creationId xmlns:a16="http://schemas.microsoft.com/office/drawing/2014/main" id="{87C2F8D0-27DC-9C9A-2278-49C50D15D409}"/>
              </a:ext>
            </a:extLst>
          </p:cNvPr>
          <p:cNvSpPr/>
          <p:nvPr/>
        </p:nvSpPr>
        <p:spPr>
          <a:xfrm>
            <a:off x="3406730" y="4780690"/>
            <a:ext cx="1262503" cy="711186"/>
          </a:xfrm>
          <a:prstGeom prst="hexagon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소비자</a:t>
            </a:r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8" name="눈물 방울 7">
            <a:extLst>
              <a:ext uri="{FF2B5EF4-FFF2-40B4-BE49-F238E27FC236}">
                <a16:creationId xmlns:a16="http://schemas.microsoft.com/office/drawing/2014/main" id="{881DC160-6D3D-D3CB-3571-8FBBD736EA59}"/>
              </a:ext>
            </a:extLst>
          </p:cNvPr>
          <p:cNvSpPr/>
          <p:nvPr/>
        </p:nvSpPr>
        <p:spPr>
          <a:xfrm>
            <a:off x="7995788" y="4283707"/>
            <a:ext cx="1262486" cy="1087341"/>
          </a:xfrm>
          <a:prstGeom prst="teardrop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투자사</a:t>
            </a:r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 </a:t>
            </a:r>
            <a:r>
              <a: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60%</a:t>
            </a:r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>
            <a:lumMod val="40000"/>
            <a:lumOff val="60000"/>
          </a:schemeClr>
        </a:solidFill>
        <a:ln w="3175">
          <a:solidFill>
            <a:schemeClr val="tx1"/>
          </a:solidFill>
        </a:ln>
      </a:spPr>
      <a:bodyPr rtlCol="0" anchor="ctr"/>
      <a:lstStyle>
        <a:defPPr algn="ctr">
          <a:defRPr smtClean="0">
            <a:solidFill>
              <a:schemeClr val="tx1"/>
            </a:solidFill>
            <a:latin typeface="굴림" pitchFamily="50" charset="-127"/>
            <a:ea typeface="굴림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784</TotalTime>
  <Words>223</Words>
  <Application>Microsoft Office PowerPoint</Application>
  <PresentationFormat>A4 용지(210x297mm)</PresentationFormat>
  <Paragraphs>68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The Film Industry</vt:lpstr>
      <vt:lpstr>  목차</vt:lpstr>
      <vt:lpstr>1. 영화산업의 정의</vt:lpstr>
      <vt:lpstr>2. 2022년 장르별 순위</vt:lpstr>
      <vt:lpstr>3. 세계 영화 및 영상산업</vt:lpstr>
      <vt:lpstr>4. 영화산업 구조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99</cp:revision>
  <dcterms:created xsi:type="dcterms:W3CDTF">2019-10-10T08:42:01Z</dcterms:created>
  <dcterms:modified xsi:type="dcterms:W3CDTF">2023-11-13T04:30:54Z</dcterms:modified>
</cp:coreProperties>
</file>