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3.JPG" ContentType="image/gif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9" r:id="rId2"/>
    <p:sldId id="258" r:id="rId3"/>
    <p:sldId id="260" r:id="rId4"/>
    <p:sldId id="261" r:id="rId5"/>
    <p:sldId id="262" r:id="rId6"/>
    <p:sldId id="263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5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48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ko-KR" altLang="en-US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삼척</a:t>
            </a:r>
            <a:r>
              <a:rPr lang="en-US" altLang="ko-KR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-</a:t>
            </a:r>
            <a:r>
              <a:rPr lang="ko-KR" altLang="en-US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강릉 해안 철새 개체 수</a:t>
            </a:r>
            <a:endParaRPr lang="ko-KR" sz="2400" b="1" dirty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</a:endParaRPr>
          </a:p>
        </c:rich>
      </c:tx>
      <c:layout>
        <c:manualLayout>
          <c:xMode val="edge"/>
          <c:yMode val="edge"/>
          <c:x val="0.25606837606837607"/>
          <c:y val="4.0771695839296594E-2"/>
        </c:manualLayout>
      </c:layout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>
        <c:manualLayout>
          <c:layoutTarget val="inner"/>
          <c:xMode val="edge"/>
          <c:yMode val="edge"/>
          <c:x val="0.10833179604603918"/>
          <c:y val="0.18321438745996643"/>
          <c:w val="0.82193731550381155"/>
          <c:h val="0.5842933228139561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1월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4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0E85-4788-BF76-47D8F75915C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흰뺨검둥오리</c:v>
                </c:pt>
                <c:pt idx="1">
                  <c:v>큰재갈매기</c:v>
                </c:pt>
                <c:pt idx="2">
                  <c:v>참새</c:v>
                </c:pt>
                <c:pt idx="3">
                  <c:v>청둥오리</c:v>
                </c:pt>
                <c:pt idx="4">
                  <c:v>방울새</c:v>
                </c:pt>
              </c:strCache>
            </c:strRef>
          </c:cat>
          <c:val>
            <c:numRef>
              <c:f>Sheet1!$B$2:$F$2</c:f>
              <c:numCache>
                <c:formatCode>_(* #,##0_);_(* \(#,##0\);_(* "-"_);_(@_)</c:formatCode>
                <c:ptCount val="5"/>
                <c:pt idx="0">
                  <c:v>96</c:v>
                </c:pt>
                <c:pt idx="1">
                  <c:v>87</c:v>
                </c:pt>
                <c:pt idx="2">
                  <c:v>58</c:v>
                </c:pt>
                <c:pt idx="3">
                  <c:v>62</c:v>
                </c:pt>
                <c:pt idx="4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0731552"/>
        <c:axId val="360736800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12월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Sheet1!$B$1:$F$1</c:f>
              <c:strCache>
                <c:ptCount val="5"/>
                <c:pt idx="0">
                  <c:v>흰뺨검둥오리</c:v>
                </c:pt>
                <c:pt idx="1">
                  <c:v>큰재갈매기</c:v>
                </c:pt>
                <c:pt idx="2">
                  <c:v>참새</c:v>
                </c:pt>
                <c:pt idx="3">
                  <c:v>청둥오리</c:v>
                </c:pt>
                <c:pt idx="4">
                  <c:v>방울새</c:v>
                </c:pt>
              </c:strCache>
            </c:strRef>
          </c:cat>
          <c:val>
            <c:numRef>
              <c:f>Sheet1!$B$3:$F$3</c:f>
              <c:numCache>
                <c:formatCode>_(* #,##0_);_(* \(#,##0\);_(* "-"_);_(@_)</c:formatCode>
                <c:ptCount val="5"/>
                <c:pt idx="0">
                  <c:v>173</c:v>
                </c:pt>
                <c:pt idx="1">
                  <c:v>185</c:v>
                </c:pt>
                <c:pt idx="2">
                  <c:v>188</c:v>
                </c:pt>
                <c:pt idx="3">
                  <c:v>136</c:v>
                </c:pt>
                <c:pt idx="4">
                  <c:v>56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57643272"/>
        <c:axId val="357642616"/>
      </c:lineChart>
      <c:catAx>
        <c:axId val="360731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6800"/>
        <c:crosses val="autoZero"/>
        <c:auto val="1"/>
        <c:lblAlgn val="ctr"/>
        <c:lblOffset val="100"/>
        <c:noMultiLvlLbl val="0"/>
      </c:catAx>
      <c:valAx>
        <c:axId val="36073680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1552"/>
        <c:crosses val="autoZero"/>
        <c:crossBetween val="between"/>
      </c:valAx>
      <c:valAx>
        <c:axId val="357642616"/>
        <c:scaling>
          <c:orientation val="minMax"/>
        </c:scaling>
        <c:delete val="0"/>
        <c:axPos val="r"/>
        <c:numFmt formatCode="#,##0_);[Red]\(#,##0\)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57643272"/>
        <c:crosses val="max"/>
        <c:crossBetween val="between"/>
        <c:majorUnit val="50"/>
      </c:valAx>
      <c:catAx>
        <c:axId val="3576432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57642616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A27B689-0370-44BC-ABDA-0F8E2D0185DD}" type="doc">
      <dgm:prSet loTypeId="urn:microsoft.com/office/officeart/2005/8/layout/arrow1" loCatId="process" qsTypeId="urn:microsoft.com/office/officeart/2005/8/quickstyle/3d2" qsCatId="3D" csTypeId="urn:microsoft.com/office/officeart/2005/8/colors/accent6_2" csCatId="accent6" phldr="1"/>
      <dgm:spPr/>
    </dgm:pt>
    <dgm:pt modelId="{B64F18F0-FE52-487C-BC8D-1EC7BCDBCA07}">
      <dgm:prSet phldrT="[텍스트]" custT="1"/>
      <dgm:spPr/>
      <dgm:t>
        <a:bodyPr/>
        <a:lstStyle/>
        <a:p>
          <a:pPr latinLnBrk="1"/>
          <a:r>
            <a:rPr lang="ko-KR" altLang="en-US" sz="18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솔개</a:t>
          </a:r>
          <a:endParaRPr lang="ko-KR" altLang="en-US" sz="18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44DE3E43-924E-4A60-9901-784CB126AAFE}" type="parTrans" cxnId="{F1004A2A-ACC6-4DB6-B875-03C78D98F277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B2A03C81-9425-42C7-A56A-A919AA2EE4B3}" type="sibTrans" cxnId="{F1004A2A-ACC6-4DB6-B875-03C78D98F277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A27A1A41-764C-4101-A050-A053E36FF70F}">
      <dgm:prSet phldrT="[텍스트]" custT="1"/>
      <dgm:spPr/>
      <dgm:t>
        <a:bodyPr/>
        <a:lstStyle/>
        <a:p>
          <a:pPr latinLnBrk="1"/>
          <a:r>
            <a:rPr lang="ko-KR" altLang="en-US" sz="18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벌매</a:t>
          </a:r>
          <a:endParaRPr lang="ko-KR" altLang="en-US" sz="18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124A735F-45FF-48DD-9498-5F037F140D1C}" type="parTrans" cxnId="{7EFAC792-2B60-4C84-B36D-7E39CCA6DDA7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</a:endParaRPr>
        </a:p>
      </dgm:t>
    </dgm:pt>
    <dgm:pt modelId="{CF0934F3-4EE9-47DE-A9C1-15596AFCA4E7}" type="sibTrans" cxnId="{7EFAC792-2B60-4C84-B36D-7E39CCA6DDA7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</a:endParaRPr>
        </a:p>
      </dgm:t>
    </dgm:pt>
    <dgm:pt modelId="{781279E6-C2C9-46B0-BC15-B37410ED163D}" type="pres">
      <dgm:prSet presAssocID="{DA27B689-0370-44BC-ABDA-0F8E2D0185DD}" presName="cycle" presStyleCnt="0">
        <dgm:presLayoutVars>
          <dgm:dir/>
          <dgm:resizeHandles val="exact"/>
        </dgm:presLayoutVars>
      </dgm:prSet>
      <dgm:spPr/>
    </dgm:pt>
    <dgm:pt modelId="{22302655-989C-4BC2-954E-C45F9E6052A3}" type="pres">
      <dgm:prSet presAssocID="{B64F18F0-FE52-487C-BC8D-1EC7BCDBCA07}" presName="arrow" presStyleLbl="node1" presStyleIdx="0" presStyleCnt="2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E63C8F61-CB06-4AF0-8C05-01E5F102F355}" type="pres">
      <dgm:prSet presAssocID="{A27A1A41-764C-4101-A050-A053E36FF70F}" presName="arrow" presStyleLbl="node1" presStyleIdx="1" presStyleCnt="2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7EFAC792-2B60-4C84-B36D-7E39CCA6DDA7}" srcId="{DA27B689-0370-44BC-ABDA-0F8E2D0185DD}" destId="{A27A1A41-764C-4101-A050-A053E36FF70F}" srcOrd="1" destOrd="0" parTransId="{124A735F-45FF-48DD-9498-5F037F140D1C}" sibTransId="{CF0934F3-4EE9-47DE-A9C1-15596AFCA4E7}"/>
    <dgm:cxn modelId="{4FB475FF-2C13-4ADA-953D-696762D1B817}" type="presOf" srcId="{B64F18F0-FE52-487C-BC8D-1EC7BCDBCA07}" destId="{22302655-989C-4BC2-954E-C45F9E6052A3}" srcOrd="0" destOrd="0" presId="urn:microsoft.com/office/officeart/2005/8/layout/arrow1"/>
    <dgm:cxn modelId="{091A54B1-3F13-4935-9293-EE685AB43BCF}" type="presOf" srcId="{A27A1A41-764C-4101-A050-A053E36FF70F}" destId="{E63C8F61-CB06-4AF0-8C05-01E5F102F355}" srcOrd="0" destOrd="0" presId="urn:microsoft.com/office/officeart/2005/8/layout/arrow1"/>
    <dgm:cxn modelId="{883480C2-24E5-4E62-829C-43C2C374F529}" type="presOf" srcId="{DA27B689-0370-44BC-ABDA-0F8E2D0185DD}" destId="{781279E6-C2C9-46B0-BC15-B37410ED163D}" srcOrd="0" destOrd="0" presId="urn:microsoft.com/office/officeart/2005/8/layout/arrow1"/>
    <dgm:cxn modelId="{F1004A2A-ACC6-4DB6-B875-03C78D98F277}" srcId="{DA27B689-0370-44BC-ABDA-0F8E2D0185DD}" destId="{B64F18F0-FE52-487C-BC8D-1EC7BCDBCA07}" srcOrd="0" destOrd="0" parTransId="{44DE3E43-924E-4A60-9901-784CB126AAFE}" sibTransId="{B2A03C81-9425-42C7-A56A-A919AA2EE4B3}"/>
    <dgm:cxn modelId="{9587B08D-22AC-4F23-9B7D-B74FEDBDBFEB}" type="presParOf" srcId="{781279E6-C2C9-46B0-BC15-B37410ED163D}" destId="{22302655-989C-4BC2-954E-C45F9E6052A3}" srcOrd="0" destOrd="0" presId="urn:microsoft.com/office/officeart/2005/8/layout/arrow1"/>
    <dgm:cxn modelId="{48238209-81BB-4ADF-B7EC-C38F17AD9D8E}" type="presParOf" srcId="{781279E6-C2C9-46B0-BC15-B37410ED163D}" destId="{E63C8F61-CB06-4AF0-8C05-01E5F102F355}" srcOrd="1" destOrd="0" presId="urn:microsoft.com/office/officeart/2005/8/layout/arrow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CA0B8F4-0D53-439E-BD78-EE59CD09BA11}" type="doc">
      <dgm:prSet loTypeId="urn:microsoft.com/office/officeart/2005/8/layout/venn3" loCatId="relationship" qsTypeId="urn:microsoft.com/office/officeart/2005/8/quickstyle/3d3" qsCatId="3D" csTypeId="urn:microsoft.com/office/officeart/2005/8/colors/accent1_2" csCatId="accent1" phldr="1"/>
      <dgm:spPr/>
    </dgm:pt>
    <dgm:pt modelId="{C5C9621E-5168-4FD4-8A18-50BD38ADF314}">
      <dgm:prSet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청둥오리</a:t>
          </a:r>
        </a:p>
      </dgm:t>
    </dgm:pt>
    <dgm:pt modelId="{74A33FFA-5E84-4E8D-B9A8-E4AF12968C0C}" type="parTrans" cxnId="{9A18F46B-D009-4CC4-921E-686C9C712016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EAF31A55-B656-4509-A8A4-366B681F006F}" type="sibTrans" cxnId="{9A18F46B-D009-4CC4-921E-686C9C712016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432772A8-172F-4C93-98DB-ED8A3A6FFE5C}">
      <dgm:prSet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넓적부리</a:t>
          </a:r>
        </a:p>
      </dgm:t>
    </dgm:pt>
    <dgm:pt modelId="{84BDA957-3CC4-4E7F-9EB8-05CF51B025F8}" type="parTrans" cxnId="{5E556A68-654C-4D9D-B618-594E3609B595}">
      <dgm:prSet/>
      <dgm:spPr/>
      <dgm:t>
        <a:bodyPr/>
        <a:lstStyle/>
        <a:p>
          <a:pPr latinLnBrk="1"/>
          <a:endParaRPr lang="ko-KR" altLang="en-US"/>
        </a:p>
      </dgm:t>
    </dgm:pt>
    <dgm:pt modelId="{5A06AA07-0AED-439A-B911-6574C29FDB50}" type="sibTrans" cxnId="{5E556A68-654C-4D9D-B618-594E3609B595}">
      <dgm:prSet/>
      <dgm:spPr/>
      <dgm:t>
        <a:bodyPr/>
        <a:lstStyle/>
        <a:p>
          <a:pPr latinLnBrk="1"/>
          <a:endParaRPr lang="ko-KR" altLang="en-US"/>
        </a:p>
      </dgm:t>
    </dgm:pt>
    <dgm:pt modelId="{C4A45EB6-BC3F-4B5E-BBAF-30F077D87312}">
      <dgm:prSet custT="1"/>
      <dgm:spPr/>
      <dgm:t>
        <a:bodyPr/>
        <a:lstStyle/>
        <a:p>
          <a:pPr latinLnBrk="1"/>
          <a:r>
            <a:rPr lang="ko-KR" altLang="en-US" sz="1800" dirty="0" err="1">
              <a:latin typeface="굴림" panose="020B0600000101010101" pitchFamily="50" charset="-127"/>
              <a:ea typeface="굴림" panose="020B0600000101010101" pitchFamily="50" charset="-127"/>
            </a:rPr>
            <a:t>비오리</a:t>
          </a:r>
          <a:endParaRPr lang="ko-KR" altLang="en-US" sz="1800" dirty="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7657CE78-D59D-453B-8257-F069A8D6BB5C}" type="parTrans" cxnId="{FA1092D9-F192-4D8C-9471-EEA7F3B7ADAB}">
      <dgm:prSet/>
      <dgm:spPr/>
      <dgm:t>
        <a:bodyPr/>
        <a:lstStyle/>
        <a:p>
          <a:pPr latinLnBrk="1"/>
          <a:endParaRPr lang="ko-KR" altLang="en-US"/>
        </a:p>
      </dgm:t>
    </dgm:pt>
    <dgm:pt modelId="{2F39062E-A56B-4268-933B-D5A84F00C86A}" type="sibTrans" cxnId="{FA1092D9-F192-4D8C-9471-EEA7F3B7ADAB}">
      <dgm:prSet/>
      <dgm:spPr/>
      <dgm:t>
        <a:bodyPr/>
        <a:lstStyle/>
        <a:p>
          <a:pPr latinLnBrk="1"/>
          <a:endParaRPr lang="ko-KR" altLang="en-US"/>
        </a:p>
      </dgm:t>
    </dgm:pt>
    <dgm:pt modelId="{A81FBF2E-9432-4DA4-ADE1-66D18BD47825}" type="pres">
      <dgm:prSet presAssocID="{ECA0B8F4-0D53-439E-BD78-EE59CD09BA11}" presName="Name0" presStyleCnt="0">
        <dgm:presLayoutVars>
          <dgm:dir/>
          <dgm:resizeHandles val="exact"/>
        </dgm:presLayoutVars>
      </dgm:prSet>
      <dgm:spPr/>
    </dgm:pt>
    <dgm:pt modelId="{148A77F1-554A-4C8A-9D0F-0E395321F622}" type="pres">
      <dgm:prSet presAssocID="{C5C9621E-5168-4FD4-8A18-50BD38ADF314}" presName="Name5" presStyleLbl="vennNode1" presStyleIdx="0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521FA3C4-D9E3-43DE-8BAC-FBB7535CF599}" type="pres">
      <dgm:prSet presAssocID="{EAF31A55-B656-4509-A8A4-366B681F006F}" presName="space" presStyleCnt="0"/>
      <dgm:spPr/>
    </dgm:pt>
    <dgm:pt modelId="{34BED0EB-98F3-4611-8DA2-EAF5253B53B4}" type="pres">
      <dgm:prSet presAssocID="{432772A8-172F-4C93-98DB-ED8A3A6FFE5C}" presName="Name5" presStyleLbl="vennNode1" presStyleIdx="1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3E084F79-286B-40D2-96ED-F0E6FD939A94}" type="pres">
      <dgm:prSet presAssocID="{5A06AA07-0AED-439A-B911-6574C29FDB50}" presName="space" presStyleCnt="0"/>
      <dgm:spPr/>
    </dgm:pt>
    <dgm:pt modelId="{268B6871-4199-4AC0-B080-D36EFF5271D9}" type="pres">
      <dgm:prSet presAssocID="{C4A45EB6-BC3F-4B5E-BBAF-30F077D87312}" presName="Name5" presStyleLbl="vennNode1" presStyleIdx="2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5E556A68-654C-4D9D-B618-594E3609B595}" srcId="{ECA0B8F4-0D53-439E-BD78-EE59CD09BA11}" destId="{432772A8-172F-4C93-98DB-ED8A3A6FFE5C}" srcOrd="1" destOrd="0" parTransId="{84BDA957-3CC4-4E7F-9EB8-05CF51B025F8}" sibTransId="{5A06AA07-0AED-439A-B911-6574C29FDB50}"/>
    <dgm:cxn modelId="{5C785D5B-6A40-4E00-9F79-C207D2F72042}" type="presOf" srcId="{432772A8-172F-4C93-98DB-ED8A3A6FFE5C}" destId="{34BED0EB-98F3-4611-8DA2-EAF5253B53B4}" srcOrd="0" destOrd="0" presId="urn:microsoft.com/office/officeart/2005/8/layout/venn3"/>
    <dgm:cxn modelId="{9A18F46B-D009-4CC4-921E-686C9C712016}" srcId="{ECA0B8F4-0D53-439E-BD78-EE59CD09BA11}" destId="{C5C9621E-5168-4FD4-8A18-50BD38ADF314}" srcOrd="0" destOrd="0" parTransId="{74A33FFA-5E84-4E8D-B9A8-E4AF12968C0C}" sibTransId="{EAF31A55-B656-4509-A8A4-366B681F006F}"/>
    <dgm:cxn modelId="{A95DB4B7-A817-4689-BB99-27E0F7EAD08B}" type="presOf" srcId="{C4A45EB6-BC3F-4B5E-BBAF-30F077D87312}" destId="{268B6871-4199-4AC0-B080-D36EFF5271D9}" srcOrd="0" destOrd="0" presId="urn:microsoft.com/office/officeart/2005/8/layout/venn3"/>
    <dgm:cxn modelId="{FA1092D9-F192-4D8C-9471-EEA7F3B7ADAB}" srcId="{ECA0B8F4-0D53-439E-BD78-EE59CD09BA11}" destId="{C4A45EB6-BC3F-4B5E-BBAF-30F077D87312}" srcOrd="2" destOrd="0" parTransId="{7657CE78-D59D-453B-8257-F069A8D6BB5C}" sibTransId="{2F39062E-A56B-4268-933B-D5A84F00C86A}"/>
    <dgm:cxn modelId="{D1837B48-A38A-404B-B22D-88C67B7D6422}" type="presOf" srcId="{C5C9621E-5168-4FD4-8A18-50BD38ADF314}" destId="{148A77F1-554A-4C8A-9D0F-0E395321F622}" srcOrd="0" destOrd="0" presId="urn:microsoft.com/office/officeart/2005/8/layout/venn3"/>
    <dgm:cxn modelId="{181941F6-5CC1-4F27-B7C2-0189287BD1A7}" type="presOf" srcId="{ECA0B8F4-0D53-439E-BD78-EE59CD09BA11}" destId="{A81FBF2E-9432-4DA4-ADE1-66D18BD47825}" srcOrd="0" destOrd="0" presId="urn:microsoft.com/office/officeart/2005/8/layout/venn3"/>
    <dgm:cxn modelId="{78CCF5BF-F707-4E1C-B353-879D59088B19}" type="presParOf" srcId="{A81FBF2E-9432-4DA4-ADE1-66D18BD47825}" destId="{148A77F1-554A-4C8A-9D0F-0E395321F622}" srcOrd="0" destOrd="0" presId="urn:microsoft.com/office/officeart/2005/8/layout/venn3"/>
    <dgm:cxn modelId="{2155988B-B27D-4F1D-B5DE-F007EC340260}" type="presParOf" srcId="{A81FBF2E-9432-4DA4-ADE1-66D18BD47825}" destId="{521FA3C4-D9E3-43DE-8BAC-FBB7535CF599}" srcOrd="1" destOrd="0" presId="urn:microsoft.com/office/officeart/2005/8/layout/venn3"/>
    <dgm:cxn modelId="{C9AE2251-97D2-4212-875B-E2F6FD7FA54F}" type="presParOf" srcId="{A81FBF2E-9432-4DA4-ADE1-66D18BD47825}" destId="{34BED0EB-98F3-4611-8DA2-EAF5253B53B4}" srcOrd="2" destOrd="0" presId="urn:microsoft.com/office/officeart/2005/8/layout/venn3"/>
    <dgm:cxn modelId="{BD9A3084-C1A0-4F04-8F0D-9C25A953AE8B}" type="presParOf" srcId="{A81FBF2E-9432-4DA4-ADE1-66D18BD47825}" destId="{3E084F79-286B-40D2-96ED-F0E6FD939A94}" srcOrd="3" destOrd="0" presId="urn:microsoft.com/office/officeart/2005/8/layout/venn3"/>
    <dgm:cxn modelId="{D51036C5-EA1E-4CCE-A66D-3674C5093CFB}" type="presParOf" srcId="{A81FBF2E-9432-4DA4-ADE1-66D18BD47825}" destId="{268B6871-4199-4AC0-B080-D36EFF5271D9}" srcOrd="4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302655-989C-4BC2-954E-C45F9E6052A3}">
      <dsp:nvSpPr>
        <dsp:cNvPr id="0" name=""/>
        <dsp:cNvSpPr/>
      </dsp:nvSpPr>
      <dsp:spPr>
        <a:xfrm rot="16200000">
          <a:off x="96" y="63432"/>
          <a:ext cx="1106459" cy="1106459"/>
        </a:xfrm>
        <a:prstGeom prst="upArrow">
          <a:avLst>
            <a:gd name="adj1" fmla="val 50000"/>
            <a:gd name="adj2" fmla="val 35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솔개</a:t>
          </a:r>
          <a:endParaRPr lang="ko-KR" altLang="en-US" sz="1800" kern="12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 rot="5400000">
        <a:off x="193726" y="340047"/>
        <a:ext cx="912829" cy="553229"/>
      </dsp:txXfrm>
    </dsp:sp>
    <dsp:sp modelId="{E63C8F61-CB06-4AF0-8C05-01E5F102F355}">
      <dsp:nvSpPr>
        <dsp:cNvPr id="0" name=""/>
        <dsp:cNvSpPr/>
      </dsp:nvSpPr>
      <dsp:spPr>
        <a:xfrm rot="5400000">
          <a:off x="1217576" y="63432"/>
          <a:ext cx="1106459" cy="1106459"/>
        </a:xfrm>
        <a:prstGeom prst="upArrow">
          <a:avLst>
            <a:gd name="adj1" fmla="val 50000"/>
            <a:gd name="adj2" fmla="val 35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벌매</a:t>
          </a:r>
          <a:endParaRPr lang="ko-KR" altLang="en-US" sz="1800" kern="12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 rot="-5400000">
        <a:off x="1217576" y="340047"/>
        <a:ext cx="912829" cy="55322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8A77F1-554A-4C8A-9D0F-0E395321F622}">
      <dsp:nvSpPr>
        <dsp:cNvPr id="0" name=""/>
        <dsp:cNvSpPr/>
      </dsp:nvSpPr>
      <dsp:spPr>
        <a:xfrm>
          <a:off x="325663" y="779"/>
          <a:ext cx="1041794" cy="104179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7333" tIns="22860" rIns="57333" bIns="2286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청둥오리</a:t>
          </a:r>
        </a:p>
      </dsp:txBody>
      <dsp:txXfrm>
        <a:off x="478230" y="153346"/>
        <a:ext cx="736660" cy="736660"/>
      </dsp:txXfrm>
    </dsp:sp>
    <dsp:sp modelId="{34BED0EB-98F3-4611-8DA2-EAF5253B53B4}">
      <dsp:nvSpPr>
        <dsp:cNvPr id="0" name=""/>
        <dsp:cNvSpPr/>
      </dsp:nvSpPr>
      <dsp:spPr>
        <a:xfrm>
          <a:off x="1159098" y="779"/>
          <a:ext cx="1041794" cy="104179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7333" tIns="22860" rIns="57333" bIns="2286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넓적부리</a:t>
          </a:r>
        </a:p>
      </dsp:txBody>
      <dsp:txXfrm>
        <a:off x="1311665" y="153346"/>
        <a:ext cx="736660" cy="736660"/>
      </dsp:txXfrm>
    </dsp:sp>
    <dsp:sp modelId="{268B6871-4199-4AC0-B080-D36EFF5271D9}">
      <dsp:nvSpPr>
        <dsp:cNvPr id="0" name=""/>
        <dsp:cNvSpPr/>
      </dsp:nvSpPr>
      <dsp:spPr>
        <a:xfrm>
          <a:off x="1992534" y="779"/>
          <a:ext cx="1041794" cy="104179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7333" tIns="22860" rIns="57333" bIns="2286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 err="1">
              <a:latin typeface="굴림" panose="020B0600000101010101" pitchFamily="50" charset="-127"/>
              <a:ea typeface="굴림" panose="020B0600000101010101" pitchFamily="50" charset="-127"/>
            </a:rPr>
            <a:t>비오리</a:t>
          </a:r>
          <a:endParaRPr lang="ko-KR" altLang="en-US" sz="1800" kern="1200" dirty="0"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2145101" y="153346"/>
        <a:ext cx="736660" cy="7366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1">
  <dgm:title val=""/>
  <dgm:desc val=""/>
  <dgm:catLst>
    <dgm:cat type="relationship" pri="7000"/>
    <dgm:cat type="process" pri="3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0.1"/>
          <dgm:constr type="diam" refType="w" refFor="ch" refPtType="node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"/>
        </dgm:constrLst>
      </dgm:if>
      <dgm:if name="Name13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15"/>
        </dgm:constrLst>
      </dgm:if>
      <dgm:if name="Name14" axis="ch" ptType="node" func="cnt" op="equ" val="10">
        <dgm:constrLst>
          <dgm:constr type="primFontSz" for="ch" ptType="node" op="lte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else name="Name1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35"/>
        </dgm:constrLst>
      </dgm:else>
    </dgm:choose>
    <dgm:ruleLst/>
    <dgm:forEach name="Name16" axis="ch" ptType="node">
      <dgm:layoutNode name="arrow">
        <dgm:varLst>
          <dgm:bulletEnabled val="1"/>
        </dgm:varLst>
        <dgm:alg type="tx"/>
        <dgm:shape xmlns:r="http://schemas.openxmlformats.org/officeDocument/2006/relationships" type="up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2016C3-086C-4999-9D43-E0453338D530}" type="datetimeFigureOut">
              <a:rPr lang="ko-KR" altLang="en-US" smtClean="0"/>
              <a:t>2023-03-11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097A8-FC4E-4A31-A641-44758014BD43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0319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488F5D5-D739-4194-9FB2-B3FFF2557B62}" type="datetime1">
              <a:rPr lang="ko-KR" altLang="en-US" smtClean="0"/>
              <a:t>2023-03-11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13400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068FCF2-0E46-4553-8496-689BE494DA6B}" type="datetime1">
              <a:rPr lang="ko-KR" altLang="en-US" smtClean="0"/>
              <a:t>2023-03-11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48270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35FBC78-C7A9-4B14-A845-FC2879A5F943}" type="datetime1">
              <a:rPr lang="ko-KR" altLang="en-US" smtClean="0"/>
              <a:t>2023-03-11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44947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AF39B6C1-C06A-4EC1-A19F-0D832ECFCA8C}" type="datetime1">
              <a:rPr lang="ko-KR" altLang="en-US" smtClean="0"/>
              <a:t>2023-03-11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69402" y="6355580"/>
            <a:ext cx="2228850" cy="365125"/>
          </a:xfrm>
        </p:spPr>
        <p:txBody>
          <a:bodyPr/>
          <a:lstStyle>
            <a:lvl1pPr>
              <a:defRPr sz="1300"/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45883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E23892CB-BD2D-4A71-8D3D-DCEEE98ECA83}" type="datetime1">
              <a:rPr lang="ko-KR" altLang="en-US" smtClean="0"/>
              <a:t>2023-03-11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22853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924DC29-BEBB-424F-831F-847E9A04BE09}" type="datetime1">
              <a:rPr lang="ko-KR" altLang="en-US" smtClean="0"/>
              <a:t>2023-03-11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64106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CEB95358-A838-478D-9B72-79859A83FD9B}" type="datetime1">
              <a:rPr lang="ko-KR" altLang="en-US" smtClean="0"/>
              <a:t>2023-03-11</a:t>
            </a:fld>
            <a:endParaRPr lang="ko-KR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75879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DBF33C8B-9354-7831-1E5D-C2E24F3BE1AA}"/>
              </a:ext>
            </a:extLst>
          </p:cNvPr>
          <p:cNvSpPr/>
          <p:nvPr userDrawn="1"/>
        </p:nvSpPr>
        <p:spPr>
          <a:xfrm>
            <a:off x="0" y="0"/>
            <a:ext cx="9906000" cy="45719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양쪽 모서리가 잘린 사각형 7">
            <a:extLst>
              <a:ext uri="{FF2B5EF4-FFF2-40B4-BE49-F238E27FC236}">
                <a16:creationId xmlns:a16="http://schemas.microsoft.com/office/drawing/2014/main" id="{3C3D73FF-340B-255E-D07B-968092AEF531}"/>
              </a:ext>
            </a:extLst>
          </p:cNvPr>
          <p:cNvSpPr/>
          <p:nvPr userDrawn="1"/>
        </p:nvSpPr>
        <p:spPr>
          <a:xfrm>
            <a:off x="632254" y="0"/>
            <a:ext cx="8641492" cy="1153297"/>
          </a:xfrm>
          <a:prstGeom prst="snip1Rect">
            <a:avLst>
              <a:gd name="adj" fmla="val 39854"/>
            </a:avLst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F2B1E651-E2B7-AE05-A7ED-2A0E5F9F15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038" y="6264535"/>
            <a:ext cx="1479665" cy="547213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6F00FAA8-ACDE-F0DA-828B-15F1BC46A0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254" y="0"/>
            <a:ext cx="8635341" cy="1153297"/>
          </a:xfrm>
          <a:prstGeom prst="rect">
            <a:avLst/>
          </a:prstGeom>
        </p:spPr>
        <p:txBody>
          <a:bodyPr anchor="ctr"/>
          <a:lstStyle>
            <a:lvl1pPr algn="ctr">
              <a:defRPr sz="400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1663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0E52529-CE08-4C4E-88D6-ECF8AD3D837F}" type="datetime1">
              <a:rPr lang="ko-KR" altLang="en-US" smtClean="0"/>
              <a:t>2023-03-11</a:t>
            </a:fld>
            <a:endParaRPr lang="ko-KR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91282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19743A8B-73CB-479E-98FA-9C44118C786D}" type="datetime1">
              <a:rPr lang="ko-KR" altLang="en-US" smtClean="0"/>
              <a:t>2023-03-11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38334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dirty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5493C1A0-D60E-4A2A-A02E-AC8186A6BAEC}" type="datetime1">
              <a:rPr lang="ko-KR" altLang="en-US" smtClean="0"/>
              <a:t>2023-03-11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66125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41735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사다리꼴 2"/>
          <p:cNvSpPr/>
          <p:nvPr/>
        </p:nvSpPr>
        <p:spPr>
          <a:xfrm>
            <a:off x="0" y="3868615"/>
            <a:ext cx="9906000" cy="2989384"/>
          </a:xfrm>
          <a:prstGeom prst="trapezoid">
            <a:avLst/>
          </a:prstGeom>
          <a:blipFill dpi="0" rotWithShape="1"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CascadeDown">
              <a:avLst/>
            </a:prstTxWarp>
          </a:bodyPr>
          <a:lstStyle/>
          <a:p>
            <a:pPr algn="ctr"/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1B08C1C9-8BFC-4BE1-8505-B31AFCC1E3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39502" y="1466809"/>
            <a:ext cx="7026996" cy="1669266"/>
          </a:xfrm>
        </p:spPr>
        <p:txBody>
          <a:bodyPr>
            <a:prstTxWarp prst="textWave1">
              <a:avLst/>
            </a:prstTxWarp>
          </a:bodyPr>
          <a:lstStyle/>
          <a:p>
            <a:r>
              <a:rPr lang="en-US" altLang="ko-KR" b="1" dirty="0">
                <a:effectLst>
                  <a:reflection blurRad="6350" stA="55000" endA="300" endPos="45500" dir="5400000" sy="-100000" algn="bl" rotWithShape="0"/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Migratory Bird</a:t>
            </a:r>
            <a:endParaRPr lang="ko-KR" altLang="en-US" b="1" dirty="0">
              <a:effectLst>
                <a:reflection blurRad="6350" stA="55000" endA="300" endPos="45500" dir="5400000" sy="-100000" algn="bl" rotWithShape="0"/>
              </a:effectLst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E417A86-4430-4B4F-A502-D670DF6CC75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5602" y="222266"/>
            <a:ext cx="2181080" cy="806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39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ECF67A3-2BEF-4441-96D7-AC1E5C275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2</a:t>
            </a:fld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A80A21B-1C34-4403-A974-17613A903BF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ko-KR" altLang="en-US" dirty="0"/>
              <a:t>  목차</a:t>
            </a:r>
          </a:p>
        </p:txBody>
      </p:sp>
      <p:sp>
        <p:nvSpPr>
          <p:cNvPr id="19" name="모서리가 둥근 직사각형 18"/>
          <p:cNvSpPr/>
          <p:nvPr/>
        </p:nvSpPr>
        <p:spPr>
          <a:xfrm>
            <a:off x="1503792" y="2343151"/>
            <a:ext cx="4618334" cy="257670"/>
          </a:xfrm>
          <a:prstGeom prst="homePlat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325457" y="1898858"/>
            <a:ext cx="4306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겨울 철새</a:t>
            </a:r>
          </a:p>
        </p:txBody>
      </p:sp>
      <p:sp>
        <p:nvSpPr>
          <p:cNvPr id="3" name="평행 사변형 2"/>
          <p:cNvSpPr/>
          <p:nvPr/>
        </p:nvSpPr>
        <p:spPr>
          <a:xfrm>
            <a:off x="921676" y="1958216"/>
            <a:ext cx="1408702" cy="642604"/>
          </a:xfrm>
          <a:prstGeom prst="parallelogram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1</a:t>
            </a:r>
            <a:endParaRPr lang="ko-KR" altLang="en-US" sz="2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7" name="모서리가 둥근 직사각형 26"/>
          <p:cNvSpPr/>
          <p:nvPr/>
        </p:nvSpPr>
        <p:spPr>
          <a:xfrm>
            <a:off x="1503792" y="3391664"/>
            <a:ext cx="4618334" cy="257670"/>
          </a:xfrm>
          <a:prstGeom prst="homePlat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325457" y="2947371"/>
            <a:ext cx="4306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철새의 먹이 및 분포지역</a:t>
            </a:r>
          </a:p>
        </p:txBody>
      </p:sp>
      <p:sp>
        <p:nvSpPr>
          <p:cNvPr id="29" name="평행 사변형 28"/>
          <p:cNvSpPr/>
          <p:nvPr/>
        </p:nvSpPr>
        <p:spPr>
          <a:xfrm>
            <a:off x="921676" y="3006729"/>
            <a:ext cx="1408702" cy="642604"/>
          </a:xfrm>
          <a:prstGeom prst="parallelogram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2</a:t>
            </a:r>
            <a:endParaRPr lang="ko-KR" altLang="en-US" sz="2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8" name="모서리가 둥근 직사각형 37"/>
          <p:cNvSpPr/>
          <p:nvPr/>
        </p:nvSpPr>
        <p:spPr>
          <a:xfrm>
            <a:off x="1503792" y="4440177"/>
            <a:ext cx="4618334" cy="257670"/>
          </a:xfrm>
          <a:prstGeom prst="homePlat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325457" y="3995884"/>
            <a:ext cx="4306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강원도 해안 철새 개체 수</a:t>
            </a:r>
          </a:p>
        </p:txBody>
      </p:sp>
      <p:sp>
        <p:nvSpPr>
          <p:cNvPr id="42" name="평행 사변형 41"/>
          <p:cNvSpPr/>
          <p:nvPr/>
        </p:nvSpPr>
        <p:spPr>
          <a:xfrm>
            <a:off x="921676" y="4055242"/>
            <a:ext cx="1408702" cy="642604"/>
          </a:xfrm>
          <a:prstGeom prst="parallelogram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3</a:t>
            </a:r>
            <a:endParaRPr lang="ko-KR" altLang="en-US" sz="2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4" name="모서리가 둥근 직사각형 43"/>
          <p:cNvSpPr/>
          <p:nvPr/>
        </p:nvSpPr>
        <p:spPr>
          <a:xfrm>
            <a:off x="1503792" y="5488690"/>
            <a:ext cx="4618334" cy="257670"/>
          </a:xfrm>
          <a:prstGeom prst="homePlat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325457" y="5044397"/>
            <a:ext cx="4306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  <a:hlinkClick r:id="rId2" action="ppaction://hlinksldjump"/>
              </a:rPr>
              <a:t>우리나라의 철새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6" name="평행 사변형 45"/>
          <p:cNvSpPr/>
          <p:nvPr/>
        </p:nvSpPr>
        <p:spPr>
          <a:xfrm>
            <a:off x="921676" y="5103755"/>
            <a:ext cx="1408702" cy="642604"/>
          </a:xfrm>
          <a:prstGeom prst="parallelogram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4</a:t>
            </a:r>
            <a:endParaRPr lang="ko-KR" altLang="en-US" sz="2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59" b="67322"/>
          <a:stretch/>
        </p:blipFill>
        <p:spPr>
          <a:xfrm>
            <a:off x="7205827" y="2044674"/>
            <a:ext cx="1643425" cy="1531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995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6858544-C66C-4DCC-8236-11BE5768B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A6056FBD-BCC7-4E75-B5E6-4FBC7AE735A8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겨울 철새</a:t>
            </a:r>
          </a:p>
        </p:txBody>
      </p:sp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A43E2F25-EBD4-4E9E-B7FD-0DD365416DD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33400" y="1395413"/>
            <a:ext cx="8469313" cy="2586037"/>
          </a:xfrm>
          <a:prstGeom prst="rect">
            <a:avLst/>
          </a:prstGeom>
        </p:spPr>
        <p:txBody>
          <a:bodyPr/>
          <a:lstStyle/>
          <a:p>
            <a:pPr marL="355600" lvl="0" indent="-355600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Winter Visitor</a:t>
            </a:r>
            <a:endParaRPr kumimoji="0" lang="en-US" altLang="ko-KR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굴림" pitchFamily="50" charset="-127"/>
              <a:ea typeface="굴림" pitchFamily="50" charset="-127"/>
            </a:endParaRPr>
          </a:p>
          <a:p>
            <a:pPr marL="717550" lvl="1" indent="-360363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v"/>
            </a:pPr>
            <a:r>
              <a:rPr lang="en-US" altLang="ko-KR" sz="2000" dirty="0">
                <a:latin typeface="굴림" pitchFamily="50" charset="-127"/>
                <a:ea typeface="굴림" pitchFamily="50" charset="-127"/>
              </a:rPr>
              <a:t>It is the seasonal journey undertaken by many species of birds</a:t>
            </a:r>
          </a:p>
          <a:p>
            <a:pPr marL="717550" lvl="1" indent="-360363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v"/>
            </a:pPr>
            <a:r>
              <a:rPr lang="en-US" altLang="ko-KR" sz="2000" dirty="0">
                <a:latin typeface="굴림" pitchFamily="50" charset="-127"/>
                <a:ea typeface="굴림" pitchFamily="50" charset="-127"/>
              </a:rPr>
              <a:t>Bird movements include those made in response to changes in food availability, habitat, or weather</a:t>
            </a:r>
            <a:endParaRPr lang="ko-KR" altLang="ko-KR" sz="2000" dirty="0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5" name="내용 개체 틀 1">
            <a:extLst>
              <a:ext uri="{FF2B5EF4-FFF2-40B4-BE49-F238E27FC236}">
                <a16:creationId xmlns:a16="http://schemas.microsoft.com/office/drawing/2014/main" id="{BEF6380C-942C-41C2-B9B2-280C4B273AFB}"/>
              </a:ext>
            </a:extLst>
          </p:cNvPr>
          <p:cNvSpPr txBox="1">
            <a:spLocks/>
          </p:cNvSpPr>
          <p:nvPr/>
        </p:nvSpPr>
        <p:spPr>
          <a:xfrm>
            <a:off x="533400" y="3807869"/>
            <a:ext cx="7094808" cy="203331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indent="-355600" latinLnBrk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겨울 철새</a:t>
            </a:r>
            <a:endParaRPr lang="en-US" alt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00087" lvl="1" indent="-342900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2000" dirty="0">
                <a:latin typeface="굴림" pitchFamily="50" charset="-127"/>
                <a:ea typeface="굴림" pitchFamily="50" charset="-127"/>
              </a:rPr>
              <a:t>시베리아와 같은 북쪽지방에서 생활하다가 먹이</a:t>
            </a:r>
            <a:r>
              <a:rPr lang="en-US" altLang="ko-KR" sz="2000" dirty="0">
                <a:latin typeface="굴림" pitchFamily="50" charset="-127"/>
                <a:ea typeface="굴림" pitchFamily="50" charset="-127"/>
              </a:rPr>
              <a:t>, </a:t>
            </a:r>
            <a:r>
              <a:rPr lang="ko-KR" altLang="en-US" sz="2000" dirty="0">
                <a:latin typeface="굴림" pitchFamily="50" charset="-127"/>
                <a:ea typeface="굴림" pitchFamily="50" charset="-127"/>
              </a:rPr>
              <a:t>환경</a:t>
            </a:r>
            <a:r>
              <a:rPr lang="en-US" altLang="ko-KR" sz="2000" dirty="0">
                <a:latin typeface="굴림" pitchFamily="50" charset="-127"/>
                <a:ea typeface="굴림" pitchFamily="50" charset="-127"/>
              </a:rPr>
              <a:t>, </a:t>
            </a:r>
            <a:r>
              <a:rPr lang="ko-KR" altLang="en-US" sz="2000" dirty="0">
                <a:latin typeface="굴림" pitchFamily="50" charset="-127"/>
                <a:ea typeface="굴림" pitchFamily="50" charset="-127"/>
              </a:rPr>
              <a:t>날씨 등의 이유로 가을에 찾아와 월동을 하고 봄이 지나면 다른 곳으로 이동하여 번식하는 철새</a:t>
            </a:r>
          </a:p>
        </p:txBody>
      </p:sp>
      <p:pic>
        <p:nvPicPr>
          <p:cNvPr id="6" name="동영상">
            <a:hlinkClick r:id="" action="ppaction://media"/>
            <a:extLst>
              <a:ext uri="{FF2B5EF4-FFF2-40B4-BE49-F238E27FC236}">
                <a16:creationId xmlns:a16="http://schemas.microsoft.com/office/drawing/2014/main" id="{82F08340-7F5E-4C05-B8E5-2DDE264AE74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07462" y="4632445"/>
            <a:ext cx="1465138" cy="112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12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90991D5-C103-4BC1-9A08-CD7E6ECFC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47F65C8A-5058-4601-9F8E-241095381541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>
                <a:cs typeface="+mn-cs"/>
              </a:rPr>
              <a:t>2. </a:t>
            </a:r>
            <a:r>
              <a:rPr lang="ko-KR" altLang="en-US" dirty="0">
                <a:cs typeface="+mn-cs"/>
              </a:rPr>
              <a:t>철새의 먹이 및 분포지역</a:t>
            </a:r>
            <a:endParaRPr lang="ko-KR" altLang="en-US" dirty="0"/>
          </a:p>
        </p:txBody>
      </p:sp>
      <p:sp>
        <p:nvSpPr>
          <p:cNvPr id="9" name="한쪽 모서리가 잘린 사각형 6">
            <a:extLst>
              <a:ext uri="{FF2B5EF4-FFF2-40B4-BE49-F238E27FC236}">
                <a16:creationId xmlns:a16="http://schemas.microsoft.com/office/drawing/2014/main" id="{8087F8E9-02A7-4507-A6C3-46C9BD3C567C}"/>
              </a:ext>
            </a:extLst>
          </p:cNvPr>
          <p:cNvSpPr/>
          <p:nvPr/>
        </p:nvSpPr>
        <p:spPr>
          <a:xfrm>
            <a:off x="1639664" y="1485326"/>
            <a:ext cx="2595600" cy="842962"/>
          </a:xfrm>
          <a:prstGeom prst="plaqu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2" name="다이아몬드 11">
            <a:extLst>
              <a:ext uri="{FF2B5EF4-FFF2-40B4-BE49-F238E27FC236}">
                <a16:creationId xmlns:a16="http://schemas.microsoft.com/office/drawing/2014/main" id="{D0239B3D-E6FB-4DAD-BC48-2CF1D55D21F5}"/>
              </a:ext>
            </a:extLst>
          </p:cNvPr>
          <p:cNvSpPr/>
          <p:nvPr/>
        </p:nvSpPr>
        <p:spPr>
          <a:xfrm>
            <a:off x="1639664" y="1485325"/>
            <a:ext cx="2595600" cy="844089"/>
          </a:xfrm>
          <a:prstGeom prst="diamond">
            <a:avLst/>
          </a:pr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철새</a:t>
            </a:r>
          </a:p>
        </p:txBody>
      </p:sp>
      <p:sp>
        <p:nvSpPr>
          <p:cNvPr id="15" name="오각형 12">
            <a:extLst>
              <a:ext uri="{FF2B5EF4-FFF2-40B4-BE49-F238E27FC236}">
                <a16:creationId xmlns:a16="http://schemas.microsoft.com/office/drawing/2014/main" id="{77050217-396B-4D79-83D2-B08A5E952EA6}"/>
              </a:ext>
            </a:extLst>
          </p:cNvPr>
          <p:cNvSpPr/>
          <p:nvPr/>
        </p:nvSpPr>
        <p:spPr>
          <a:xfrm flipH="1">
            <a:off x="496516" y="2327457"/>
            <a:ext cx="1144800" cy="1771200"/>
          </a:xfrm>
          <a:prstGeom prst="flowChartDelay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오리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8" name="한쪽 모서리가 잘린 사각형 6">
            <a:extLst>
              <a:ext uri="{FF2B5EF4-FFF2-40B4-BE49-F238E27FC236}">
                <a16:creationId xmlns:a16="http://schemas.microsoft.com/office/drawing/2014/main" id="{8087F8E9-02A7-4507-A6C3-46C9BD3C567C}"/>
              </a:ext>
            </a:extLst>
          </p:cNvPr>
          <p:cNvSpPr/>
          <p:nvPr/>
        </p:nvSpPr>
        <p:spPr>
          <a:xfrm>
            <a:off x="4235264" y="1485326"/>
            <a:ext cx="2750400" cy="842962"/>
          </a:xfrm>
          <a:prstGeom prst="plaqu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9" name="다이아몬드 18">
            <a:extLst>
              <a:ext uri="{FF2B5EF4-FFF2-40B4-BE49-F238E27FC236}">
                <a16:creationId xmlns:a16="http://schemas.microsoft.com/office/drawing/2014/main" id="{D0239B3D-E6FB-4DAD-BC48-2CF1D55D21F5}"/>
              </a:ext>
            </a:extLst>
          </p:cNvPr>
          <p:cNvSpPr/>
          <p:nvPr/>
        </p:nvSpPr>
        <p:spPr>
          <a:xfrm>
            <a:off x="4235264" y="1485325"/>
            <a:ext cx="2750400" cy="844089"/>
          </a:xfrm>
          <a:prstGeom prst="diamond">
            <a:avLst/>
          </a:pr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먹이</a:t>
            </a:r>
          </a:p>
        </p:txBody>
      </p:sp>
      <p:sp>
        <p:nvSpPr>
          <p:cNvPr id="20" name="한쪽 모서리가 잘린 사각형 6">
            <a:extLst>
              <a:ext uri="{FF2B5EF4-FFF2-40B4-BE49-F238E27FC236}">
                <a16:creationId xmlns:a16="http://schemas.microsoft.com/office/drawing/2014/main" id="{8087F8E9-02A7-4507-A6C3-46C9BD3C567C}"/>
              </a:ext>
            </a:extLst>
          </p:cNvPr>
          <p:cNvSpPr/>
          <p:nvPr/>
        </p:nvSpPr>
        <p:spPr>
          <a:xfrm>
            <a:off x="6985664" y="1485326"/>
            <a:ext cx="2433600" cy="842962"/>
          </a:xfrm>
          <a:prstGeom prst="plaqu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1" name="다이아몬드 20">
            <a:extLst>
              <a:ext uri="{FF2B5EF4-FFF2-40B4-BE49-F238E27FC236}">
                <a16:creationId xmlns:a16="http://schemas.microsoft.com/office/drawing/2014/main" id="{D0239B3D-E6FB-4DAD-BC48-2CF1D55D21F5}"/>
              </a:ext>
            </a:extLst>
          </p:cNvPr>
          <p:cNvSpPr/>
          <p:nvPr/>
        </p:nvSpPr>
        <p:spPr>
          <a:xfrm>
            <a:off x="6985664" y="1485325"/>
            <a:ext cx="2433600" cy="844089"/>
          </a:xfrm>
          <a:prstGeom prst="diamond">
            <a:avLst/>
          </a:pr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분포지역</a:t>
            </a:r>
          </a:p>
        </p:txBody>
      </p:sp>
      <p:sp>
        <p:nvSpPr>
          <p:cNvPr id="2" name="오각형 12">
            <a:extLst>
              <a:ext uri="{FF2B5EF4-FFF2-40B4-BE49-F238E27FC236}">
                <a16:creationId xmlns:a16="http://schemas.microsoft.com/office/drawing/2014/main" id="{0681E1E8-BDC1-B8C3-3961-549BE0C80931}"/>
              </a:ext>
            </a:extLst>
          </p:cNvPr>
          <p:cNvSpPr/>
          <p:nvPr/>
        </p:nvSpPr>
        <p:spPr>
          <a:xfrm flipH="1">
            <a:off x="496516" y="4101336"/>
            <a:ext cx="1144800" cy="1771200"/>
          </a:xfrm>
          <a:prstGeom prst="flowChartDelay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기러기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B9CB352A-EDBE-4FC2-96CC-BAA4DBC177D2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719401866"/>
              </p:ext>
            </p:extLst>
          </p:nvPr>
        </p:nvGraphicFramePr>
        <p:xfrm>
          <a:off x="1631099" y="2325300"/>
          <a:ext cx="7778385" cy="3602418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592795">
                  <a:extLst>
                    <a:ext uri="{9D8B030D-6E8A-4147-A177-3AD203B41FA5}">
                      <a16:colId xmlns:a16="http://schemas.microsoft.com/office/drawing/2014/main" val="2146560551"/>
                    </a:ext>
                  </a:extLst>
                </a:gridCol>
                <a:gridCol w="2751952">
                  <a:extLst>
                    <a:ext uri="{9D8B030D-6E8A-4147-A177-3AD203B41FA5}">
                      <a16:colId xmlns:a16="http://schemas.microsoft.com/office/drawing/2014/main" val="380537234"/>
                    </a:ext>
                  </a:extLst>
                </a:gridCol>
                <a:gridCol w="2433638">
                  <a:extLst>
                    <a:ext uri="{9D8B030D-6E8A-4147-A177-3AD203B41FA5}">
                      <a16:colId xmlns:a16="http://schemas.microsoft.com/office/drawing/2014/main" val="2204403766"/>
                    </a:ext>
                  </a:extLst>
                </a:gridCol>
              </a:tblGrid>
              <a:tr h="886809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가창오리</a:t>
                      </a:r>
                      <a:endParaRPr lang="en-US" altLang="ko-KR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 err="1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풀씨</a:t>
                      </a:r>
                      <a:r>
                        <a:rPr lang="en-US" altLang="ko-KR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낟알</a:t>
                      </a:r>
                      <a:r>
                        <a:rPr lang="en-US" altLang="ko-KR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나무열매</a:t>
                      </a:r>
                      <a:r>
                        <a:rPr lang="en-US" altLang="ko-KR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</a:p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물 속 곤충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시베리아 동부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1468742"/>
                  </a:ext>
                </a:extLst>
              </a:tr>
              <a:tr h="886809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청둥오리</a:t>
                      </a:r>
                      <a:endParaRPr lang="en-US" altLang="ko-KR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endParaRPr lang="ko-KR" altLang="en-US" dirty="0">
                        <a:solidFill>
                          <a:schemeClr val="tx1"/>
                        </a:solidFill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북반구 전역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78688339"/>
                  </a:ext>
                </a:extLst>
              </a:tr>
              <a:tr h="886809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 err="1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쇠기러기</a:t>
                      </a:r>
                      <a:endParaRPr lang="en-US" altLang="ko-KR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수초의 줄기와 뿌리</a:t>
                      </a:r>
                      <a:r>
                        <a:rPr lang="en-US" altLang="ko-KR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보리와 밀의 푸른 잎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유럽</a:t>
                      </a:r>
                      <a:r>
                        <a:rPr lang="en-US" altLang="ko-KR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아시아</a:t>
                      </a:r>
                      <a:r>
                        <a:rPr lang="en-US" altLang="ko-KR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북아메리카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77890825"/>
                  </a:ext>
                </a:extLst>
              </a:tr>
              <a:tr h="886809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 err="1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큰기러기</a:t>
                      </a:r>
                      <a:endParaRPr lang="en-US" altLang="ko-KR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옥수수</a:t>
                      </a:r>
                      <a:r>
                        <a:rPr lang="en-US" altLang="ko-KR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보리와 밀의 잎과 뿌리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북극</a:t>
                      </a:r>
                      <a:r>
                        <a:rPr lang="en-US" altLang="ko-KR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몽골 북부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431937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4859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3EFAB0D0-AF68-4A64-9522-052C3F3E9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C0440D4-52C5-4F9F-A507-04557B9A8BFB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3. </a:t>
            </a:r>
            <a:r>
              <a:rPr lang="ko-KR" altLang="en-US" dirty="0"/>
              <a:t>강원도 해안 철새 개체 수</a:t>
            </a:r>
          </a:p>
        </p:txBody>
      </p:sp>
      <p:graphicFrame>
        <p:nvGraphicFramePr>
          <p:cNvPr id="11" name="내용 개체 틀 10">
            <a:extLst>
              <a:ext uri="{FF2B5EF4-FFF2-40B4-BE49-F238E27FC236}">
                <a16:creationId xmlns:a16="http://schemas.microsoft.com/office/drawing/2014/main" id="{09D0E751-55A6-4253-AA03-647E97BCEA56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651180698"/>
              </p:ext>
            </p:extLst>
          </p:nvPr>
        </p:nvGraphicFramePr>
        <p:xfrm>
          <a:off x="626333" y="1514475"/>
          <a:ext cx="8635341" cy="4672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화살표: 오른쪽 11">
            <a:extLst>
              <a:ext uri="{FF2B5EF4-FFF2-40B4-BE49-F238E27FC236}">
                <a16:creationId xmlns:a16="http://schemas.microsoft.com/office/drawing/2014/main" id="{E53F0560-EF9A-46CD-8450-DB2869120613}"/>
              </a:ext>
            </a:extLst>
          </p:cNvPr>
          <p:cNvSpPr/>
          <p:nvPr/>
        </p:nvSpPr>
        <p:spPr>
          <a:xfrm>
            <a:off x="6784954" y="2488141"/>
            <a:ext cx="1679596" cy="593288"/>
          </a:xfrm>
          <a:prstGeom prst="homePlat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3</a:t>
            </a:r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월에 이동</a:t>
            </a:r>
          </a:p>
        </p:txBody>
      </p:sp>
    </p:spTree>
    <p:extLst>
      <p:ext uri="{BB962C8B-B14F-4D97-AF65-F5344CB8AC3E}">
        <p14:creationId xmlns:p14="http://schemas.microsoft.com/office/powerpoint/2010/main" val="4118213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한쪽 모서리가 둥근 사각형 4">
            <a:extLst>
              <a:ext uri="{FF2B5EF4-FFF2-40B4-BE49-F238E27FC236}">
                <a16:creationId xmlns:a16="http://schemas.microsoft.com/office/drawing/2014/main" id="{8E9B57E4-DB23-F0CB-412B-32FF87694278}"/>
              </a:ext>
            </a:extLst>
          </p:cNvPr>
          <p:cNvSpPr/>
          <p:nvPr/>
        </p:nvSpPr>
        <p:spPr>
          <a:xfrm flipV="1">
            <a:off x="5097016" y="1428736"/>
            <a:ext cx="4524332" cy="4429156"/>
          </a:xfrm>
          <a:prstGeom prst="foldedCorner">
            <a:avLst>
              <a:gd name="adj" fmla="val 10572"/>
            </a:avLst>
          </a:prstGeom>
          <a:solidFill>
            <a:schemeClr val="accent5">
              <a:lumMod val="20000"/>
              <a:lumOff val="80000"/>
            </a:schemeClr>
          </a:solidFill>
          <a:ln w="31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23" name="한쪽 모서리가 둥근 사각형 31">
            <a:extLst>
              <a:ext uri="{FF2B5EF4-FFF2-40B4-BE49-F238E27FC236}">
                <a16:creationId xmlns:a16="http://schemas.microsoft.com/office/drawing/2014/main" id="{67C98C0C-AC08-F972-1A5A-C63FA178E7D5}"/>
              </a:ext>
            </a:extLst>
          </p:cNvPr>
          <p:cNvSpPr/>
          <p:nvPr/>
        </p:nvSpPr>
        <p:spPr>
          <a:xfrm flipH="1">
            <a:off x="5513731" y="4293326"/>
            <a:ext cx="3690902" cy="1472177"/>
          </a:xfrm>
          <a:prstGeom prst="flowChartTerminator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E98731A-7DBC-4F86-9832-AD41B1C37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11138DC-642E-4E98-9ED1-8275F76599B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4. </a:t>
            </a:r>
            <a:r>
              <a:rPr lang="ko-KR" altLang="en-US" dirty="0"/>
              <a:t>우리나라 철새</a:t>
            </a:r>
          </a:p>
        </p:txBody>
      </p:sp>
      <p:sp>
        <p:nvSpPr>
          <p:cNvPr id="6" name="한쪽 모서리가 둥근 사각형 31">
            <a:extLst>
              <a:ext uri="{FF2B5EF4-FFF2-40B4-BE49-F238E27FC236}">
                <a16:creationId xmlns:a16="http://schemas.microsoft.com/office/drawing/2014/main" id="{4B0EA8A6-B219-4B30-9186-4751755091EC}"/>
              </a:ext>
            </a:extLst>
          </p:cNvPr>
          <p:cNvSpPr/>
          <p:nvPr/>
        </p:nvSpPr>
        <p:spPr>
          <a:xfrm flipH="1">
            <a:off x="5513731" y="1896321"/>
            <a:ext cx="3690902" cy="16600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tx1"/>
            </a:solidFill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13" name="눈물 방울 12">
            <a:extLst>
              <a:ext uri="{FF2B5EF4-FFF2-40B4-BE49-F238E27FC236}">
                <a16:creationId xmlns:a16="http://schemas.microsoft.com/office/drawing/2014/main" id="{5289D413-7C92-4322-8BDC-E7EAEE3A15EB}"/>
              </a:ext>
            </a:extLst>
          </p:cNvPr>
          <p:cNvSpPr/>
          <p:nvPr/>
        </p:nvSpPr>
        <p:spPr>
          <a:xfrm rot="20903477">
            <a:off x="6839655" y="2494189"/>
            <a:ext cx="1114740" cy="681129"/>
          </a:xfrm>
          <a:prstGeom prst="teardrop">
            <a:avLst/>
          </a:prstGeom>
          <a:solidFill>
            <a:schemeClr val="bg2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제비</a:t>
            </a:r>
          </a:p>
        </p:txBody>
      </p:sp>
      <p:sp>
        <p:nvSpPr>
          <p:cNvPr id="15" name="한쪽 모서리는 잘리고 다른 쪽 모서리는 둥근 사각형 70">
            <a:extLst>
              <a:ext uri="{FF2B5EF4-FFF2-40B4-BE49-F238E27FC236}">
                <a16:creationId xmlns:a16="http://schemas.microsoft.com/office/drawing/2014/main" id="{C12685EA-7212-4F82-B0F0-46032E15FB9F}"/>
              </a:ext>
            </a:extLst>
          </p:cNvPr>
          <p:cNvSpPr/>
          <p:nvPr/>
        </p:nvSpPr>
        <p:spPr>
          <a:xfrm>
            <a:off x="6569880" y="5088394"/>
            <a:ext cx="1578604" cy="515711"/>
          </a:xfrm>
          <a:prstGeom prst="bevel">
            <a:avLst/>
          </a:prstGeom>
          <a:solidFill>
            <a:schemeClr val="accent4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참수리</a:t>
            </a:r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17" name="왼쪽/오른쪽/위쪽 화살표 72">
            <a:extLst>
              <a:ext uri="{FF2B5EF4-FFF2-40B4-BE49-F238E27FC236}">
                <a16:creationId xmlns:a16="http://schemas.microsoft.com/office/drawing/2014/main" id="{46036FB9-666D-4FBD-B38F-938C685BE89B}"/>
              </a:ext>
            </a:extLst>
          </p:cNvPr>
          <p:cNvSpPr/>
          <p:nvPr/>
        </p:nvSpPr>
        <p:spPr>
          <a:xfrm>
            <a:off x="6066721" y="1628772"/>
            <a:ext cx="2584923" cy="546451"/>
          </a:xfrm>
          <a:prstGeom prst="leftRightArrowCallout">
            <a:avLst>
              <a:gd name="adj1" fmla="val 56924"/>
              <a:gd name="adj2" fmla="val 28462"/>
              <a:gd name="adj3" fmla="val 44881"/>
              <a:gd name="adj4" fmla="val 67046"/>
            </a:avLst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여름철새</a:t>
            </a:r>
          </a:p>
        </p:txBody>
      </p:sp>
      <p:sp>
        <p:nvSpPr>
          <p:cNvPr id="22" name="한쪽 모서리가 둥근 사각형 4">
            <a:extLst>
              <a:ext uri="{FF2B5EF4-FFF2-40B4-BE49-F238E27FC236}">
                <a16:creationId xmlns:a16="http://schemas.microsoft.com/office/drawing/2014/main" id="{9F0D78A8-327C-4775-8ABA-03C2B22246CB}"/>
              </a:ext>
            </a:extLst>
          </p:cNvPr>
          <p:cNvSpPr/>
          <p:nvPr/>
        </p:nvSpPr>
        <p:spPr>
          <a:xfrm>
            <a:off x="284652" y="1428736"/>
            <a:ext cx="4524332" cy="4429156"/>
          </a:xfrm>
          <a:prstGeom prst="foldedCorner">
            <a:avLst>
              <a:gd name="adj" fmla="val 10572"/>
            </a:avLst>
          </a:prstGeom>
          <a:solidFill>
            <a:schemeClr val="accent5">
              <a:lumMod val="20000"/>
              <a:lumOff val="80000"/>
            </a:schemeClr>
          </a:solidFill>
          <a:ln w="31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25" name="오른쪽 화살표 10">
            <a:extLst>
              <a:ext uri="{FF2B5EF4-FFF2-40B4-BE49-F238E27FC236}">
                <a16:creationId xmlns:a16="http://schemas.microsoft.com/office/drawing/2014/main" id="{1B007D70-7132-4FE1-A46E-AFCB4303041D}"/>
              </a:ext>
            </a:extLst>
          </p:cNvPr>
          <p:cNvSpPr/>
          <p:nvPr/>
        </p:nvSpPr>
        <p:spPr>
          <a:xfrm>
            <a:off x="517108" y="3440519"/>
            <a:ext cx="4104828" cy="197022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28" name="별: 꼭짓점 6개 27">
            <a:extLst>
              <a:ext uri="{FF2B5EF4-FFF2-40B4-BE49-F238E27FC236}">
                <a16:creationId xmlns:a16="http://schemas.microsoft.com/office/drawing/2014/main" id="{56D904FD-6F1C-4ADC-8EC6-B974696154B0}"/>
              </a:ext>
            </a:extLst>
          </p:cNvPr>
          <p:cNvSpPr/>
          <p:nvPr/>
        </p:nvSpPr>
        <p:spPr>
          <a:xfrm>
            <a:off x="571815" y="2190982"/>
            <a:ext cx="1015685" cy="1100033"/>
          </a:xfrm>
          <a:prstGeom prst="star6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오리류</a:t>
            </a:r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9" name="빗면 8"/>
          <p:cNvSpPr/>
          <p:nvPr/>
        </p:nvSpPr>
        <p:spPr>
          <a:xfrm>
            <a:off x="1229210" y="1546787"/>
            <a:ext cx="2680625" cy="546451"/>
          </a:xfrm>
          <a:prstGeom prst="flowChartDisplay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우리나라 철새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5" name="사각형: 잘린 대각선 방향 모서리 34">
            <a:extLst>
              <a:ext uri="{FF2B5EF4-FFF2-40B4-BE49-F238E27FC236}">
                <a16:creationId xmlns:a16="http://schemas.microsoft.com/office/drawing/2014/main" id="{88AF9989-B8FC-4A07-BB48-731D4BADA362}"/>
              </a:ext>
            </a:extLst>
          </p:cNvPr>
          <p:cNvSpPr/>
          <p:nvPr/>
        </p:nvSpPr>
        <p:spPr>
          <a:xfrm flipH="1">
            <a:off x="7511960" y="4509454"/>
            <a:ext cx="1313087" cy="468000"/>
          </a:xfrm>
          <a:prstGeom prst="snip2DiagRect">
            <a:avLst/>
          </a:prstGeom>
          <a:solidFill>
            <a:schemeClr val="accent2">
              <a:lumMod val="5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큰고니</a:t>
            </a:r>
          </a:p>
        </p:txBody>
      </p:sp>
      <p:sp>
        <p:nvSpPr>
          <p:cNvPr id="12" name="순서도: 순차적 액세스 저장소 11">
            <a:extLst>
              <a:ext uri="{FF2B5EF4-FFF2-40B4-BE49-F238E27FC236}">
                <a16:creationId xmlns:a16="http://schemas.microsoft.com/office/drawing/2014/main" id="{6AEC6041-9EBD-44BD-8B91-F65F3BDCD12C}"/>
              </a:ext>
            </a:extLst>
          </p:cNvPr>
          <p:cNvSpPr/>
          <p:nvPr/>
        </p:nvSpPr>
        <p:spPr>
          <a:xfrm flipV="1">
            <a:off x="8064289" y="2424712"/>
            <a:ext cx="950400" cy="820083"/>
          </a:xfrm>
          <a:prstGeom prst="flowChartMagneticTape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1FE14E00-F347-43C0-98C3-47E1074326E4}"/>
              </a:ext>
            </a:extLst>
          </p:cNvPr>
          <p:cNvSpPr/>
          <p:nvPr/>
        </p:nvSpPr>
        <p:spPr>
          <a:xfrm>
            <a:off x="8216323" y="2650087"/>
            <a:ext cx="646332" cy="369332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ko-KR" altLang="en-US" dirty="0" err="1">
                <a:latin typeface="굴림" pitchFamily="50" charset="-127"/>
                <a:ea typeface="굴림" pitchFamily="50" charset="-127"/>
              </a:rPr>
              <a:t>황로</a:t>
            </a:r>
            <a:endParaRPr lang="ko-KR" altLang="en-US" dirty="0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20" name="모서리가 둥근 직사각형 19">
            <a:extLst>
              <a:ext uri="{FF2B5EF4-FFF2-40B4-BE49-F238E27FC236}">
                <a16:creationId xmlns:a16="http://schemas.microsoft.com/office/drawing/2014/main" id="{133D8C92-9D8A-490B-85F8-457A3015EE1D}"/>
              </a:ext>
            </a:extLst>
          </p:cNvPr>
          <p:cNvSpPr/>
          <p:nvPr/>
        </p:nvSpPr>
        <p:spPr>
          <a:xfrm>
            <a:off x="6654075" y="3701096"/>
            <a:ext cx="1410214" cy="476321"/>
          </a:xfrm>
          <a:prstGeom prst="flowChartDocumen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겨울철새</a:t>
            </a:r>
            <a:endParaRPr lang="en-US" altLang="ko-KR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graphicFrame>
        <p:nvGraphicFramePr>
          <p:cNvPr id="10" name="다이어그램 9"/>
          <p:cNvGraphicFramePr/>
          <p:nvPr>
            <p:extLst>
              <p:ext uri="{D42A27DB-BD31-4B8C-83A1-F6EECF244321}">
                <p14:modId xmlns:p14="http://schemas.microsoft.com/office/powerpoint/2010/main" val="1358881807"/>
              </p:ext>
            </p:extLst>
          </p:nvPr>
        </p:nvGraphicFramePr>
        <p:xfrm>
          <a:off x="2104343" y="4177417"/>
          <a:ext cx="2324132" cy="12333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오른쪽 화살표 설명선 64">
            <a:extLst>
              <a:ext uri="{FF2B5EF4-FFF2-40B4-BE49-F238E27FC236}">
                <a16:creationId xmlns:a16="http://schemas.microsoft.com/office/drawing/2014/main" id="{93078976-5B6B-42BC-B037-35EF5350A1C2}"/>
              </a:ext>
            </a:extLst>
          </p:cNvPr>
          <p:cNvSpPr/>
          <p:nvPr/>
        </p:nvSpPr>
        <p:spPr>
          <a:xfrm>
            <a:off x="5620437" y="2517416"/>
            <a:ext cx="1130124" cy="634674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꾀꼬리</a:t>
            </a:r>
          </a:p>
        </p:txBody>
      </p:sp>
      <p:sp>
        <p:nvSpPr>
          <p:cNvPr id="24" name="오른쪽 화살표 설명선 64">
            <a:extLst>
              <a:ext uri="{FF2B5EF4-FFF2-40B4-BE49-F238E27FC236}">
                <a16:creationId xmlns:a16="http://schemas.microsoft.com/office/drawing/2014/main" id="{BABA6CC6-F00B-7F70-F2A2-DA857107E243}"/>
              </a:ext>
            </a:extLst>
          </p:cNvPr>
          <p:cNvSpPr/>
          <p:nvPr/>
        </p:nvSpPr>
        <p:spPr>
          <a:xfrm>
            <a:off x="697305" y="4384038"/>
            <a:ext cx="1303672" cy="820083"/>
          </a:xfrm>
          <a:prstGeom prst="verticalScroll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새호리기</a:t>
            </a:r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cxnSp>
        <p:nvCxnSpPr>
          <p:cNvPr id="37" name="연결선: 꺾임 36">
            <a:extLst>
              <a:ext uri="{FF2B5EF4-FFF2-40B4-BE49-F238E27FC236}">
                <a16:creationId xmlns:a16="http://schemas.microsoft.com/office/drawing/2014/main" id="{DFF5183C-8E68-95F2-3171-A8369107DB41}"/>
              </a:ext>
            </a:extLst>
          </p:cNvPr>
          <p:cNvCxnSpPr>
            <a:cxnSpLocks/>
            <a:stCxn id="20" idx="1"/>
            <a:endCxn id="23" idx="3"/>
          </p:cNvCxnSpPr>
          <p:nvPr/>
        </p:nvCxnSpPr>
        <p:spPr>
          <a:xfrm rot="10800000" flipV="1">
            <a:off x="5513731" y="3939257"/>
            <a:ext cx="1140344" cy="1090158"/>
          </a:xfrm>
          <a:prstGeom prst="bentConnector3">
            <a:avLst>
              <a:gd name="adj1" fmla="val 120047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사각형: 잘린 대각선 방향 모서리 39">
            <a:extLst>
              <a:ext uri="{FF2B5EF4-FFF2-40B4-BE49-F238E27FC236}">
                <a16:creationId xmlns:a16="http://schemas.microsoft.com/office/drawing/2014/main" id="{2544B8C9-2DB2-1A93-CCE8-19035F795D11}"/>
              </a:ext>
            </a:extLst>
          </p:cNvPr>
          <p:cNvSpPr/>
          <p:nvPr/>
        </p:nvSpPr>
        <p:spPr>
          <a:xfrm>
            <a:off x="5913336" y="4492197"/>
            <a:ext cx="1313087" cy="468000"/>
          </a:xfrm>
          <a:prstGeom prst="snip2DiagRect">
            <a:avLst/>
          </a:prstGeom>
          <a:solidFill>
            <a:schemeClr val="accent1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큰기러기</a:t>
            </a:r>
          </a:p>
        </p:txBody>
      </p:sp>
      <p:graphicFrame>
        <p:nvGraphicFramePr>
          <p:cNvPr id="49" name="다이어그램 48">
            <a:extLst>
              <a:ext uri="{FF2B5EF4-FFF2-40B4-BE49-F238E27FC236}">
                <a16:creationId xmlns:a16="http://schemas.microsoft.com/office/drawing/2014/main" id="{D2064EA3-F575-717A-DDF3-71FD9593C5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42025425"/>
              </p:ext>
            </p:extLst>
          </p:nvPr>
        </p:nvGraphicFramePr>
        <p:xfrm>
          <a:off x="1467108" y="2219322"/>
          <a:ext cx="3359992" cy="10433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1" name="오른쪽 화살표 설명선 64">
            <a:extLst>
              <a:ext uri="{FF2B5EF4-FFF2-40B4-BE49-F238E27FC236}">
                <a16:creationId xmlns:a16="http://schemas.microsoft.com/office/drawing/2014/main" id="{7D900226-9A64-014D-AB66-9CDD0842242B}"/>
              </a:ext>
            </a:extLst>
          </p:cNvPr>
          <p:cNvSpPr/>
          <p:nvPr/>
        </p:nvSpPr>
        <p:spPr>
          <a:xfrm flipH="1">
            <a:off x="1228522" y="3603044"/>
            <a:ext cx="2682000" cy="547200"/>
          </a:xfrm>
          <a:prstGeom prst="flowChartDisplay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맹금류</a:t>
            </a:r>
          </a:p>
        </p:txBody>
      </p:sp>
    </p:spTree>
    <p:extLst>
      <p:ext uri="{BB962C8B-B14F-4D97-AF65-F5344CB8AC3E}">
        <p14:creationId xmlns:p14="http://schemas.microsoft.com/office/powerpoint/2010/main" val="35516520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4">
            <a:lumMod val="40000"/>
            <a:lumOff val="60000"/>
          </a:schemeClr>
        </a:solidFill>
        <a:ln w="3175">
          <a:solidFill>
            <a:schemeClr val="tx1"/>
          </a:solidFill>
        </a:ln>
      </a:spPr>
      <a:bodyPr rtlCol="0" anchor="ctr"/>
      <a:lstStyle>
        <a:defPPr algn="ctr">
          <a:defRPr smtClean="0">
            <a:solidFill>
              <a:schemeClr val="tx1"/>
            </a:solidFill>
            <a:latin typeface="굴림" pitchFamily="50" charset="-127"/>
            <a:ea typeface="굴림" pitchFamily="50" charset="-127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1590</TotalTime>
  <Words>175</Words>
  <Application>Microsoft Office PowerPoint</Application>
  <PresentationFormat>A4 용지(210x297mm)</PresentationFormat>
  <Paragraphs>61</Paragraphs>
  <Slides>6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굴림</vt:lpstr>
      <vt:lpstr>궁서</vt:lpstr>
      <vt:lpstr>돋움</vt:lpstr>
      <vt:lpstr>맑은 고딕</vt:lpstr>
      <vt:lpstr>Arial</vt:lpstr>
      <vt:lpstr>Calibri</vt:lpstr>
      <vt:lpstr>Calibri Light</vt:lpstr>
      <vt:lpstr>Wingdings</vt:lpstr>
      <vt:lpstr>Office 테마</vt:lpstr>
      <vt:lpstr>Migratory Bird</vt:lpstr>
      <vt:lpstr>  목차</vt:lpstr>
      <vt:lpstr>1. 겨울 철새</vt:lpstr>
      <vt:lpstr>2. 철새의 먹이 및 분포지역</vt:lpstr>
      <vt:lpstr>3. 강원도 해안 철새 개체 수</vt:lpstr>
      <vt:lpstr>4. 우리나라 철새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User</cp:lastModifiedBy>
  <cp:revision>113</cp:revision>
  <dcterms:created xsi:type="dcterms:W3CDTF">2019-10-10T08:42:01Z</dcterms:created>
  <dcterms:modified xsi:type="dcterms:W3CDTF">2023-03-11T05:02:00Z</dcterms:modified>
</cp:coreProperties>
</file>