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85B6"/>
    <a:srgbClr val="99CC00"/>
    <a:srgbClr val="FF9900"/>
    <a:srgbClr val="009900"/>
    <a:srgbClr val="FF0066"/>
    <a:srgbClr val="99FF33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9" autoAdjust="0"/>
    <p:restoredTop sz="95716" autoAdjust="0"/>
  </p:normalViewPr>
  <p:slideViewPr>
    <p:cSldViewPr snapToGrid="0">
      <p:cViewPr varScale="1">
        <p:scale>
          <a:sx n="115" d="100"/>
          <a:sy n="115" d="100"/>
        </p:scale>
        <p:origin x="13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r>
              <a:rPr lang="ko-KR" altLang="en-US" sz="2400" b="1" baseline="0" dirty="0" err="1">
                <a:latin typeface="궁서" panose="02030600000101010101" pitchFamily="18" charset="-127"/>
                <a:ea typeface="궁서" panose="02030600000101010101" pitchFamily="18" charset="-127"/>
              </a:rPr>
              <a:t>소셜네트워크</a:t>
            </a:r>
            <a:r>
              <a:rPr lang="ko-KR" altLang="en-US" sz="2400" b="1" baseline="0" dirty="0">
                <a:latin typeface="궁서" panose="02030600000101010101" pitchFamily="18" charset="-127"/>
                <a:ea typeface="궁서" panose="02030600000101010101" pitchFamily="18" charset="-127"/>
              </a:rPr>
              <a:t> 이용 현황</a:t>
            </a:r>
            <a:r>
              <a:rPr lang="en-US" altLang="ko-KR" sz="2400" b="1" baseline="0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baseline="0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baseline="0" dirty="0"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남성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4CE-4E36-9666-015131CB56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인스타그램</c:v>
                </c:pt>
                <c:pt idx="1">
                  <c:v>페이스북</c:v>
                </c:pt>
                <c:pt idx="2">
                  <c:v>네이버밴드</c:v>
                </c:pt>
                <c:pt idx="3">
                  <c:v>구글플러스</c:v>
                </c:pt>
                <c:pt idx="4">
                  <c:v>카카오스토리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56.8</c:v>
                </c:pt>
                <c:pt idx="1">
                  <c:v>44.2</c:v>
                </c:pt>
                <c:pt idx="2">
                  <c:v>31.4</c:v>
                </c:pt>
                <c:pt idx="3">
                  <c:v>3.6</c:v>
                </c:pt>
                <c:pt idx="4">
                  <c:v>16.600000000000001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2"/>
          <c:order val="1"/>
          <c:tx>
            <c:strRef>
              <c:f>Sheet1!$A$3</c:f>
              <c:strCache>
                <c:ptCount val="1"/>
                <c:pt idx="0">
                  <c:v>여성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인스타그램</c:v>
                </c:pt>
                <c:pt idx="1">
                  <c:v>페이스북</c:v>
                </c:pt>
                <c:pt idx="2">
                  <c:v>네이버밴드</c:v>
                </c:pt>
                <c:pt idx="3">
                  <c:v>구글플러스</c:v>
                </c:pt>
                <c:pt idx="4">
                  <c:v>카카오스토리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54.6</c:v>
                </c:pt>
                <c:pt idx="1">
                  <c:v>45.8</c:v>
                </c:pt>
                <c:pt idx="2">
                  <c:v>34.4</c:v>
                </c:pt>
                <c:pt idx="3">
                  <c:v>3.1</c:v>
                </c:pt>
                <c:pt idx="4">
                  <c:v>12.3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B8F-4463-9F4C-7EB1E0F31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008800"/>
        <c:axId val="141012960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141012960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41008800"/>
        <c:crosses val="max"/>
        <c:crossBetween val="between"/>
        <c:majorUnit val="20"/>
      </c:valAx>
      <c:catAx>
        <c:axId val="141008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101296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DDD863-FFEC-4032-9996-CA4F0650DE97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532762D6-BD61-4A13-B78D-6348EABEACD2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스마트스토어</a:t>
          </a:r>
        </a:p>
      </dgm:t>
    </dgm:pt>
    <dgm:pt modelId="{B4B29F70-724C-4356-AC52-B3764632A8A4}" type="parTrans" cxnId="{9C4030DE-2AD4-4C49-AF76-BD4889124687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EE2F8440-ACCC-4DF2-8351-9EBD5E6D8F43}" type="sibTrans" cxnId="{9C4030DE-2AD4-4C49-AF76-BD4889124687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77AB0711-E6AC-47E0-921B-2B719942008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인터파크</a:t>
          </a:r>
        </a:p>
      </dgm:t>
    </dgm:pt>
    <dgm:pt modelId="{57519213-42BA-4582-877B-8487623E4C98}" type="parTrans" cxnId="{5455F7D8-338A-4720-86C1-3A687323848D}">
      <dgm:prSet/>
      <dgm:spPr/>
      <dgm:t>
        <a:bodyPr/>
        <a:lstStyle/>
        <a:p>
          <a:pPr latinLnBrk="1"/>
          <a:endParaRPr lang="ko-KR" altLang="en-US"/>
        </a:p>
      </dgm:t>
    </dgm:pt>
    <dgm:pt modelId="{C9EC5AB7-D9CF-416D-9846-59AEBBAF043C}" type="sibTrans" cxnId="{5455F7D8-338A-4720-86C1-3A687323848D}">
      <dgm:prSet/>
      <dgm:spPr/>
      <dgm:t>
        <a:bodyPr/>
        <a:lstStyle/>
        <a:p>
          <a:pPr latinLnBrk="1"/>
          <a:endParaRPr lang="ko-KR" altLang="en-US"/>
        </a:p>
      </dgm:t>
    </dgm:pt>
    <dgm:pt modelId="{F63A883B-9F5A-4864-A317-D0D9375AFD33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티몬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BF1D6C37-4971-4E34-95A8-60DE0C4C96B4}" type="parTrans" cxnId="{6FF22756-3E59-48C5-89D1-C471634ADC4D}">
      <dgm:prSet/>
      <dgm:spPr/>
      <dgm:t>
        <a:bodyPr/>
        <a:lstStyle/>
        <a:p>
          <a:pPr latinLnBrk="1"/>
          <a:endParaRPr lang="ko-KR" altLang="en-US"/>
        </a:p>
      </dgm:t>
    </dgm:pt>
    <dgm:pt modelId="{78A94D80-3EB1-405C-BF8F-1EA83FC91BA7}" type="sibTrans" cxnId="{6FF22756-3E59-48C5-89D1-C471634ADC4D}">
      <dgm:prSet/>
      <dgm:spPr/>
      <dgm:t>
        <a:bodyPr/>
        <a:lstStyle/>
        <a:p>
          <a:pPr latinLnBrk="1"/>
          <a:endParaRPr lang="ko-KR" altLang="en-US"/>
        </a:p>
      </dgm:t>
    </dgm:pt>
    <dgm:pt modelId="{18138C52-B919-4109-8A02-936AC8C895BE}" type="pres">
      <dgm:prSet presAssocID="{DCDDD863-FFEC-4032-9996-CA4F0650DE9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E5D762B-EC76-4616-A183-590CECDBA6E6}" type="pres">
      <dgm:prSet presAssocID="{532762D6-BD61-4A13-B78D-6348EABEACD2}" presName="parentLin" presStyleCnt="0"/>
      <dgm:spPr/>
    </dgm:pt>
    <dgm:pt modelId="{8299B446-1A1C-47ED-AB32-A6B0200A7C51}" type="pres">
      <dgm:prSet presAssocID="{532762D6-BD61-4A13-B78D-6348EABEACD2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31A9C9E5-DCED-4A81-8B33-B77C981EF95C}" type="pres">
      <dgm:prSet presAssocID="{532762D6-BD61-4A13-B78D-6348EABEACD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B003619-FC46-4E2C-A985-A264E01440BE}" type="pres">
      <dgm:prSet presAssocID="{532762D6-BD61-4A13-B78D-6348EABEACD2}" presName="negativeSpace" presStyleCnt="0"/>
      <dgm:spPr/>
    </dgm:pt>
    <dgm:pt modelId="{24E40CE7-387B-4B23-AA4B-B99458B1FD47}" type="pres">
      <dgm:prSet presAssocID="{532762D6-BD61-4A13-B78D-6348EABEACD2}" presName="childText" presStyleLbl="conFgAcc1" presStyleIdx="0" presStyleCnt="3">
        <dgm:presLayoutVars>
          <dgm:bulletEnabled val="1"/>
        </dgm:presLayoutVars>
      </dgm:prSet>
      <dgm:spPr/>
    </dgm:pt>
    <dgm:pt modelId="{DCB9A0E7-54B4-457F-AC51-D1B5370DD462}" type="pres">
      <dgm:prSet presAssocID="{EE2F8440-ACCC-4DF2-8351-9EBD5E6D8F43}" presName="spaceBetweenRectangles" presStyleCnt="0"/>
      <dgm:spPr/>
    </dgm:pt>
    <dgm:pt modelId="{1015C358-5FCE-41D0-8DF6-E0DCB2C03ED4}" type="pres">
      <dgm:prSet presAssocID="{77AB0711-E6AC-47E0-921B-2B719942008B}" presName="parentLin" presStyleCnt="0"/>
      <dgm:spPr/>
    </dgm:pt>
    <dgm:pt modelId="{F75F3B30-2FE3-4253-9593-ED6AD4265528}" type="pres">
      <dgm:prSet presAssocID="{77AB0711-E6AC-47E0-921B-2B719942008B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2296A32B-6727-4A07-93E9-36C58425DEE1}" type="pres">
      <dgm:prSet presAssocID="{77AB0711-E6AC-47E0-921B-2B719942008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49B944D-A4E1-4F63-9A30-CCFFD6C5682C}" type="pres">
      <dgm:prSet presAssocID="{77AB0711-E6AC-47E0-921B-2B719942008B}" presName="negativeSpace" presStyleCnt="0"/>
      <dgm:spPr/>
    </dgm:pt>
    <dgm:pt modelId="{A8848C2D-450B-4298-9DCC-C24F256C5C31}" type="pres">
      <dgm:prSet presAssocID="{77AB0711-E6AC-47E0-921B-2B719942008B}" presName="childText" presStyleLbl="conFgAcc1" presStyleIdx="1" presStyleCnt="3">
        <dgm:presLayoutVars>
          <dgm:bulletEnabled val="1"/>
        </dgm:presLayoutVars>
      </dgm:prSet>
      <dgm:spPr/>
    </dgm:pt>
    <dgm:pt modelId="{0A418919-0302-4826-A4C8-1BCCC56DC8C4}" type="pres">
      <dgm:prSet presAssocID="{C9EC5AB7-D9CF-416D-9846-59AEBBAF043C}" presName="spaceBetweenRectangles" presStyleCnt="0"/>
      <dgm:spPr/>
    </dgm:pt>
    <dgm:pt modelId="{A0E15B07-AFD0-4F5A-8B2B-43153085A11A}" type="pres">
      <dgm:prSet presAssocID="{F63A883B-9F5A-4864-A317-D0D9375AFD33}" presName="parentLin" presStyleCnt="0"/>
      <dgm:spPr/>
    </dgm:pt>
    <dgm:pt modelId="{0D77F5AB-FC54-4AB0-AAB5-3B4583CF09DE}" type="pres">
      <dgm:prSet presAssocID="{F63A883B-9F5A-4864-A317-D0D9375AFD33}" presName="parentLeftMargin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D9BB1870-C45D-4BE5-98DD-363A61E811BD}" type="pres">
      <dgm:prSet presAssocID="{F63A883B-9F5A-4864-A317-D0D9375AFD3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E3CE325-F413-42C4-97E5-01522A451793}" type="pres">
      <dgm:prSet presAssocID="{F63A883B-9F5A-4864-A317-D0D9375AFD33}" presName="negativeSpace" presStyleCnt="0"/>
      <dgm:spPr/>
    </dgm:pt>
    <dgm:pt modelId="{23C5DF65-D1BF-4B54-8646-0CAAB9B8AED3}" type="pres">
      <dgm:prSet presAssocID="{F63A883B-9F5A-4864-A317-D0D9375AFD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6574181-704F-4BB1-83B0-7E3F784C09B1}" type="presOf" srcId="{77AB0711-E6AC-47E0-921B-2B719942008B}" destId="{F75F3B30-2FE3-4253-9593-ED6AD4265528}" srcOrd="0" destOrd="0" presId="urn:microsoft.com/office/officeart/2005/8/layout/list1"/>
    <dgm:cxn modelId="{6FF22756-3E59-48C5-89D1-C471634ADC4D}" srcId="{DCDDD863-FFEC-4032-9996-CA4F0650DE97}" destId="{F63A883B-9F5A-4864-A317-D0D9375AFD33}" srcOrd="2" destOrd="0" parTransId="{BF1D6C37-4971-4E34-95A8-60DE0C4C96B4}" sibTransId="{78A94D80-3EB1-405C-BF8F-1EA83FC91BA7}"/>
    <dgm:cxn modelId="{A8F4233B-F445-4E90-89D8-F3FC9EAB978D}" type="presOf" srcId="{532762D6-BD61-4A13-B78D-6348EABEACD2}" destId="{31A9C9E5-DCED-4A81-8B33-B77C981EF95C}" srcOrd="1" destOrd="0" presId="urn:microsoft.com/office/officeart/2005/8/layout/list1"/>
    <dgm:cxn modelId="{E1E9FC30-45BB-4FE4-B7F9-A1585825AE0E}" type="presOf" srcId="{DCDDD863-FFEC-4032-9996-CA4F0650DE97}" destId="{18138C52-B919-4109-8A02-936AC8C895BE}" srcOrd="0" destOrd="0" presId="urn:microsoft.com/office/officeart/2005/8/layout/list1"/>
    <dgm:cxn modelId="{A83E4EE9-CCE2-4970-BAC9-68F86923141B}" type="presOf" srcId="{77AB0711-E6AC-47E0-921B-2B719942008B}" destId="{2296A32B-6727-4A07-93E9-36C58425DEE1}" srcOrd="1" destOrd="0" presId="urn:microsoft.com/office/officeart/2005/8/layout/list1"/>
    <dgm:cxn modelId="{7077BBFA-01D8-40A8-8D1C-3FF9DB8B7674}" type="presOf" srcId="{F63A883B-9F5A-4864-A317-D0D9375AFD33}" destId="{D9BB1870-C45D-4BE5-98DD-363A61E811BD}" srcOrd="1" destOrd="0" presId="urn:microsoft.com/office/officeart/2005/8/layout/list1"/>
    <dgm:cxn modelId="{DEB6F89A-809E-48A9-940C-FA8CD851B070}" type="presOf" srcId="{F63A883B-9F5A-4864-A317-D0D9375AFD33}" destId="{0D77F5AB-FC54-4AB0-AAB5-3B4583CF09DE}" srcOrd="0" destOrd="0" presId="urn:microsoft.com/office/officeart/2005/8/layout/list1"/>
    <dgm:cxn modelId="{5455F7D8-338A-4720-86C1-3A687323848D}" srcId="{DCDDD863-FFEC-4032-9996-CA4F0650DE97}" destId="{77AB0711-E6AC-47E0-921B-2B719942008B}" srcOrd="1" destOrd="0" parTransId="{57519213-42BA-4582-877B-8487623E4C98}" sibTransId="{C9EC5AB7-D9CF-416D-9846-59AEBBAF043C}"/>
    <dgm:cxn modelId="{9C4030DE-2AD4-4C49-AF76-BD4889124687}" srcId="{DCDDD863-FFEC-4032-9996-CA4F0650DE97}" destId="{532762D6-BD61-4A13-B78D-6348EABEACD2}" srcOrd="0" destOrd="0" parTransId="{B4B29F70-724C-4356-AC52-B3764632A8A4}" sibTransId="{EE2F8440-ACCC-4DF2-8351-9EBD5E6D8F43}"/>
    <dgm:cxn modelId="{FCFF96B0-DCBA-4C6E-9907-53850F899E68}" type="presOf" srcId="{532762D6-BD61-4A13-B78D-6348EABEACD2}" destId="{8299B446-1A1C-47ED-AB32-A6B0200A7C51}" srcOrd="0" destOrd="0" presId="urn:microsoft.com/office/officeart/2005/8/layout/list1"/>
    <dgm:cxn modelId="{B4A4BC12-1FFF-4717-B542-DDFBB1F15A4E}" type="presParOf" srcId="{18138C52-B919-4109-8A02-936AC8C895BE}" destId="{0E5D762B-EC76-4616-A183-590CECDBA6E6}" srcOrd="0" destOrd="0" presId="urn:microsoft.com/office/officeart/2005/8/layout/list1"/>
    <dgm:cxn modelId="{7171E2DF-19FB-48AE-9111-38CA0E904105}" type="presParOf" srcId="{0E5D762B-EC76-4616-A183-590CECDBA6E6}" destId="{8299B446-1A1C-47ED-AB32-A6B0200A7C51}" srcOrd="0" destOrd="0" presId="urn:microsoft.com/office/officeart/2005/8/layout/list1"/>
    <dgm:cxn modelId="{FF7B1AF4-C95E-4C4D-B16E-58ACF4D86DC5}" type="presParOf" srcId="{0E5D762B-EC76-4616-A183-590CECDBA6E6}" destId="{31A9C9E5-DCED-4A81-8B33-B77C981EF95C}" srcOrd="1" destOrd="0" presId="urn:microsoft.com/office/officeart/2005/8/layout/list1"/>
    <dgm:cxn modelId="{047559FF-2419-44F1-9774-15B2A78DF405}" type="presParOf" srcId="{18138C52-B919-4109-8A02-936AC8C895BE}" destId="{3B003619-FC46-4E2C-A985-A264E01440BE}" srcOrd="1" destOrd="0" presId="urn:microsoft.com/office/officeart/2005/8/layout/list1"/>
    <dgm:cxn modelId="{193F4DAC-1197-405D-8614-C0DF2A127126}" type="presParOf" srcId="{18138C52-B919-4109-8A02-936AC8C895BE}" destId="{24E40CE7-387B-4B23-AA4B-B99458B1FD47}" srcOrd="2" destOrd="0" presId="urn:microsoft.com/office/officeart/2005/8/layout/list1"/>
    <dgm:cxn modelId="{45982398-7B15-47EC-BDB9-413AB78DF4F4}" type="presParOf" srcId="{18138C52-B919-4109-8A02-936AC8C895BE}" destId="{DCB9A0E7-54B4-457F-AC51-D1B5370DD462}" srcOrd="3" destOrd="0" presId="urn:microsoft.com/office/officeart/2005/8/layout/list1"/>
    <dgm:cxn modelId="{AAEB0532-1D50-4D3C-A8D5-77C79057C6A5}" type="presParOf" srcId="{18138C52-B919-4109-8A02-936AC8C895BE}" destId="{1015C358-5FCE-41D0-8DF6-E0DCB2C03ED4}" srcOrd="4" destOrd="0" presId="urn:microsoft.com/office/officeart/2005/8/layout/list1"/>
    <dgm:cxn modelId="{2105FDE6-AE6B-4ACC-85DA-9ECC4F78C02A}" type="presParOf" srcId="{1015C358-5FCE-41D0-8DF6-E0DCB2C03ED4}" destId="{F75F3B30-2FE3-4253-9593-ED6AD4265528}" srcOrd="0" destOrd="0" presId="urn:microsoft.com/office/officeart/2005/8/layout/list1"/>
    <dgm:cxn modelId="{C78A6928-09AF-476B-A6FC-DBFA3DEC749D}" type="presParOf" srcId="{1015C358-5FCE-41D0-8DF6-E0DCB2C03ED4}" destId="{2296A32B-6727-4A07-93E9-36C58425DEE1}" srcOrd="1" destOrd="0" presId="urn:microsoft.com/office/officeart/2005/8/layout/list1"/>
    <dgm:cxn modelId="{BEB01F92-FD9C-4B27-BBC1-F6A75287593C}" type="presParOf" srcId="{18138C52-B919-4109-8A02-936AC8C895BE}" destId="{749B944D-A4E1-4F63-9A30-CCFFD6C5682C}" srcOrd="5" destOrd="0" presId="urn:microsoft.com/office/officeart/2005/8/layout/list1"/>
    <dgm:cxn modelId="{26895812-B1ED-49DF-9EF4-EA6D9C6F79D7}" type="presParOf" srcId="{18138C52-B919-4109-8A02-936AC8C895BE}" destId="{A8848C2D-450B-4298-9DCC-C24F256C5C31}" srcOrd="6" destOrd="0" presId="urn:microsoft.com/office/officeart/2005/8/layout/list1"/>
    <dgm:cxn modelId="{0AD2B98E-02F7-4738-88D5-B5A972DDD1F0}" type="presParOf" srcId="{18138C52-B919-4109-8A02-936AC8C895BE}" destId="{0A418919-0302-4826-A4C8-1BCCC56DC8C4}" srcOrd="7" destOrd="0" presId="urn:microsoft.com/office/officeart/2005/8/layout/list1"/>
    <dgm:cxn modelId="{3FE6706F-2DC5-445C-9DDF-4F0C588F13A3}" type="presParOf" srcId="{18138C52-B919-4109-8A02-936AC8C895BE}" destId="{A0E15B07-AFD0-4F5A-8B2B-43153085A11A}" srcOrd="8" destOrd="0" presId="urn:microsoft.com/office/officeart/2005/8/layout/list1"/>
    <dgm:cxn modelId="{A174F634-ED9E-4AC9-9A1C-8267854DA80F}" type="presParOf" srcId="{A0E15B07-AFD0-4F5A-8B2B-43153085A11A}" destId="{0D77F5AB-FC54-4AB0-AAB5-3B4583CF09DE}" srcOrd="0" destOrd="0" presId="urn:microsoft.com/office/officeart/2005/8/layout/list1"/>
    <dgm:cxn modelId="{E3335798-7555-4471-8E07-E274101E9242}" type="presParOf" srcId="{A0E15B07-AFD0-4F5A-8B2B-43153085A11A}" destId="{D9BB1870-C45D-4BE5-98DD-363A61E811BD}" srcOrd="1" destOrd="0" presId="urn:microsoft.com/office/officeart/2005/8/layout/list1"/>
    <dgm:cxn modelId="{0FE471A7-55D4-43D1-B508-9457296C12AB}" type="presParOf" srcId="{18138C52-B919-4109-8A02-936AC8C895BE}" destId="{3E3CE325-F413-42C4-97E5-01522A451793}" srcOrd="9" destOrd="0" presId="urn:microsoft.com/office/officeart/2005/8/layout/list1"/>
    <dgm:cxn modelId="{686315CF-AB20-4684-9518-F58B55BC4EA9}" type="presParOf" srcId="{18138C52-B919-4109-8A02-936AC8C895BE}" destId="{23C5DF65-D1BF-4B54-8646-0CAAB9B8AED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DDAA6D-A74E-447B-B058-1501FE7132F2}" type="doc">
      <dgm:prSet loTypeId="urn:microsoft.com/office/officeart/2005/8/layout/venn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B92F14E3-C0E0-4812-9468-6B8BCE8FD18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연결</a:t>
          </a:r>
        </a:p>
      </dgm:t>
    </dgm:pt>
    <dgm:pt modelId="{96CD275E-B633-4564-86AC-C98460483C2E}" type="parTrans" cxnId="{EFE8FFEB-CB0E-40FF-8E16-35D4F9DB8C5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478DBC8-2265-4352-939A-974C1DDE96C0}" type="sibTrans" cxnId="{EFE8FFEB-CB0E-40FF-8E16-35D4F9DB8C5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10133E7-3317-4F34-A50B-5705C2DF51ED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참여</a:t>
          </a:r>
        </a:p>
      </dgm:t>
    </dgm:pt>
    <dgm:pt modelId="{15F97900-979C-4457-A7F0-FF5F3606920B}" type="parTrans" cxnId="{29D87BEE-226E-4937-8895-C8DCFF925053}">
      <dgm:prSet/>
      <dgm:spPr/>
      <dgm:t>
        <a:bodyPr/>
        <a:lstStyle/>
        <a:p>
          <a:pPr latinLnBrk="1"/>
          <a:endParaRPr lang="ko-KR" altLang="en-US"/>
        </a:p>
      </dgm:t>
    </dgm:pt>
    <dgm:pt modelId="{22BADA51-FD34-4CF0-B36F-47BA34F900FA}" type="sibTrans" cxnId="{29D87BEE-226E-4937-8895-C8DCFF925053}">
      <dgm:prSet/>
      <dgm:spPr/>
      <dgm:t>
        <a:bodyPr/>
        <a:lstStyle/>
        <a:p>
          <a:pPr latinLnBrk="1"/>
          <a:endParaRPr lang="ko-KR" altLang="en-US"/>
        </a:p>
      </dgm:t>
    </dgm:pt>
    <dgm:pt modelId="{422DD3FD-B60B-4161-9413-37C7D4ED7F7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공개</a:t>
          </a:r>
        </a:p>
      </dgm:t>
    </dgm:pt>
    <dgm:pt modelId="{13F824D7-DD5F-4AF4-AE2C-A6BC4BC29038}" type="parTrans" cxnId="{49445CE5-2812-4C2F-9C8B-7E784FD8C5DB}">
      <dgm:prSet/>
      <dgm:spPr/>
      <dgm:t>
        <a:bodyPr/>
        <a:lstStyle/>
        <a:p>
          <a:pPr latinLnBrk="1"/>
          <a:endParaRPr lang="ko-KR" altLang="en-US"/>
        </a:p>
      </dgm:t>
    </dgm:pt>
    <dgm:pt modelId="{E97DBC01-39CC-40DF-AE67-0E11B0D8F5F9}" type="sibTrans" cxnId="{49445CE5-2812-4C2F-9C8B-7E784FD8C5DB}">
      <dgm:prSet/>
      <dgm:spPr/>
      <dgm:t>
        <a:bodyPr/>
        <a:lstStyle/>
        <a:p>
          <a:pPr latinLnBrk="1"/>
          <a:endParaRPr lang="ko-KR" altLang="en-US"/>
        </a:p>
      </dgm:t>
    </dgm:pt>
    <dgm:pt modelId="{BFC63253-51AE-4808-AC48-E1D9AA6D6497}" type="pres">
      <dgm:prSet presAssocID="{3EDDAA6D-A74E-447B-B058-1501FE7132F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D1AE453-05F3-4325-88F5-3770F1A8ED72}" type="pres">
      <dgm:prSet presAssocID="{B92F14E3-C0E0-4812-9468-6B8BCE8FD186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A397DC7-EAE0-4DDD-AF8D-78759C234229}" type="pres">
      <dgm:prSet presAssocID="{9478DBC8-2265-4352-939A-974C1DDE96C0}" presName="space" presStyleCnt="0"/>
      <dgm:spPr/>
    </dgm:pt>
    <dgm:pt modelId="{3FA90D2E-C888-47DC-9213-97127BB961B9}" type="pres">
      <dgm:prSet presAssocID="{610133E7-3317-4F34-A50B-5705C2DF51ED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A5EF04A-AF2E-427A-B0D6-CEFC65FB7F0B}" type="pres">
      <dgm:prSet presAssocID="{22BADA51-FD34-4CF0-B36F-47BA34F900FA}" presName="space" presStyleCnt="0"/>
      <dgm:spPr/>
    </dgm:pt>
    <dgm:pt modelId="{32DDF542-CA7C-4D99-8391-2AD3037463F1}" type="pres">
      <dgm:prSet presAssocID="{422DD3FD-B60B-4161-9413-37C7D4ED7F74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49445CE5-2812-4C2F-9C8B-7E784FD8C5DB}" srcId="{3EDDAA6D-A74E-447B-B058-1501FE7132F2}" destId="{422DD3FD-B60B-4161-9413-37C7D4ED7F74}" srcOrd="2" destOrd="0" parTransId="{13F824D7-DD5F-4AF4-AE2C-A6BC4BC29038}" sibTransId="{E97DBC01-39CC-40DF-AE67-0E11B0D8F5F9}"/>
    <dgm:cxn modelId="{555D23C2-2259-494C-83AA-C6997DB8B231}" type="presOf" srcId="{422DD3FD-B60B-4161-9413-37C7D4ED7F74}" destId="{32DDF542-CA7C-4D99-8391-2AD3037463F1}" srcOrd="0" destOrd="0" presId="urn:microsoft.com/office/officeart/2005/8/layout/venn3"/>
    <dgm:cxn modelId="{29D87BEE-226E-4937-8895-C8DCFF925053}" srcId="{3EDDAA6D-A74E-447B-B058-1501FE7132F2}" destId="{610133E7-3317-4F34-A50B-5705C2DF51ED}" srcOrd="1" destOrd="0" parTransId="{15F97900-979C-4457-A7F0-FF5F3606920B}" sibTransId="{22BADA51-FD34-4CF0-B36F-47BA34F900FA}"/>
    <dgm:cxn modelId="{72627AFE-3B40-47A8-BB5A-353DC91E00F6}" type="presOf" srcId="{B92F14E3-C0E0-4812-9468-6B8BCE8FD186}" destId="{3D1AE453-05F3-4325-88F5-3770F1A8ED72}" srcOrd="0" destOrd="0" presId="urn:microsoft.com/office/officeart/2005/8/layout/venn3"/>
    <dgm:cxn modelId="{C2C8ABB3-16AD-4F36-B875-04D41AE24BEE}" type="presOf" srcId="{3EDDAA6D-A74E-447B-B058-1501FE7132F2}" destId="{BFC63253-51AE-4808-AC48-E1D9AA6D6497}" srcOrd="0" destOrd="0" presId="urn:microsoft.com/office/officeart/2005/8/layout/venn3"/>
    <dgm:cxn modelId="{3B880519-25B0-4DC6-BB01-978EE8402FC1}" type="presOf" srcId="{610133E7-3317-4F34-A50B-5705C2DF51ED}" destId="{3FA90D2E-C888-47DC-9213-97127BB961B9}" srcOrd="0" destOrd="0" presId="urn:microsoft.com/office/officeart/2005/8/layout/venn3"/>
    <dgm:cxn modelId="{EFE8FFEB-CB0E-40FF-8E16-35D4F9DB8C5F}" srcId="{3EDDAA6D-A74E-447B-B058-1501FE7132F2}" destId="{B92F14E3-C0E0-4812-9468-6B8BCE8FD186}" srcOrd="0" destOrd="0" parTransId="{96CD275E-B633-4564-86AC-C98460483C2E}" sibTransId="{9478DBC8-2265-4352-939A-974C1DDE96C0}"/>
    <dgm:cxn modelId="{919B10E0-7E62-48AF-9CEC-9140FF20AD88}" type="presParOf" srcId="{BFC63253-51AE-4808-AC48-E1D9AA6D6497}" destId="{3D1AE453-05F3-4325-88F5-3770F1A8ED72}" srcOrd="0" destOrd="0" presId="urn:microsoft.com/office/officeart/2005/8/layout/venn3"/>
    <dgm:cxn modelId="{3EF312CC-5082-402A-981A-2B3609A2AFE2}" type="presParOf" srcId="{BFC63253-51AE-4808-AC48-E1D9AA6D6497}" destId="{0A397DC7-EAE0-4DDD-AF8D-78759C234229}" srcOrd="1" destOrd="0" presId="urn:microsoft.com/office/officeart/2005/8/layout/venn3"/>
    <dgm:cxn modelId="{0F36F81F-BBB2-4CCB-870D-E7B5381EDC74}" type="presParOf" srcId="{BFC63253-51AE-4808-AC48-E1D9AA6D6497}" destId="{3FA90D2E-C888-47DC-9213-97127BB961B9}" srcOrd="2" destOrd="0" presId="urn:microsoft.com/office/officeart/2005/8/layout/venn3"/>
    <dgm:cxn modelId="{3BC17D29-30EF-464A-8339-6757530ED977}" type="presParOf" srcId="{BFC63253-51AE-4808-AC48-E1D9AA6D6497}" destId="{5A5EF04A-AF2E-427A-B0D6-CEFC65FB7F0B}" srcOrd="3" destOrd="0" presId="urn:microsoft.com/office/officeart/2005/8/layout/venn3"/>
    <dgm:cxn modelId="{2BFA62CA-935F-4F94-94CD-5BDCD40BCFB8}" type="presParOf" srcId="{BFC63253-51AE-4808-AC48-E1D9AA6D6497}" destId="{32DDF542-CA7C-4D99-8391-2AD3037463F1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40CE7-387B-4B23-AA4B-B99458B1FD47}">
      <dsp:nvSpPr>
        <dsp:cNvPr id="0" name=""/>
        <dsp:cNvSpPr/>
      </dsp:nvSpPr>
      <dsp:spPr>
        <a:xfrm>
          <a:off x="0" y="219911"/>
          <a:ext cx="2397685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A9C9E5-DCED-4A81-8B33-B77C981EF95C}">
      <dsp:nvSpPr>
        <dsp:cNvPr id="0" name=""/>
        <dsp:cNvSpPr/>
      </dsp:nvSpPr>
      <dsp:spPr>
        <a:xfrm>
          <a:off x="119884" y="42791"/>
          <a:ext cx="1678380" cy="3542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439" tIns="0" rIns="63439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스마트스토어</a:t>
          </a:r>
        </a:p>
      </dsp:txBody>
      <dsp:txXfrm>
        <a:off x="137177" y="60084"/>
        <a:ext cx="1643794" cy="319654"/>
      </dsp:txXfrm>
    </dsp:sp>
    <dsp:sp modelId="{A8848C2D-450B-4298-9DCC-C24F256C5C31}">
      <dsp:nvSpPr>
        <dsp:cNvPr id="0" name=""/>
        <dsp:cNvSpPr/>
      </dsp:nvSpPr>
      <dsp:spPr>
        <a:xfrm>
          <a:off x="0" y="764231"/>
          <a:ext cx="2397685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96A32B-6727-4A07-93E9-36C58425DEE1}">
      <dsp:nvSpPr>
        <dsp:cNvPr id="0" name=""/>
        <dsp:cNvSpPr/>
      </dsp:nvSpPr>
      <dsp:spPr>
        <a:xfrm>
          <a:off x="119884" y="587111"/>
          <a:ext cx="1678380" cy="3542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439" tIns="0" rIns="63439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인터파크</a:t>
          </a:r>
        </a:p>
      </dsp:txBody>
      <dsp:txXfrm>
        <a:off x="137177" y="604404"/>
        <a:ext cx="1643794" cy="319654"/>
      </dsp:txXfrm>
    </dsp:sp>
    <dsp:sp modelId="{23C5DF65-D1BF-4B54-8646-0CAAB9B8AED3}">
      <dsp:nvSpPr>
        <dsp:cNvPr id="0" name=""/>
        <dsp:cNvSpPr/>
      </dsp:nvSpPr>
      <dsp:spPr>
        <a:xfrm>
          <a:off x="0" y="1308550"/>
          <a:ext cx="2397685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BB1870-C45D-4BE5-98DD-363A61E811BD}">
      <dsp:nvSpPr>
        <dsp:cNvPr id="0" name=""/>
        <dsp:cNvSpPr/>
      </dsp:nvSpPr>
      <dsp:spPr>
        <a:xfrm>
          <a:off x="119884" y="1131431"/>
          <a:ext cx="1678380" cy="3542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439" tIns="0" rIns="63439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티몬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sp:txBody>
      <dsp:txXfrm>
        <a:off x="137177" y="1148724"/>
        <a:ext cx="1643794" cy="319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1AE453-05F3-4325-88F5-3770F1A8ED72}">
      <dsp:nvSpPr>
        <dsp:cNvPr id="0" name=""/>
        <dsp:cNvSpPr/>
      </dsp:nvSpPr>
      <dsp:spPr>
        <a:xfrm>
          <a:off x="567205" y="343"/>
          <a:ext cx="962509" cy="9625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2970" tIns="22860" rIns="5297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연결</a:t>
          </a:r>
        </a:p>
      </dsp:txBody>
      <dsp:txXfrm>
        <a:off x="708161" y="141299"/>
        <a:ext cx="680597" cy="680597"/>
      </dsp:txXfrm>
    </dsp:sp>
    <dsp:sp modelId="{3FA90D2E-C888-47DC-9213-97127BB961B9}">
      <dsp:nvSpPr>
        <dsp:cNvPr id="0" name=""/>
        <dsp:cNvSpPr/>
      </dsp:nvSpPr>
      <dsp:spPr>
        <a:xfrm>
          <a:off x="1337213" y="343"/>
          <a:ext cx="962509" cy="9625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2970" tIns="22860" rIns="5297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참여</a:t>
          </a:r>
        </a:p>
      </dsp:txBody>
      <dsp:txXfrm>
        <a:off x="1478169" y="141299"/>
        <a:ext cx="680597" cy="680597"/>
      </dsp:txXfrm>
    </dsp:sp>
    <dsp:sp modelId="{32DDF542-CA7C-4D99-8391-2AD3037463F1}">
      <dsp:nvSpPr>
        <dsp:cNvPr id="0" name=""/>
        <dsp:cNvSpPr/>
      </dsp:nvSpPr>
      <dsp:spPr>
        <a:xfrm>
          <a:off x="2107220" y="343"/>
          <a:ext cx="962509" cy="96250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2970" tIns="22860" rIns="5297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공개</a:t>
          </a:r>
        </a:p>
      </dsp:txBody>
      <dsp:txXfrm>
        <a:off x="2248176" y="141299"/>
        <a:ext cx="680597" cy="6805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화살표: 오른쪽 5">
            <a:extLst>
              <a:ext uri="{FF2B5EF4-FFF2-40B4-BE49-F238E27FC236}">
                <a16:creationId xmlns:a16="http://schemas.microsoft.com/office/drawing/2014/main" id="{D51A7260-C48C-42EC-A0BB-6803B57E28FA}"/>
              </a:ext>
            </a:extLst>
          </p:cNvPr>
          <p:cNvSpPr/>
          <p:nvPr userDrawn="1"/>
        </p:nvSpPr>
        <p:spPr>
          <a:xfrm flipH="1">
            <a:off x="0" y="560717"/>
            <a:ext cx="9892145" cy="584264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2451B9E4-30C8-4CC6-A7C6-F5C52C71B078}"/>
              </a:ext>
            </a:extLst>
          </p:cNvPr>
          <p:cNvSpPr/>
          <p:nvPr userDrawn="1"/>
        </p:nvSpPr>
        <p:spPr>
          <a:xfrm>
            <a:off x="492428" y="-8617"/>
            <a:ext cx="8910364" cy="115329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8D829D5-777F-469A-9D8C-F35BCA667D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6" y="6184669"/>
            <a:ext cx="1634825" cy="53680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02EB72D-9385-4536-A300-8C8CDB80A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489" y="46422"/>
            <a:ext cx="2181080" cy="716175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-1" y="3967089"/>
            <a:ext cx="9905999" cy="2890911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2594" y="1209245"/>
            <a:ext cx="7502435" cy="1799619"/>
          </a:xfrm>
        </p:spPr>
        <p:txBody>
          <a:bodyPr wrap="none">
            <a:prstTxWarp prst="textDeflateTop">
              <a:avLst/>
            </a:prstTxWarp>
          </a:bodyPr>
          <a:lstStyle/>
          <a:p>
            <a:pPr algn="ctr"/>
            <a:r>
              <a:rPr lang="en-US" altLang="ko-KR" sz="6000" b="1" dirty="0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Social Commerce</a:t>
            </a: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목차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750F12-BAEE-4EB2-B6F0-2BEEA1CAD649}"/>
              </a:ext>
            </a:extLst>
          </p:cNvPr>
          <p:cNvSpPr txBox="1"/>
          <p:nvPr/>
        </p:nvSpPr>
        <p:spPr>
          <a:xfrm>
            <a:off x="2094411" y="1860255"/>
            <a:ext cx="42749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소셜커머스의 개념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90C930-EF35-40AB-BBA6-D918038275C2}"/>
              </a:ext>
            </a:extLst>
          </p:cNvPr>
          <p:cNvSpPr txBox="1"/>
          <p:nvPr/>
        </p:nvSpPr>
        <p:spPr>
          <a:xfrm>
            <a:off x="2096990" y="2911791"/>
            <a:ext cx="43761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소셜커머스의 유형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82A517-77AE-4E45-96CA-A4F62EFC3F04}"/>
              </a:ext>
            </a:extLst>
          </p:cNvPr>
          <p:cNvSpPr txBox="1"/>
          <p:nvPr/>
        </p:nvSpPr>
        <p:spPr>
          <a:xfrm>
            <a:off x="2100516" y="4012776"/>
            <a:ext cx="43727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성별 </a:t>
            </a:r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소셜네트워크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이용 현황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9D5594-59CC-4440-BE48-68E304FE1AE9}"/>
              </a:ext>
            </a:extLst>
          </p:cNvPr>
          <p:cNvSpPr txBox="1"/>
          <p:nvPr/>
        </p:nvSpPr>
        <p:spPr>
          <a:xfrm>
            <a:off x="2094411" y="5085393"/>
            <a:ext cx="42749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온라인 쇼핑몰의 종류 및 특징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0B551595-D05A-4E46-8E08-FD717BB0FE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4" t="3654" r="4782" b="69447"/>
          <a:stretch/>
        </p:blipFill>
        <p:spPr>
          <a:xfrm>
            <a:off x="7205807" y="1955470"/>
            <a:ext cx="1493780" cy="1304757"/>
          </a:xfrm>
          <a:prstGeom prst="rect">
            <a:avLst/>
          </a:prstGeom>
        </p:spPr>
      </p:pic>
      <p:sp>
        <p:nvSpPr>
          <p:cNvPr id="6" name="화살표: 오른쪽 5">
            <a:extLst>
              <a:ext uri="{FF2B5EF4-FFF2-40B4-BE49-F238E27FC236}">
                <a16:creationId xmlns:a16="http://schemas.microsoft.com/office/drawing/2014/main" id="{8ACC8581-877B-4AA4-904A-5028815F94B9}"/>
              </a:ext>
            </a:extLst>
          </p:cNvPr>
          <p:cNvSpPr/>
          <p:nvPr/>
        </p:nvSpPr>
        <p:spPr>
          <a:xfrm>
            <a:off x="1525610" y="3281722"/>
            <a:ext cx="5010992" cy="414364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2F039C24-3A7A-4DFF-88DD-61493EA3968F}"/>
              </a:ext>
            </a:extLst>
          </p:cNvPr>
          <p:cNvSpPr/>
          <p:nvPr/>
        </p:nvSpPr>
        <p:spPr>
          <a:xfrm>
            <a:off x="1525610" y="2223748"/>
            <a:ext cx="5010992" cy="414364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2" name="화살표: 오른쪽 21">
            <a:extLst>
              <a:ext uri="{FF2B5EF4-FFF2-40B4-BE49-F238E27FC236}">
                <a16:creationId xmlns:a16="http://schemas.microsoft.com/office/drawing/2014/main" id="{EF060EA2-7515-4F9F-BEF9-CCE4A91EB2AA}"/>
              </a:ext>
            </a:extLst>
          </p:cNvPr>
          <p:cNvSpPr/>
          <p:nvPr/>
        </p:nvSpPr>
        <p:spPr>
          <a:xfrm>
            <a:off x="1525610" y="4371016"/>
            <a:ext cx="5010992" cy="414364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화살표: 오른쪽 22">
            <a:extLst>
              <a:ext uri="{FF2B5EF4-FFF2-40B4-BE49-F238E27FC236}">
                <a16:creationId xmlns:a16="http://schemas.microsoft.com/office/drawing/2014/main" id="{9958188D-4156-4BB2-99F2-BA7B430C8410}"/>
              </a:ext>
            </a:extLst>
          </p:cNvPr>
          <p:cNvSpPr/>
          <p:nvPr/>
        </p:nvSpPr>
        <p:spPr>
          <a:xfrm>
            <a:off x="1525610" y="5450099"/>
            <a:ext cx="5010992" cy="414364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화살표: 오각형 4"/>
          <p:cNvSpPr/>
          <p:nvPr/>
        </p:nvSpPr>
        <p:spPr>
          <a:xfrm>
            <a:off x="923518" y="1678832"/>
            <a:ext cx="1170893" cy="856823"/>
          </a:xfrm>
          <a:prstGeom prst="homePlat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화살표: 오각형 29"/>
          <p:cNvSpPr/>
          <p:nvPr/>
        </p:nvSpPr>
        <p:spPr>
          <a:xfrm>
            <a:off x="923518" y="2733054"/>
            <a:ext cx="1170893" cy="856823"/>
          </a:xfrm>
          <a:prstGeom prst="homePlat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1" name="화살표: 오각형 30"/>
          <p:cNvSpPr/>
          <p:nvPr/>
        </p:nvSpPr>
        <p:spPr>
          <a:xfrm>
            <a:off x="923518" y="3823009"/>
            <a:ext cx="1170893" cy="856823"/>
          </a:xfrm>
          <a:prstGeom prst="homePlat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화살표: 오각형 31"/>
          <p:cNvSpPr/>
          <p:nvPr/>
        </p:nvSpPr>
        <p:spPr>
          <a:xfrm>
            <a:off x="923518" y="4903216"/>
            <a:ext cx="1170893" cy="856823"/>
          </a:xfrm>
          <a:prstGeom prst="homePlat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1. 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소셜커머스의 개념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3807" y="4031767"/>
            <a:ext cx="7193188" cy="2118552"/>
          </a:xfrm>
          <a:prstGeom prst="rect">
            <a:avLst/>
          </a:prstGeom>
        </p:spPr>
        <p:txBody>
          <a:bodyPr/>
          <a:lstStyle/>
          <a:p>
            <a:pPr marL="365125" indent="-36512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noProof="0" dirty="0">
                <a:latin typeface="굴림" pitchFamily="50" charset="-127"/>
                <a:ea typeface="굴림" pitchFamily="50" charset="-127"/>
              </a:rPr>
              <a:t>소셜커머스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877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ko-KR" altLang="en-US" sz="2000" kern="100" spc="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페이스북</a:t>
            </a:r>
            <a:r>
              <a:rPr lang="en-US" altLang="ko-KR" sz="2000" kern="100" spc="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kern="100" spc="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인스타그램 등 소셜미디어를 활용하는 전자상거래로 소비자의 인맥과 입소문을 활용하여 다양한 상품을 판매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13806" y="1347900"/>
            <a:ext cx="8320188" cy="22352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125" indent="-36512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Social Commerce</a:t>
            </a:r>
          </a:p>
          <a:p>
            <a:pPr marL="714375" lvl="1" indent="-35877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Social media is becoming more a part of an overall integrated, multi-channel marketing strategy</a:t>
            </a:r>
          </a:p>
          <a:p>
            <a:pPr marL="714375" lvl="1" indent="-35877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The use of social by marketers reflects this more deeply engrained behavior</a:t>
            </a:r>
            <a:endParaRPr lang="ko-KR" altLang="en-US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06995" y="4521328"/>
            <a:ext cx="1685198" cy="129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위쪽 모서리의 한쪽은 둥글고 다른 한쪽은 잘림 17">
            <a:extLst>
              <a:ext uri="{FF2B5EF4-FFF2-40B4-BE49-F238E27FC236}">
                <a16:creationId xmlns:a16="http://schemas.microsoft.com/office/drawing/2014/main" id="{1883A6FA-1A58-48BC-A64F-EC2010954B57}"/>
              </a:ext>
            </a:extLst>
          </p:cNvPr>
          <p:cNvSpPr/>
          <p:nvPr/>
        </p:nvSpPr>
        <p:spPr>
          <a:xfrm>
            <a:off x="1749594" y="1551386"/>
            <a:ext cx="2548800" cy="754333"/>
          </a:xfrm>
          <a:prstGeom prst="snipRoundRect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사각형: 위쪽 모서리의 한쪽은 둥글고 다른 한쪽은 잘림 22">
            <a:extLst>
              <a:ext uri="{FF2B5EF4-FFF2-40B4-BE49-F238E27FC236}">
                <a16:creationId xmlns:a16="http://schemas.microsoft.com/office/drawing/2014/main" id="{3D9291D5-8FF2-4D09-BDB1-9619F29B5557}"/>
              </a:ext>
            </a:extLst>
          </p:cNvPr>
          <p:cNvSpPr/>
          <p:nvPr/>
        </p:nvSpPr>
        <p:spPr>
          <a:xfrm>
            <a:off x="4295672" y="1551386"/>
            <a:ext cx="5098765" cy="754333"/>
          </a:xfrm>
          <a:prstGeom prst="snipRoundRect">
            <a:avLst/>
          </a:prstGeom>
          <a:solidFill>
            <a:schemeClr val="accent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  <a:cs typeface="+mn-cs"/>
              </a:rPr>
              <a:t>2. 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  <a:cs typeface="+mn-cs"/>
              </a:rPr>
              <a:t>소셜커머스의 유형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오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749594" y="1551386"/>
            <a:ext cx="2548800" cy="768881"/>
          </a:xfrm>
          <a:prstGeom prst="pentagon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유형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34574" y="2306870"/>
            <a:ext cx="1215020" cy="1263600"/>
          </a:xfrm>
          <a:prstGeom prst="snip1Rect">
            <a:avLst/>
          </a:prstGeom>
          <a:gradFill flip="none" rotWithShape="1">
            <a:gsLst>
              <a:gs pos="0">
                <a:srgbClr val="006600"/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PC</a:t>
            </a:r>
          </a:p>
        </p:txBody>
      </p:sp>
      <p:sp>
        <p:nvSpPr>
          <p:cNvPr id="21" name="오각형 20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4295672" y="1551386"/>
            <a:ext cx="5098765" cy="768881"/>
          </a:xfrm>
          <a:prstGeom prst="pentagon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설명</a:t>
            </a:r>
          </a:p>
        </p:txBody>
      </p:sp>
      <p:sp>
        <p:nvSpPr>
          <p:cNvPr id="17" name="오각형 12">
            <a:extLst>
              <a:ext uri="{FF2B5EF4-FFF2-40B4-BE49-F238E27FC236}">
                <a16:creationId xmlns:a16="http://schemas.microsoft.com/office/drawing/2014/main" id="{E00277D4-7AFB-467B-A6FD-149B94E738B7}"/>
              </a:ext>
            </a:extLst>
          </p:cNvPr>
          <p:cNvSpPr/>
          <p:nvPr/>
        </p:nvSpPr>
        <p:spPr>
          <a:xfrm flipH="1">
            <a:off x="534574" y="3570469"/>
            <a:ext cx="1215020" cy="2526569"/>
          </a:xfrm>
          <a:prstGeom prst="snip1Rect">
            <a:avLst/>
          </a:prstGeom>
          <a:gradFill flip="none" rotWithShape="1">
            <a:gsLst>
              <a:gs pos="0">
                <a:srgbClr val="006600"/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스마트폰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03153945"/>
              </p:ext>
            </p:extLst>
          </p:nvPr>
        </p:nvGraphicFramePr>
        <p:xfrm>
          <a:off x="1753231" y="2308225"/>
          <a:ext cx="7641207" cy="378881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47069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5094138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26293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itchFamily="50" charset="-127"/>
                          <a:ea typeface="돋움" pitchFamily="50" charset="-127"/>
                        </a:rPr>
                        <a:t>플래쉬</a:t>
                      </a:r>
                      <a:endParaRPr lang="en-US" altLang="ko-KR" dirty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세일</a:t>
                      </a:r>
                      <a:endParaRPr lang="ko-KR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쇼핑몰에서</a:t>
                      </a:r>
                      <a:r>
                        <a:rPr lang="en-US" altLang="ko-KR" dirty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정해진 시간 동안 </a:t>
                      </a:r>
                      <a:endParaRPr lang="en-US" altLang="ko-KR" dirty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할인행사 실시</a:t>
                      </a:r>
                      <a:endParaRPr lang="ko-KR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6293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구매 정보</a:t>
                      </a:r>
                      <a:endParaRPr lang="en-US" altLang="ko-KR" dirty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공유</a:t>
                      </a:r>
                      <a:endParaRPr lang="ko-KR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상품구매 정보를 공유하여 </a:t>
                      </a:r>
                      <a:endParaRPr lang="en-US" altLang="ko-KR" dirty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사업자에게는 마케팅 정보</a:t>
                      </a:r>
                      <a:r>
                        <a:rPr lang="ko-KR" altLang="en-US" baseline="0" dirty="0">
                          <a:latin typeface="돋움" pitchFamily="50" charset="-127"/>
                          <a:ea typeface="돋움" pitchFamily="50" charset="-127"/>
                        </a:rPr>
                        <a:t> 제공</a:t>
                      </a:r>
                      <a:r>
                        <a:rPr lang="en-US" altLang="ko-KR" dirty="0">
                          <a:latin typeface="돋움" pitchFamily="50" charset="-127"/>
                          <a:ea typeface="돋움" pitchFamily="50" charset="-127"/>
                        </a:rPr>
                        <a:t>,</a:t>
                      </a:r>
                      <a:r>
                        <a:rPr lang="en-US" altLang="ko-KR" baseline="0" dirty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</a:p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소비자에게는 포인트 제공</a:t>
                      </a:r>
                      <a:endParaRPr lang="ko-KR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51140693"/>
                  </a:ext>
                </a:extLst>
              </a:tr>
              <a:tr h="1262938"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itchFamily="50" charset="-127"/>
                          <a:ea typeface="돋움" pitchFamily="50" charset="-127"/>
                        </a:rPr>
                        <a:t>소셜쇼핑</a:t>
                      </a:r>
                      <a:endParaRPr lang="en-US" altLang="ko-KR" dirty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itchFamily="50" charset="-127"/>
                          <a:ea typeface="돋움" pitchFamily="50" charset="-127"/>
                        </a:rPr>
                        <a:t>앱스</a:t>
                      </a:r>
                      <a:endParaRPr lang="ko-KR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어플리케이션을 활용하여 </a:t>
                      </a:r>
                      <a:endParaRPr lang="en-US" altLang="ko-KR" dirty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itchFamily="50" charset="-127"/>
                          <a:ea typeface="돋움" pitchFamily="50" charset="-127"/>
                        </a:rPr>
                        <a:t>소셜쇼핑에</a:t>
                      </a: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 참여하게 하는 방식</a:t>
                      </a:r>
                      <a:endParaRPr lang="ko-KR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3. 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성별 </a:t>
            </a:r>
            <a:r>
              <a:rPr lang="ko-KR" altLang="en-US" dirty="0" err="1">
                <a:latin typeface="돋움" panose="020B0600000101010101" pitchFamily="50" charset="-127"/>
                <a:ea typeface="돋움" panose="020B0600000101010101" pitchFamily="50" charset="-127"/>
              </a:rPr>
              <a:t>소셜네트워크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 이용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22369865"/>
              </p:ext>
            </p:extLst>
          </p:nvPr>
        </p:nvGraphicFramePr>
        <p:xfrm>
          <a:off x="681038" y="1419225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모서리가 둥근 사각형 설명선 4"/>
          <p:cNvSpPr/>
          <p:nvPr/>
        </p:nvSpPr>
        <p:spPr>
          <a:xfrm>
            <a:off x="5895597" y="2367075"/>
            <a:ext cx="2201032" cy="568800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인스타그램 상승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한쪽 모서리가 둥근 사각형 4">
            <a:extLst>
              <a:ext uri="{FF2B5EF4-FFF2-40B4-BE49-F238E27FC236}">
                <a16:creationId xmlns:a16="http://schemas.microsoft.com/office/drawing/2014/main" id="{CF9773AA-57D2-4F01-9986-300009727A04}"/>
              </a:ext>
            </a:extLst>
          </p:cNvPr>
          <p:cNvSpPr/>
          <p:nvPr/>
        </p:nvSpPr>
        <p:spPr>
          <a:xfrm>
            <a:off x="5105393" y="1208465"/>
            <a:ext cx="4524332" cy="4839655"/>
          </a:xfrm>
          <a:prstGeom prst="snip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3" name="모서리가 둥근 직사각형 32">
            <a:extLst>
              <a:ext uri="{FF2B5EF4-FFF2-40B4-BE49-F238E27FC236}">
                <a16:creationId xmlns:a16="http://schemas.microsoft.com/office/drawing/2014/main" id="{261967CB-0240-4BFF-95E9-FE98134CFE7C}"/>
              </a:ext>
            </a:extLst>
          </p:cNvPr>
          <p:cNvSpPr/>
          <p:nvPr/>
        </p:nvSpPr>
        <p:spPr bwMode="auto">
          <a:xfrm>
            <a:off x="5260362" y="3971108"/>
            <a:ext cx="4214395" cy="1895195"/>
          </a:xfrm>
          <a:prstGeom prst="roundRect">
            <a:avLst>
              <a:gd name="adj" fmla="val 11482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4. 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온라인 쇼핑몰의 종류 및 특징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57944" y="1188062"/>
            <a:ext cx="4524332" cy="4839655"/>
          </a:xfrm>
          <a:prstGeom prst="snipRoundRect">
            <a:avLst/>
          </a:prstGeom>
          <a:solidFill>
            <a:schemeClr val="bg1">
              <a:lumMod val="85000"/>
            </a:schemeClr>
          </a:solidFill>
          <a:ln w="28575" cap="rnd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0" name="설명선: 아래쪽 화살표 39"/>
          <p:cNvSpPr/>
          <p:nvPr/>
        </p:nvSpPr>
        <p:spPr>
          <a:xfrm>
            <a:off x="1493822" y="4367851"/>
            <a:ext cx="2052576" cy="724747"/>
          </a:xfrm>
          <a:prstGeom prst="downArrowCallou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독립몰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줄무늬가 있는 오른쪽 화살표 44"/>
          <p:cNvSpPr/>
          <p:nvPr/>
        </p:nvSpPr>
        <p:spPr>
          <a:xfrm>
            <a:off x="413390" y="5179350"/>
            <a:ext cx="1194933" cy="648000"/>
          </a:xfrm>
          <a:prstGeom prst="flowChartMagneticTap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마켓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컬리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별: 꼭짓점 8개 33"/>
          <p:cNvSpPr/>
          <p:nvPr/>
        </p:nvSpPr>
        <p:spPr>
          <a:xfrm>
            <a:off x="3372275" y="5179350"/>
            <a:ext cx="1267274" cy="648000"/>
          </a:xfrm>
          <a:prstGeom prst="star8">
            <a:avLst/>
          </a:prstGeom>
          <a:solidFill>
            <a:srgbClr val="FF85B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이지웰</a:t>
            </a:r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오각형 37"/>
          <p:cNvSpPr/>
          <p:nvPr/>
        </p:nvSpPr>
        <p:spPr>
          <a:xfrm>
            <a:off x="666615" y="3538173"/>
            <a:ext cx="1647824" cy="622435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소셜미디어</a:t>
            </a:r>
          </a:p>
        </p:txBody>
      </p:sp>
      <p:sp>
        <p:nvSpPr>
          <p:cNvPr id="35" name="순서도: 화면 표시 34">
            <a:extLst>
              <a:ext uri="{FF2B5EF4-FFF2-40B4-BE49-F238E27FC236}">
                <a16:creationId xmlns:a16="http://schemas.microsoft.com/office/drawing/2014/main" id="{5A5D3D2F-C4E8-4313-82B4-F372F92683B0}"/>
              </a:ext>
            </a:extLst>
          </p:cNvPr>
          <p:cNvSpPr/>
          <p:nvPr/>
        </p:nvSpPr>
        <p:spPr>
          <a:xfrm>
            <a:off x="773191" y="1417843"/>
            <a:ext cx="3493838" cy="543432"/>
          </a:xfrm>
          <a:prstGeom prst="flowChartDisplay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소셜커머스의 활용</a:t>
            </a:r>
          </a:p>
        </p:txBody>
      </p:sp>
      <p:sp>
        <p:nvSpPr>
          <p:cNvPr id="41" name="사각형: 둥근 위쪽 모서리 40">
            <a:extLst>
              <a:ext uri="{FF2B5EF4-FFF2-40B4-BE49-F238E27FC236}">
                <a16:creationId xmlns:a16="http://schemas.microsoft.com/office/drawing/2014/main" id="{77284AD9-C646-4564-B7B2-E4FBA303F3BF}"/>
              </a:ext>
            </a:extLst>
          </p:cNvPr>
          <p:cNvSpPr/>
          <p:nvPr/>
        </p:nvSpPr>
        <p:spPr>
          <a:xfrm flipV="1">
            <a:off x="2904431" y="2065158"/>
            <a:ext cx="1423198" cy="574558"/>
          </a:xfrm>
          <a:prstGeom prst="round2Same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A866A6-063B-4D0C-937C-102ED1DF9D69}"/>
              </a:ext>
            </a:extLst>
          </p:cNvPr>
          <p:cNvSpPr txBox="1"/>
          <p:nvPr/>
        </p:nvSpPr>
        <p:spPr>
          <a:xfrm>
            <a:off x="2992237" y="2158842"/>
            <a:ext cx="1247587" cy="387191"/>
          </a:xfrm>
          <a:prstGeom prst="round2Same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구매자</a:t>
            </a:r>
          </a:p>
        </p:txBody>
      </p:sp>
      <p:sp>
        <p:nvSpPr>
          <p:cNvPr id="44" name="순서도: 문서 43">
            <a:extLst>
              <a:ext uri="{FF2B5EF4-FFF2-40B4-BE49-F238E27FC236}">
                <a16:creationId xmlns:a16="http://schemas.microsoft.com/office/drawing/2014/main" id="{8BAF4CE6-CA80-4BB3-A1DD-A42A8473BC1D}"/>
              </a:ext>
            </a:extLst>
          </p:cNvPr>
          <p:cNvSpPr/>
          <p:nvPr/>
        </p:nvSpPr>
        <p:spPr>
          <a:xfrm flipV="1">
            <a:off x="2904431" y="2806762"/>
            <a:ext cx="1423198" cy="576000"/>
          </a:xfrm>
          <a:prstGeom prst="flowChartDocumen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20" name="연결선: 꺾임 19">
            <a:extLst>
              <a:ext uri="{FF2B5EF4-FFF2-40B4-BE49-F238E27FC236}">
                <a16:creationId xmlns:a16="http://schemas.microsoft.com/office/drawing/2014/main" id="{8C1E057B-E0DF-4638-AC1D-873E0CF0ECDD}"/>
              </a:ext>
            </a:extLst>
          </p:cNvPr>
          <p:cNvCxnSpPr>
            <a:cxnSpLocks/>
            <a:stCxn id="41" idx="2"/>
            <a:endCxn id="44" idx="1"/>
          </p:cNvCxnSpPr>
          <p:nvPr/>
        </p:nvCxnSpPr>
        <p:spPr>
          <a:xfrm rot="10800000" flipV="1">
            <a:off x="2904431" y="2352436"/>
            <a:ext cx="12700" cy="742325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육각형 45">
            <a:extLst>
              <a:ext uri="{FF2B5EF4-FFF2-40B4-BE49-F238E27FC236}">
                <a16:creationId xmlns:a16="http://schemas.microsoft.com/office/drawing/2014/main" id="{507A463E-8BEB-4FE3-A38A-F3026852C49C}"/>
              </a:ext>
            </a:extLst>
          </p:cNvPr>
          <p:cNvSpPr/>
          <p:nvPr/>
        </p:nvSpPr>
        <p:spPr>
          <a:xfrm>
            <a:off x="1751051" y="5179350"/>
            <a:ext cx="1538119" cy="648000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오늘의 집</a:t>
            </a:r>
          </a:p>
        </p:txBody>
      </p:sp>
      <p:sp>
        <p:nvSpPr>
          <p:cNvPr id="29" name="순서도: 화면 표시 28">
            <a:extLst>
              <a:ext uri="{FF2B5EF4-FFF2-40B4-BE49-F238E27FC236}">
                <a16:creationId xmlns:a16="http://schemas.microsoft.com/office/drawing/2014/main" id="{56FDC5CE-2445-440C-AF07-1C1EBA5A687B}"/>
              </a:ext>
            </a:extLst>
          </p:cNvPr>
          <p:cNvSpPr/>
          <p:nvPr/>
        </p:nvSpPr>
        <p:spPr>
          <a:xfrm>
            <a:off x="5310785" y="2215962"/>
            <a:ext cx="668784" cy="1427948"/>
          </a:xfrm>
          <a:prstGeom prst="flowChartDisplay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구매자</a:t>
            </a:r>
          </a:p>
        </p:txBody>
      </p:sp>
      <p:sp>
        <p:nvSpPr>
          <p:cNvPr id="36" name="순서도: 화면 표시 35">
            <a:extLst>
              <a:ext uri="{FF2B5EF4-FFF2-40B4-BE49-F238E27FC236}">
                <a16:creationId xmlns:a16="http://schemas.microsoft.com/office/drawing/2014/main" id="{65A13832-A343-409B-A5FE-1767F483E2B4}"/>
              </a:ext>
            </a:extLst>
          </p:cNvPr>
          <p:cNvSpPr/>
          <p:nvPr/>
        </p:nvSpPr>
        <p:spPr>
          <a:xfrm flipH="1">
            <a:off x="5620641" y="1408070"/>
            <a:ext cx="3493836" cy="554587"/>
          </a:xfrm>
          <a:prstGeom prst="flowChartDisplay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소셜커머스의 프레임</a:t>
            </a:r>
          </a:p>
        </p:txBody>
      </p:sp>
      <p:graphicFrame>
        <p:nvGraphicFramePr>
          <p:cNvPr id="2" name="다이어그램 1">
            <a:extLst>
              <a:ext uri="{FF2B5EF4-FFF2-40B4-BE49-F238E27FC236}">
                <a16:creationId xmlns:a16="http://schemas.microsoft.com/office/drawing/2014/main" id="{622D865E-0C15-429E-80BF-C9271E9458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0930624"/>
              </p:ext>
            </p:extLst>
          </p:nvPr>
        </p:nvGraphicFramePr>
        <p:xfrm>
          <a:off x="6764205" y="4160608"/>
          <a:ext cx="2397686" cy="1653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7" name="오각형 37">
            <a:extLst>
              <a:ext uri="{FF2B5EF4-FFF2-40B4-BE49-F238E27FC236}">
                <a16:creationId xmlns:a16="http://schemas.microsoft.com/office/drawing/2014/main" id="{A87C98F0-1A2B-4D71-AF57-20E118F6D396}"/>
              </a:ext>
            </a:extLst>
          </p:cNvPr>
          <p:cNvSpPr/>
          <p:nvPr/>
        </p:nvSpPr>
        <p:spPr>
          <a:xfrm flipH="1">
            <a:off x="2600992" y="3538173"/>
            <a:ext cx="1647824" cy="622435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스마트폰</a:t>
            </a:r>
          </a:p>
        </p:txBody>
      </p:sp>
      <p:graphicFrame>
        <p:nvGraphicFramePr>
          <p:cNvPr id="10" name="다이어그램 9">
            <a:extLst>
              <a:ext uri="{FF2B5EF4-FFF2-40B4-BE49-F238E27FC236}">
                <a16:creationId xmlns:a16="http://schemas.microsoft.com/office/drawing/2014/main" id="{70BD9C6F-4D42-4ACC-B038-30127B0666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344784"/>
              </p:ext>
            </p:extLst>
          </p:nvPr>
        </p:nvGraphicFramePr>
        <p:xfrm>
          <a:off x="5549091" y="2448338"/>
          <a:ext cx="3636936" cy="963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화살표: 오각형 10">
            <a:extLst>
              <a:ext uri="{FF2B5EF4-FFF2-40B4-BE49-F238E27FC236}">
                <a16:creationId xmlns:a16="http://schemas.microsoft.com/office/drawing/2014/main" id="{2539D317-27EF-46EF-B4D4-55F49E34432C}"/>
              </a:ext>
            </a:extLst>
          </p:cNvPr>
          <p:cNvSpPr/>
          <p:nvPr/>
        </p:nvSpPr>
        <p:spPr>
          <a:xfrm rot="20641976">
            <a:off x="5614031" y="4327198"/>
            <a:ext cx="908582" cy="1320563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오픈마켓</a:t>
            </a:r>
          </a:p>
        </p:txBody>
      </p:sp>
      <p:sp>
        <p:nvSpPr>
          <p:cNvPr id="5" name="오른쪽 화살표 설명선 64">
            <a:extLst>
              <a:ext uri="{FF2B5EF4-FFF2-40B4-BE49-F238E27FC236}">
                <a16:creationId xmlns:a16="http://schemas.microsoft.com/office/drawing/2014/main" id="{804777C6-15D0-2AA7-5ABB-7899C6D09B82}"/>
              </a:ext>
            </a:extLst>
          </p:cNvPr>
          <p:cNvSpPr/>
          <p:nvPr/>
        </p:nvSpPr>
        <p:spPr>
          <a:xfrm>
            <a:off x="695596" y="2389008"/>
            <a:ext cx="1647824" cy="641235"/>
          </a:xfrm>
          <a:prstGeom prst="rightArrowCallout">
            <a:avLst>
              <a:gd name="adj1" fmla="val 52976"/>
              <a:gd name="adj2" fmla="val 26488"/>
              <a:gd name="adj3" fmla="val 25000"/>
              <a:gd name="adj4" fmla="val 82143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커뮤니티 형성</a:t>
            </a:r>
          </a:p>
        </p:txBody>
      </p:sp>
      <p:sp>
        <p:nvSpPr>
          <p:cNvPr id="6" name="순서도: 화면 표시 5">
            <a:extLst>
              <a:ext uri="{FF2B5EF4-FFF2-40B4-BE49-F238E27FC236}">
                <a16:creationId xmlns:a16="http://schemas.microsoft.com/office/drawing/2014/main" id="{B0D99CA7-45EA-5A13-BE8E-BE51E3F2B43C}"/>
              </a:ext>
            </a:extLst>
          </p:cNvPr>
          <p:cNvSpPr/>
          <p:nvPr/>
        </p:nvSpPr>
        <p:spPr>
          <a:xfrm flipH="1">
            <a:off x="8741542" y="2215962"/>
            <a:ext cx="668784" cy="1427948"/>
          </a:xfrm>
          <a:prstGeom prst="flowChartDisplay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판매회사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1E9D47-4AFE-47E4-A2A0-196218F29D84}"/>
              </a:ext>
            </a:extLst>
          </p:cNvPr>
          <p:cNvSpPr txBox="1"/>
          <p:nvPr/>
        </p:nvSpPr>
        <p:spPr>
          <a:xfrm>
            <a:off x="3033465" y="2910096"/>
            <a:ext cx="11651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판매자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0563C1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3558</TotalTime>
  <Words>158</Words>
  <Application>Microsoft Office PowerPoint</Application>
  <PresentationFormat>A4 용지(210x297mm)</PresentationFormat>
  <Paragraphs>64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ZWAdobeF</vt:lpstr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Social Commerce</vt:lpstr>
      <vt:lpstr>목차</vt:lpstr>
      <vt:lpstr>1. 소셜커머스의 개념</vt:lpstr>
      <vt:lpstr>2. 소셜커머스의 유형</vt:lpstr>
      <vt:lpstr>3. 성별 소셜네트워크 이용 현황</vt:lpstr>
      <vt:lpstr>4. 온라인 쇼핑몰의 종류 및 특징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Sunlight generation</dc:title>
  <dc:creator>USER</dc:creator>
  <cp:lastModifiedBy>User</cp:lastModifiedBy>
  <cp:revision>140</cp:revision>
  <dcterms:created xsi:type="dcterms:W3CDTF">2019-10-10T08:42:01Z</dcterms:created>
  <dcterms:modified xsi:type="dcterms:W3CDTF">2023-02-10T08:42:05Z</dcterms:modified>
</cp:coreProperties>
</file>