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세계 디지털 헬스 산업 전망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: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십억 달러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2087699739873653"/>
          <c:y val="0.14461432363308921"/>
          <c:w val="0.80121384492490277"/>
          <c:h val="0.586467546216159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57F-4BD3-9FD4-0A818D2CA6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전체</c:v>
                </c:pt>
                <c:pt idx="1">
                  <c:v>모바일헬스</c:v>
                </c:pt>
                <c:pt idx="2">
                  <c:v>디지털헬스</c:v>
                </c:pt>
                <c:pt idx="3">
                  <c:v>헬스분석</c:v>
                </c:pt>
                <c:pt idx="4">
                  <c:v>텔레헬스</c:v>
                </c:pt>
              </c:strCache>
            </c:strRef>
          </c:cat>
          <c:val>
            <c:numRef>
              <c:f>Sheet1!$B$2:$F$2</c:f>
              <c:numCache>
                <c:formatCode>_-* #,##0.0_-;\-* #,##0.0_-;_-* "-"_-;_-@_-</c:formatCode>
                <c:ptCount val="5"/>
                <c:pt idx="0">
                  <c:v>152.5</c:v>
                </c:pt>
                <c:pt idx="1">
                  <c:v>86.4</c:v>
                </c:pt>
                <c:pt idx="2">
                  <c:v>44.7</c:v>
                </c:pt>
                <c:pt idx="3">
                  <c:v>15.6</c:v>
                </c:pt>
                <c:pt idx="4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2027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전체</c:v>
                </c:pt>
                <c:pt idx="1">
                  <c:v>모바일헬스</c:v>
                </c:pt>
                <c:pt idx="2">
                  <c:v>디지털헬스</c:v>
                </c:pt>
                <c:pt idx="3">
                  <c:v>헬스분석</c:v>
                </c:pt>
                <c:pt idx="4">
                  <c:v>텔레헬스</c:v>
                </c:pt>
              </c:strCache>
            </c:strRef>
          </c:cat>
          <c:val>
            <c:numRef>
              <c:f>Sheet1!$B$3:$F$3</c:f>
              <c:numCache>
                <c:formatCode>_-* #,##0.0_-;\-* #,##0.0_-;_-* "-"_-;_-@_-</c:formatCode>
                <c:ptCount val="5"/>
                <c:pt idx="0">
                  <c:v>508.8</c:v>
                </c:pt>
                <c:pt idx="1">
                  <c:v>253.1</c:v>
                </c:pt>
                <c:pt idx="2">
                  <c:v>165.2</c:v>
                </c:pt>
                <c:pt idx="3">
                  <c:v>52.5</c:v>
                </c:pt>
                <c:pt idx="4">
                  <c:v>38.1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7643272"/>
        <c:axId val="357642616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357642616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57643272"/>
        <c:crosses val="max"/>
        <c:crossBetween val="between"/>
        <c:majorUnit val="200"/>
      </c:valAx>
      <c:catAx>
        <c:axId val="357643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764261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BEC7A6-FDB4-4E3A-914B-B26989F69A22}" type="doc">
      <dgm:prSet loTypeId="urn:microsoft.com/office/officeart/2005/8/layout/hierarchy3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D00818C-0B1E-41B8-ABEB-A3B3735BC9DB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의료기기</a:t>
          </a:r>
        </a:p>
      </dgm:t>
    </dgm:pt>
    <dgm:pt modelId="{464FE9E0-D2AC-47E6-85C5-3808A6A5B8D5}" type="parTrans" cxnId="{A6CCA641-A6B7-48AA-93CB-DF5E404AD8C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8F4E4EF-8E6D-4E8F-BB7C-73A5717E314C}" type="sibTrans" cxnId="{A6CCA641-A6B7-48AA-93CB-DF5E404AD8C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CDAA1C4-5145-4342-968F-4379F48FE00D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바이오센서</a:t>
          </a:r>
        </a:p>
      </dgm:t>
    </dgm:pt>
    <dgm:pt modelId="{68928B7F-2212-4D8C-92C1-510B28EB9030}" type="parTrans" cxnId="{3DE0993A-AF84-46C8-B674-E16519687618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AE79ACD-1BD7-4AA4-9D40-769D61423C4E}" type="sibTrans" cxnId="{3DE0993A-AF84-46C8-B674-E16519687618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61168F3-60F7-4CA8-93B7-AF4DAD7225DA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측정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>/</a:t>
          </a: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기록 장비</a:t>
          </a:r>
        </a:p>
      </dgm:t>
    </dgm:pt>
    <dgm:pt modelId="{5582FDB6-A4EF-4634-9229-31AE30A7C1F7}" type="parTrans" cxnId="{6207D8B5-8EFA-4672-9031-86B1B0C438BF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E81826C-1537-4F61-B3E8-CC4B9F515040}" type="sibTrans" cxnId="{6207D8B5-8EFA-4672-9031-86B1B0C438BF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CC0AD24-593B-4B5D-A055-C368686163D5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모니터링 장비</a:t>
          </a:r>
        </a:p>
      </dgm:t>
    </dgm:pt>
    <dgm:pt modelId="{5A4B734C-F1DA-4C70-890C-1D4EDF88AE89}" type="parTrans" cxnId="{8BEE2A5F-1FAF-4384-90C1-4DE9C3884E4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A418A4C-BF83-4BA7-A031-D56DB57AAEF6}" type="sibTrans" cxnId="{8BEE2A5F-1FAF-4384-90C1-4DE9C3884E4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ED3CCE9-8DE9-4DCE-A84E-AD793435EDEE}" type="pres">
      <dgm:prSet presAssocID="{E5BEC7A6-FDB4-4E3A-914B-B26989F69A2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213727A-A881-40F2-96F7-FAAA54711647}" type="pres">
      <dgm:prSet presAssocID="{1D00818C-0B1E-41B8-ABEB-A3B3735BC9DB}" presName="root" presStyleCnt="0"/>
      <dgm:spPr/>
    </dgm:pt>
    <dgm:pt modelId="{6E46FB8C-FAE2-4400-8B64-1B5D569599A4}" type="pres">
      <dgm:prSet presAssocID="{1D00818C-0B1E-41B8-ABEB-A3B3735BC9DB}" presName="rootComposite" presStyleCnt="0"/>
      <dgm:spPr/>
    </dgm:pt>
    <dgm:pt modelId="{EC2B3A65-5050-4A54-9F73-7DCB12802D93}" type="pres">
      <dgm:prSet presAssocID="{1D00818C-0B1E-41B8-ABEB-A3B3735BC9DB}" presName="rootText" presStyleLbl="node1" presStyleIdx="0" presStyleCnt="1" custScaleX="249507"/>
      <dgm:spPr/>
    </dgm:pt>
    <dgm:pt modelId="{BBC4651B-325A-4F31-B159-8507DAC1EEE2}" type="pres">
      <dgm:prSet presAssocID="{1D00818C-0B1E-41B8-ABEB-A3B3735BC9DB}" presName="rootConnector" presStyleLbl="node1" presStyleIdx="0" presStyleCnt="1"/>
      <dgm:spPr/>
    </dgm:pt>
    <dgm:pt modelId="{67664734-78AD-4C11-B4C1-103676F6580F}" type="pres">
      <dgm:prSet presAssocID="{1D00818C-0B1E-41B8-ABEB-A3B3735BC9DB}" presName="childShape" presStyleCnt="0"/>
      <dgm:spPr/>
    </dgm:pt>
    <dgm:pt modelId="{A4059E7E-671D-4780-8792-158B0975AC28}" type="pres">
      <dgm:prSet presAssocID="{68928B7F-2212-4D8C-92C1-510B28EB9030}" presName="Name13" presStyleLbl="parChTrans1D2" presStyleIdx="0" presStyleCnt="3"/>
      <dgm:spPr/>
    </dgm:pt>
    <dgm:pt modelId="{1C94949B-BE90-4506-B66D-FB9B6F116F77}" type="pres">
      <dgm:prSet presAssocID="{1CDAA1C4-5145-4342-968F-4379F48FE00D}" presName="childText" presStyleLbl="bgAcc1" presStyleIdx="0" presStyleCnt="3" custScaleX="249507">
        <dgm:presLayoutVars>
          <dgm:bulletEnabled val="1"/>
        </dgm:presLayoutVars>
      </dgm:prSet>
      <dgm:spPr/>
    </dgm:pt>
    <dgm:pt modelId="{6D7AC9A6-9475-4817-9D4C-0BCE4489A583}" type="pres">
      <dgm:prSet presAssocID="{5582FDB6-A4EF-4634-9229-31AE30A7C1F7}" presName="Name13" presStyleLbl="parChTrans1D2" presStyleIdx="1" presStyleCnt="3"/>
      <dgm:spPr/>
    </dgm:pt>
    <dgm:pt modelId="{A4DB6B71-F461-44F3-934D-9F1526687FD8}" type="pres">
      <dgm:prSet presAssocID="{961168F3-60F7-4CA8-93B7-AF4DAD7225DA}" presName="childText" presStyleLbl="bgAcc1" presStyleIdx="1" presStyleCnt="3" custScaleX="249507">
        <dgm:presLayoutVars>
          <dgm:bulletEnabled val="1"/>
        </dgm:presLayoutVars>
      </dgm:prSet>
      <dgm:spPr/>
    </dgm:pt>
    <dgm:pt modelId="{14ACE202-D692-48B3-AC44-AE0EEDF9DCD1}" type="pres">
      <dgm:prSet presAssocID="{5A4B734C-F1DA-4C70-890C-1D4EDF88AE89}" presName="Name13" presStyleLbl="parChTrans1D2" presStyleIdx="2" presStyleCnt="3"/>
      <dgm:spPr/>
    </dgm:pt>
    <dgm:pt modelId="{286AD0A2-74C6-4D3D-92C2-7CA29E7320A8}" type="pres">
      <dgm:prSet presAssocID="{6CC0AD24-593B-4B5D-A055-C368686163D5}" presName="childText" presStyleLbl="bgAcc1" presStyleIdx="2" presStyleCnt="3" custScaleX="249507">
        <dgm:presLayoutVars>
          <dgm:bulletEnabled val="1"/>
        </dgm:presLayoutVars>
      </dgm:prSet>
      <dgm:spPr/>
    </dgm:pt>
  </dgm:ptLst>
  <dgm:cxnLst>
    <dgm:cxn modelId="{62074103-6378-4E6D-BAA4-F1427D33641B}" type="presOf" srcId="{68928B7F-2212-4D8C-92C1-510B28EB9030}" destId="{A4059E7E-671D-4780-8792-158B0975AC28}" srcOrd="0" destOrd="0" presId="urn:microsoft.com/office/officeart/2005/8/layout/hierarchy3"/>
    <dgm:cxn modelId="{F5A8681C-BBBD-4B6A-879B-D3E58DDD4A1F}" type="presOf" srcId="{5582FDB6-A4EF-4634-9229-31AE30A7C1F7}" destId="{6D7AC9A6-9475-4817-9D4C-0BCE4489A583}" srcOrd="0" destOrd="0" presId="urn:microsoft.com/office/officeart/2005/8/layout/hierarchy3"/>
    <dgm:cxn modelId="{0AB94637-2011-4122-8EAD-47739BB084A1}" type="presOf" srcId="{1D00818C-0B1E-41B8-ABEB-A3B3735BC9DB}" destId="{BBC4651B-325A-4F31-B159-8507DAC1EEE2}" srcOrd="1" destOrd="0" presId="urn:microsoft.com/office/officeart/2005/8/layout/hierarchy3"/>
    <dgm:cxn modelId="{3DE0993A-AF84-46C8-B674-E16519687618}" srcId="{1D00818C-0B1E-41B8-ABEB-A3B3735BC9DB}" destId="{1CDAA1C4-5145-4342-968F-4379F48FE00D}" srcOrd="0" destOrd="0" parTransId="{68928B7F-2212-4D8C-92C1-510B28EB9030}" sibTransId="{0AE79ACD-1BD7-4AA4-9D40-769D61423C4E}"/>
    <dgm:cxn modelId="{8BEE2A5F-1FAF-4384-90C1-4DE9C3884E4A}" srcId="{1D00818C-0B1E-41B8-ABEB-A3B3735BC9DB}" destId="{6CC0AD24-593B-4B5D-A055-C368686163D5}" srcOrd="2" destOrd="0" parTransId="{5A4B734C-F1DA-4C70-890C-1D4EDF88AE89}" sibTransId="{BA418A4C-BF83-4BA7-A031-D56DB57AAEF6}"/>
    <dgm:cxn modelId="{A6CCA641-A6B7-48AA-93CB-DF5E404AD8CA}" srcId="{E5BEC7A6-FDB4-4E3A-914B-B26989F69A22}" destId="{1D00818C-0B1E-41B8-ABEB-A3B3735BC9DB}" srcOrd="0" destOrd="0" parTransId="{464FE9E0-D2AC-47E6-85C5-3808A6A5B8D5}" sibTransId="{68F4E4EF-8E6D-4E8F-BB7C-73A5717E314C}"/>
    <dgm:cxn modelId="{EC90FE43-C495-4AF7-ACD5-8E99FE2E48B8}" type="presOf" srcId="{1CDAA1C4-5145-4342-968F-4379F48FE00D}" destId="{1C94949B-BE90-4506-B66D-FB9B6F116F77}" srcOrd="0" destOrd="0" presId="urn:microsoft.com/office/officeart/2005/8/layout/hierarchy3"/>
    <dgm:cxn modelId="{2C2FCA68-8DFB-4DFB-95D2-DE17DF03C817}" type="presOf" srcId="{1D00818C-0B1E-41B8-ABEB-A3B3735BC9DB}" destId="{EC2B3A65-5050-4A54-9F73-7DCB12802D93}" srcOrd="0" destOrd="0" presId="urn:microsoft.com/office/officeart/2005/8/layout/hierarchy3"/>
    <dgm:cxn modelId="{3ED5F751-8F07-403B-8072-DE0DBC0BF20E}" type="presOf" srcId="{E5BEC7A6-FDB4-4E3A-914B-B26989F69A22}" destId="{8ED3CCE9-8DE9-4DCE-A84E-AD793435EDEE}" srcOrd="0" destOrd="0" presId="urn:microsoft.com/office/officeart/2005/8/layout/hierarchy3"/>
    <dgm:cxn modelId="{6DFCE179-FF9B-43A0-9190-4B623F7DF3FC}" type="presOf" srcId="{6CC0AD24-593B-4B5D-A055-C368686163D5}" destId="{286AD0A2-74C6-4D3D-92C2-7CA29E7320A8}" srcOrd="0" destOrd="0" presId="urn:microsoft.com/office/officeart/2005/8/layout/hierarchy3"/>
    <dgm:cxn modelId="{301D7793-08C3-4FAE-AF4F-95E33034AFCF}" type="presOf" srcId="{5A4B734C-F1DA-4C70-890C-1D4EDF88AE89}" destId="{14ACE202-D692-48B3-AC44-AE0EEDF9DCD1}" srcOrd="0" destOrd="0" presId="urn:microsoft.com/office/officeart/2005/8/layout/hierarchy3"/>
    <dgm:cxn modelId="{6207D8B5-8EFA-4672-9031-86B1B0C438BF}" srcId="{1D00818C-0B1E-41B8-ABEB-A3B3735BC9DB}" destId="{961168F3-60F7-4CA8-93B7-AF4DAD7225DA}" srcOrd="1" destOrd="0" parTransId="{5582FDB6-A4EF-4634-9229-31AE30A7C1F7}" sibTransId="{EE81826C-1537-4F61-B3E8-CC4B9F515040}"/>
    <dgm:cxn modelId="{B7D8F4F3-D0D4-47AB-BFD9-E667F61BCC4E}" type="presOf" srcId="{961168F3-60F7-4CA8-93B7-AF4DAD7225DA}" destId="{A4DB6B71-F461-44F3-934D-9F1526687FD8}" srcOrd="0" destOrd="0" presId="urn:microsoft.com/office/officeart/2005/8/layout/hierarchy3"/>
    <dgm:cxn modelId="{4FC77303-FA3F-432F-AB2F-3C9DDE6E604A}" type="presParOf" srcId="{8ED3CCE9-8DE9-4DCE-A84E-AD793435EDEE}" destId="{6213727A-A881-40F2-96F7-FAAA54711647}" srcOrd="0" destOrd="0" presId="urn:microsoft.com/office/officeart/2005/8/layout/hierarchy3"/>
    <dgm:cxn modelId="{E1E276D9-0D28-4AFF-B0CF-2C98DD52288F}" type="presParOf" srcId="{6213727A-A881-40F2-96F7-FAAA54711647}" destId="{6E46FB8C-FAE2-4400-8B64-1B5D569599A4}" srcOrd="0" destOrd="0" presId="urn:microsoft.com/office/officeart/2005/8/layout/hierarchy3"/>
    <dgm:cxn modelId="{8FB3C665-3634-434F-88FA-BF776CC2FDFB}" type="presParOf" srcId="{6E46FB8C-FAE2-4400-8B64-1B5D569599A4}" destId="{EC2B3A65-5050-4A54-9F73-7DCB12802D93}" srcOrd="0" destOrd="0" presId="urn:microsoft.com/office/officeart/2005/8/layout/hierarchy3"/>
    <dgm:cxn modelId="{FAEB7FC8-3CB9-44C1-9351-937E9F7C58D8}" type="presParOf" srcId="{6E46FB8C-FAE2-4400-8B64-1B5D569599A4}" destId="{BBC4651B-325A-4F31-B159-8507DAC1EEE2}" srcOrd="1" destOrd="0" presId="urn:microsoft.com/office/officeart/2005/8/layout/hierarchy3"/>
    <dgm:cxn modelId="{05243FFA-30B1-43F5-950A-02D3348CEE36}" type="presParOf" srcId="{6213727A-A881-40F2-96F7-FAAA54711647}" destId="{67664734-78AD-4C11-B4C1-103676F6580F}" srcOrd="1" destOrd="0" presId="urn:microsoft.com/office/officeart/2005/8/layout/hierarchy3"/>
    <dgm:cxn modelId="{2B801881-4059-45F3-BE71-8C0E07D0A4B1}" type="presParOf" srcId="{67664734-78AD-4C11-B4C1-103676F6580F}" destId="{A4059E7E-671D-4780-8792-158B0975AC28}" srcOrd="0" destOrd="0" presId="urn:microsoft.com/office/officeart/2005/8/layout/hierarchy3"/>
    <dgm:cxn modelId="{81AAF773-B40F-41F8-BE9D-A782BAEEE1B5}" type="presParOf" srcId="{67664734-78AD-4C11-B4C1-103676F6580F}" destId="{1C94949B-BE90-4506-B66D-FB9B6F116F77}" srcOrd="1" destOrd="0" presId="urn:microsoft.com/office/officeart/2005/8/layout/hierarchy3"/>
    <dgm:cxn modelId="{16E3A58F-C6CC-419A-A007-C2B9AFF04C8F}" type="presParOf" srcId="{67664734-78AD-4C11-B4C1-103676F6580F}" destId="{6D7AC9A6-9475-4817-9D4C-0BCE4489A583}" srcOrd="2" destOrd="0" presId="urn:microsoft.com/office/officeart/2005/8/layout/hierarchy3"/>
    <dgm:cxn modelId="{93DA31FB-255D-474A-A443-BF9FA0241698}" type="presParOf" srcId="{67664734-78AD-4C11-B4C1-103676F6580F}" destId="{A4DB6B71-F461-44F3-934D-9F1526687FD8}" srcOrd="3" destOrd="0" presId="urn:microsoft.com/office/officeart/2005/8/layout/hierarchy3"/>
    <dgm:cxn modelId="{CC81350F-F5A0-4FCD-B3E3-4BF873582E3A}" type="presParOf" srcId="{67664734-78AD-4C11-B4C1-103676F6580F}" destId="{14ACE202-D692-48B3-AC44-AE0EEDF9DCD1}" srcOrd="4" destOrd="0" presId="urn:microsoft.com/office/officeart/2005/8/layout/hierarchy3"/>
    <dgm:cxn modelId="{0AD81A5C-2EAE-4DC6-93E3-574D47758581}" type="presParOf" srcId="{67664734-78AD-4C11-B4C1-103676F6580F}" destId="{286AD0A2-74C6-4D3D-92C2-7CA29E7320A8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4265C8-9E06-4AC1-9403-19C400960FD7}" type="doc">
      <dgm:prSet loTypeId="urn:microsoft.com/office/officeart/2005/8/layout/process1" loCatId="process" qsTypeId="urn:microsoft.com/office/officeart/2005/8/quickstyle/3d2" qsCatId="3D" csTypeId="urn:microsoft.com/office/officeart/2005/8/colors/colorful1" csCatId="colorful" phldr="1"/>
      <dgm:spPr/>
    </dgm:pt>
    <dgm:pt modelId="{280D08EC-AE2D-4E6D-9CD1-1791233E99FE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통신망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5E0B3D8-9D5C-4697-9185-0AE664A84259}" type="parTrans" cxnId="{0DDF1D04-4735-44FE-BD00-681C7263163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1742991-26BD-49FF-AC38-294A6D7CA556}" type="sibTrans" cxnId="{0DDF1D04-4735-44FE-BD00-681C7263163F}">
      <dgm:prSet custT="1"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88C7254-DD87-488E-B74F-E0C2F39D2959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솔루션</a:t>
          </a:r>
        </a:p>
      </dgm:t>
    </dgm:pt>
    <dgm:pt modelId="{984AE63C-1B51-40AE-AB88-FB6773DE540B}" type="parTrans" cxnId="{4C338C0F-D824-4571-81FC-1D3BAC77BB7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E20CDF8-EF5D-4EAA-AFBD-8AEF9FB30F20}" type="sibTrans" cxnId="{4C338C0F-D824-4571-81FC-1D3BAC77BB7E}">
      <dgm:prSet custT="1"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D7866E2-64E7-4ABA-93EB-EE90D2221EEF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스마트홈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82321AE-5CAD-4B7F-AAD9-51CE607CFA22}" type="parTrans" cxnId="{29058F4C-594A-4813-9906-1E7F132E8BC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758D655-49F3-4156-8D93-B64323589B11}" type="sibTrans" cxnId="{29058F4C-594A-4813-9906-1E7F132E8BC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0A2E77C-8BB3-4BDE-B51C-4829A50CEA5A}" type="pres">
      <dgm:prSet presAssocID="{A14265C8-9E06-4AC1-9403-19C400960FD7}" presName="Name0" presStyleCnt="0">
        <dgm:presLayoutVars>
          <dgm:dir/>
          <dgm:resizeHandles val="exact"/>
        </dgm:presLayoutVars>
      </dgm:prSet>
      <dgm:spPr/>
    </dgm:pt>
    <dgm:pt modelId="{D538A926-21C5-4982-A147-1DF4634EA7D6}" type="pres">
      <dgm:prSet presAssocID="{280D08EC-AE2D-4E6D-9CD1-1791233E99FE}" presName="node" presStyleLbl="node1" presStyleIdx="0" presStyleCnt="3">
        <dgm:presLayoutVars>
          <dgm:bulletEnabled val="1"/>
        </dgm:presLayoutVars>
      </dgm:prSet>
      <dgm:spPr/>
    </dgm:pt>
    <dgm:pt modelId="{6EFB467D-1631-494C-A730-4D1B66632AEA}" type="pres">
      <dgm:prSet presAssocID="{61742991-26BD-49FF-AC38-294A6D7CA556}" presName="sibTrans" presStyleLbl="sibTrans2D1" presStyleIdx="0" presStyleCnt="2"/>
      <dgm:spPr/>
    </dgm:pt>
    <dgm:pt modelId="{99E8FD2F-AAEF-4C1C-9D19-DB99C96FDDC0}" type="pres">
      <dgm:prSet presAssocID="{61742991-26BD-49FF-AC38-294A6D7CA556}" presName="connectorText" presStyleLbl="sibTrans2D1" presStyleIdx="0" presStyleCnt="2"/>
      <dgm:spPr/>
    </dgm:pt>
    <dgm:pt modelId="{1799F062-1ED7-4CD1-8649-A51455E91052}" type="pres">
      <dgm:prSet presAssocID="{288C7254-DD87-488E-B74F-E0C2F39D2959}" presName="node" presStyleLbl="node1" presStyleIdx="1" presStyleCnt="3">
        <dgm:presLayoutVars>
          <dgm:bulletEnabled val="1"/>
        </dgm:presLayoutVars>
      </dgm:prSet>
      <dgm:spPr/>
    </dgm:pt>
    <dgm:pt modelId="{65A38975-EAD1-462E-B019-1BA58D341D7E}" type="pres">
      <dgm:prSet presAssocID="{8E20CDF8-EF5D-4EAA-AFBD-8AEF9FB30F20}" presName="sibTrans" presStyleLbl="sibTrans2D1" presStyleIdx="1" presStyleCnt="2"/>
      <dgm:spPr/>
    </dgm:pt>
    <dgm:pt modelId="{03EAE14A-59D5-4C7A-877F-83654222A426}" type="pres">
      <dgm:prSet presAssocID="{8E20CDF8-EF5D-4EAA-AFBD-8AEF9FB30F20}" presName="connectorText" presStyleLbl="sibTrans2D1" presStyleIdx="1" presStyleCnt="2"/>
      <dgm:spPr/>
    </dgm:pt>
    <dgm:pt modelId="{D477D187-4F1D-41ED-8774-455EE8BA8BC1}" type="pres">
      <dgm:prSet presAssocID="{FD7866E2-64E7-4ABA-93EB-EE90D2221EEF}" presName="node" presStyleLbl="node1" presStyleIdx="2" presStyleCnt="3">
        <dgm:presLayoutVars>
          <dgm:bulletEnabled val="1"/>
        </dgm:presLayoutVars>
      </dgm:prSet>
      <dgm:spPr/>
    </dgm:pt>
  </dgm:ptLst>
  <dgm:cxnLst>
    <dgm:cxn modelId="{0DDF1D04-4735-44FE-BD00-681C7263163F}" srcId="{A14265C8-9E06-4AC1-9403-19C400960FD7}" destId="{280D08EC-AE2D-4E6D-9CD1-1791233E99FE}" srcOrd="0" destOrd="0" parTransId="{55E0B3D8-9D5C-4697-9185-0AE664A84259}" sibTransId="{61742991-26BD-49FF-AC38-294A6D7CA556}"/>
    <dgm:cxn modelId="{0A62420E-B6B2-469F-9148-5C3DB1DA1369}" type="presOf" srcId="{61742991-26BD-49FF-AC38-294A6D7CA556}" destId="{99E8FD2F-AAEF-4C1C-9D19-DB99C96FDDC0}" srcOrd="1" destOrd="0" presId="urn:microsoft.com/office/officeart/2005/8/layout/process1"/>
    <dgm:cxn modelId="{4C338C0F-D824-4571-81FC-1D3BAC77BB7E}" srcId="{A14265C8-9E06-4AC1-9403-19C400960FD7}" destId="{288C7254-DD87-488E-B74F-E0C2F39D2959}" srcOrd="1" destOrd="0" parTransId="{984AE63C-1B51-40AE-AB88-FB6773DE540B}" sibTransId="{8E20CDF8-EF5D-4EAA-AFBD-8AEF9FB30F20}"/>
    <dgm:cxn modelId="{32284E1A-744B-4F0C-881F-682521363196}" type="presOf" srcId="{A14265C8-9E06-4AC1-9403-19C400960FD7}" destId="{30A2E77C-8BB3-4BDE-B51C-4829A50CEA5A}" srcOrd="0" destOrd="0" presId="urn:microsoft.com/office/officeart/2005/8/layout/process1"/>
    <dgm:cxn modelId="{DA348540-DD33-418A-A1B9-C766D7C71F9B}" type="presOf" srcId="{8E20CDF8-EF5D-4EAA-AFBD-8AEF9FB30F20}" destId="{03EAE14A-59D5-4C7A-877F-83654222A426}" srcOrd="1" destOrd="0" presId="urn:microsoft.com/office/officeart/2005/8/layout/process1"/>
    <dgm:cxn modelId="{29058F4C-594A-4813-9906-1E7F132E8BCD}" srcId="{A14265C8-9E06-4AC1-9403-19C400960FD7}" destId="{FD7866E2-64E7-4ABA-93EB-EE90D2221EEF}" srcOrd="2" destOrd="0" parTransId="{882321AE-5CAD-4B7F-AAD9-51CE607CFA22}" sibTransId="{8758D655-49F3-4156-8D93-B64323589B11}"/>
    <dgm:cxn modelId="{B4D5E8B4-C48B-4BCA-8757-E1A259A0B185}" type="presOf" srcId="{8E20CDF8-EF5D-4EAA-AFBD-8AEF9FB30F20}" destId="{65A38975-EAD1-462E-B019-1BA58D341D7E}" srcOrd="0" destOrd="0" presId="urn:microsoft.com/office/officeart/2005/8/layout/process1"/>
    <dgm:cxn modelId="{3A6C5DBB-91C7-4628-BED9-616E6B8A3040}" type="presOf" srcId="{61742991-26BD-49FF-AC38-294A6D7CA556}" destId="{6EFB467D-1631-494C-A730-4D1B66632AEA}" srcOrd="0" destOrd="0" presId="urn:microsoft.com/office/officeart/2005/8/layout/process1"/>
    <dgm:cxn modelId="{06CBF9D1-2926-4FE4-A6FE-27EF192C605D}" type="presOf" srcId="{288C7254-DD87-488E-B74F-E0C2F39D2959}" destId="{1799F062-1ED7-4CD1-8649-A51455E91052}" srcOrd="0" destOrd="0" presId="urn:microsoft.com/office/officeart/2005/8/layout/process1"/>
    <dgm:cxn modelId="{4C9BC4DD-F03C-402D-B24D-61C41ADCD051}" type="presOf" srcId="{FD7866E2-64E7-4ABA-93EB-EE90D2221EEF}" destId="{D477D187-4F1D-41ED-8774-455EE8BA8BC1}" srcOrd="0" destOrd="0" presId="urn:microsoft.com/office/officeart/2005/8/layout/process1"/>
    <dgm:cxn modelId="{6D1861E2-A2C6-45B2-8E17-947E67B13C8F}" type="presOf" srcId="{280D08EC-AE2D-4E6D-9CD1-1791233E99FE}" destId="{D538A926-21C5-4982-A147-1DF4634EA7D6}" srcOrd="0" destOrd="0" presId="urn:microsoft.com/office/officeart/2005/8/layout/process1"/>
    <dgm:cxn modelId="{599AFACC-A74C-45D1-A9A0-D82A3851105C}" type="presParOf" srcId="{30A2E77C-8BB3-4BDE-B51C-4829A50CEA5A}" destId="{D538A926-21C5-4982-A147-1DF4634EA7D6}" srcOrd="0" destOrd="0" presId="urn:microsoft.com/office/officeart/2005/8/layout/process1"/>
    <dgm:cxn modelId="{34DE6A2D-DF5E-4749-AE25-7EEDB5E3E064}" type="presParOf" srcId="{30A2E77C-8BB3-4BDE-B51C-4829A50CEA5A}" destId="{6EFB467D-1631-494C-A730-4D1B66632AEA}" srcOrd="1" destOrd="0" presId="urn:microsoft.com/office/officeart/2005/8/layout/process1"/>
    <dgm:cxn modelId="{30FCD9BE-A9D7-4F5B-85A7-C1ADDA07B1D6}" type="presParOf" srcId="{6EFB467D-1631-494C-A730-4D1B66632AEA}" destId="{99E8FD2F-AAEF-4C1C-9D19-DB99C96FDDC0}" srcOrd="0" destOrd="0" presId="urn:microsoft.com/office/officeart/2005/8/layout/process1"/>
    <dgm:cxn modelId="{0B301C75-2E6A-48FC-AEEC-1DDB5B62169F}" type="presParOf" srcId="{30A2E77C-8BB3-4BDE-B51C-4829A50CEA5A}" destId="{1799F062-1ED7-4CD1-8649-A51455E91052}" srcOrd="2" destOrd="0" presId="urn:microsoft.com/office/officeart/2005/8/layout/process1"/>
    <dgm:cxn modelId="{896D24B8-83D1-42FE-B5BF-A415976BCCBF}" type="presParOf" srcId="{30A2E77C-8BB3-4BDE-B51C-4829A50CEA5A}" destId="{65A38975-EAD1-462E-B019-1BA58D341D7E}" srcOrd="3" destOrd="0" presId="urn:microsoft.com/office/officeart/2005/8/layout/process1"/>
    <dgm:cxn modelId="{9F6EB255-ED88-48E0-9D6E-AD5EE8DF2EBF}" type="presParOf" srcId="{65A38975-EAD1-462E-B019-1BA58D341D7E}" destId="{03EAE14A-59D5-4C7A-877F-83654222A426}" srcOrd="0" destOrd="0" presId="urn:microsoft.com/office/officeart/2005/8/layout/process1"/>
    <dgm:cxn modelId="{B64E4971-0C31-40FC-A2FC-FBD9A2A63B0A}" type="presParOf" srcId="{30A2E77C-8BB3-4BDE-B51C-4829A50CEA5A}" destId="{D477D187-4F1D-41ED-8774-455EE8BA8BC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B3A65-5050-4A54-9F73-7DCB12802D93}">
      <dsp:nvSpPr>
        <dsp:cNvPr id="0" name=""/>
        <dsp:cNvSpPr/>
      </dsp:nvSpPr>
      <dsp:spPr>
        <a:xfrm>
          <a:off x="98994" y="1307"/>
          <a:ext cx="2129653" cy="4267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의료기기</a:t>
          </a:r>
        </a:p>
      </dsp:txBody>
      <dsp:txXfrm>
        <a:off x="111494" y="13807"/>
        <a:ext cx="2104653" cy="401772"/>
      </dsp:txXfrm>
    </dsp:sp>
    <dsp:sp modelId="{A4059E7E-671D-4780-8792-158B0975AC28}">
      <dsp:nvSpPr>
        <dsp:cNvPr id="0" name=""/>
        <dsp:cNvSpPr/>
      </dsp:nvSpPr>
      <dsp:spPr>
        <a:xfrm>
          <a:off x="311959" y="428080"/>
          <a:ext cx="212965" cy="3200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0079"/>
              </a:lnTo>
              <a:lnTo>
                <a:pt x="212965" y="32007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4949B-BE90-4506-B66D-FB9B6F116F77}">
      <dsp:nvSpPr>
        <dsp:cNvPr id="0" name=""/>
        <dsp:cNvSpPr/>
      </dsp:nvSpPr>
      <dsp:spPr>
        <a:xfrm>
          <a:off x="524925" y="534773"/>
          <a:ext cx="1703722" cy="426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바이오센서</a:t>
          </a:r>
        </a:p>
      </dsp:txBody>
      <dsp:txXfrm>
        <a:off x="537425" y="547273"/>
        <a:ext cx="1678722" cy="401772"/>
      </dsp:txXfrm>
    </dsp:sp>
    <dsp:sp modelId="{6D7AC9A6-9475-4817-9D4C-0BCE4489A583}">
      <dsp:nvSpPr>
        <dsp:cNvPr id="0" name=""/>
        <dsp:cNvSpPr/>
      </dsp:nvSpPr>
      <dsp:spPr>
        <a:xfrm>
          <a:off x="311959" y="428080"/>
          <a:ext cx="212965" cy="8535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3544"/>
              </a:lnTo>
              <a:lnTo>
                <a:pt x="212965" y="8535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DB6B71-F461-44F3-934D-9F1526687FD8}">
      <dsp:nvSpPr>
        <dsp:cNvPr id="0" name=""/>
        <dsp:cNvSpPr/>
      </dsp:nvSpPr>
      <dsp:spPr>
        <a:xfrm>
          <a:off x="524925" y="1068238"/>
          <a:ext cx="1703722" cy="426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측정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/</a:t>
          </a: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기록 장비</a:t>
          </a:r>
        </a:p>
      </dsp:txBody>
      <dsp:txXfrm>
        <a:off x="537425" y="1080738"/>
        <a:ext cx="1678722" cy="401772"/>
      </dsp:txXfrm>
    </dsp:sp>
    <dsp:sp modelId="{14ACE202-D692-48B3-AC44-AE0EEDF9DCD1}">
      <dsp:nvSpPr>
        <dsp:cNvPr id="0" name=""/>
        <dsp:cNvSpPr/>
      </dsp:nvSpPr>
      <dsp:spPr>
        <a:xfrm>
          <a:off x="311959" y="428080"/>
          <a:ext cx="212965" cy="13870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7009"/>
              </a:lnTo>
              <a:lnTo>
                <a:pt x="212965" y="13870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6AD0A2-74C6-4D3D-92C2-7CA29E7320A8}">
      <dsp:nvSpPr>
        <dsp:cNvPr id="0" name=""/>
        <dsp:cNvSpPr/>
      </dsp:nvSpPr>
      <dsp:spPr>
        <a:xfrm>
          <a:off x="524925" y="1601703"/>
          <a:ext cx="1703722" cy="426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모니터링 장비</a:t>
          </a:r>
        </a:p>
      </dsp:txBody>
      <dsp:txXfrm>
        <a:off x="537425" y="1614203"/>
        <a:ext cx="1678722" cy="4017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38A926-21C5-4982-A147-1DF4634EA7D6}">
      <dsp:nvSpPr>
        <dsp:cNvPr id="0" name=""/>
        <dsp:cNvSpPr/>
      </dsp:nvSpPr>
      <dsp:spPr>
        <a:xfrm>
          <a:off x="5784" y="0"/>
          <a:ext cx="1110977" cy="4130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통신망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7883" y="12099"/>
        <a:ext cx="1086779" cy="388891"/>
      </dsp:txXfrm>
    </dsp:sp>
    <dsp:sp modelId="{6EFB467D-1631-494C-A730-4D1B66632AEA}">
      <dsp:nvSpPr>
        <dsp:cNvPr id="0" name=""/>
        <dsp:cNvSpPr/>
      </dsp:nvSpPr>
      <dsp:spPr>
        <a:xfrm>
          <a:off x="1227859" y="68783"/>
          <a:ext cx="235527" cy="2755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227859" y="123887"/>
        <a:ext cx="164869" cy="165314"/>
      </dsp:txXfrm>
    </dsp:sp>
    <dsp:sp modelId="{1799F062-1ED7-4CD1-8649-A51455E91052}">
      <dsp:nvSpPr>
        <dsp:cNvPr id="0" name=""/>
        <dsp:cNvSpPr/>
      </dsp:nvSpPr>
      <dsp:spPr>
        <a:xfrm>
          <a:off x="1561152" y="0"/>
          <a:ext cx="1110977" cy="4130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솔루션</a:t>
          </a:r>
        </a:p>
      </dsp:txBody>
      <dsp:txXfrm>
        <a:off x="1573251" y="12099"/>
        <a:ext cx="1086779" cy="388891"/>
      </dsp:txXfrm>
    </dsp:sp>
    <dsp:sp modelId="{65A38975-EAD1-462E-B019-1BA58D341D7E}">
      <dsp:nvSpPr>
        <dsp:cNvPr id="0" name=""/>
        <dsp:cNvSpPr/>
      </dsp:nvSpPr>
      <dsp:spPr>
        <a:xfrm>
          <a:off x="2783227" y="68783"/>
          <a:ext cx="235527" cy="2755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783227" y="123887"/>
        <a:ext cx="164869" cy="165314"/>
      </dsp:txXfrm>
    </dsp:sp>
    <dsp:sp modelId="{D477D187-4F1D-41ED-8774-455EE8BA8BC1}">
      <dsp:nvSpPr>
        <dsp:cNvPr id="0" name=""/>
        <dsp:cNvSpPr/>
      </dsp:nvSpPr>
      <dsp:spPr>
        <a:xfrm>
          <a:off x="3116520" y="0"/>
          <a:ext cx="1110977" cy="4130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스마트홈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128619" y="12099"/>
        <a:ext cx="1086779" cy="3888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38575" y="6356352"/>
            <a:ext cx="2228850" cy="365125"/>
          </a:xfrm>
        </p:spPr>
        <p:txBody>
          <a:bodyPr/>
          <a:lstStyle>
            <a:lvl1pPr algn="ctr"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화살표: 갈매기형 수장 9">
            <a:extLst>
              <a:ext uri="{FF2B5EF4-FFF2-40B4-BE49-F238E27FC236}">
                <a16:creationId xmlns:a16="http://schemas.microsoft.com/office/drawing/2014/main" id="{DF9E731E-3FEE-1D6A-6EC3-CA0122511138}"/>
              </a:ext>
            </a:extLst>
          </p:cNvPr>
          <p:cNvSpPr/>
          <p:nvPr userDrawn="1"/>
        </p:nvSpPr>
        <p:spPr>
          <a:xfrm flipH="1">
            <a:off x="0" y="600635"/>
            <a:ext cx="9906000" cy="552662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빗면 7">
            <a:extLst>
              <a:ext uri="{FF2B5EF4-FFF2-40B4-BE49-F238E27FC236}">
                <a16:creationId xmlns:a16="http://schemas.microsoft.com/office/drawing/2014/main" id="{54899E65-DB58-365F-E83C-F82FFB31FE09}"/>
              </a:ext>
            </a:extLst>
          </p:cNvPr>
          <p:cNvSpPr/>
          <p:nvPr userDrawn="1"/>
        </p:nvSpPr>
        <p:spPr>
          <a:xfrm flipH="1">
            <a:off x="1147725" y="0"/>
            <a:ext cx="7610550" cy="115329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F512B37-9BAB-DD61-6392-CC3E01BE9F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94" y="6257241"/>
            <a:ext cx="1479665" cy="54721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4676058-C2F6-CE06-4361-207B7E816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0"/>
            <a:ext cx="4861711" cy="6858000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1763" y="3034145"/>
            <a:ext cx="5922474" cy="1466170"/>
          </a:xfrm>
        </p:spPr>
        <p:txBody>
          <a:bodyPr>
            <a:prstTxWarp prst="textChevronInverted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60000" endA="900" endPos="580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Digital  Health </a:t>
            </a:r>
            <a:endParaRPr lang="ko-KR" altLang="en-US" b="1" dirty="0">
              <a:effectLst>
                <a:reflection blurRad="6350" stA="60000" endA="900" endPos="58000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618" y="44125"/>
            <a:ext cx="2181080" cy="806612"/>
          </a:xfrm>
          <a:prstGeom prst="rect">
            <a:avLst/>
          </a:prstGeom>
        </p:spPr>
      </p:pic>
      <p:pic>
        <p:nvPicPr>
          <p:cNvPr id="9" name="Picture 2" descr="w1 복사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4421" y="447431"/>
            <a:ext cx="617342" cy="512830"/>
          </a:xfrm>
          <a:prstGeom prst="rect">
            <a:avLst/>
          </a:prstGeom>
          <a:noFill/>
        </p:spPr>
      </p:pic>
      <p:pic>
        <p:nvPicPr>
          <p:cNvPr id="10" name="Picture 12" descr="w2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3489" y="2622044"/>
            <a:ext cx="636323" cy="541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8" descr="w3 복사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47705" y="176570"/>
            <a:ext cx="569913" cy="5417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1" t="32879" b="32974"/>
          <a:stretch/>
        </p:blipFill>
        <p:spPr>
          <a:xfrm>
            <a:off x="7236123" y="1739281"/>
            <a:ext cx="1727019" cy="1600201"/>
          </a:xfrm>
          <a:prstGeom prst="rect">
            <a:avLst/>
          </a:prstGeom>
        </p:spPr>
      </p:pic>
      <p:sp>
        <p:nvSpPr>
          <p:cNvPr id="19" name="모서리가 둥근 직사각형 18"/>
          <p:cNvSpPr/>
          <p:nvPr/>
        </p:nvSpPr>
        <p:spPr>
          <a:xfrm>
            <a:off x="1464722" y="2350078"/>
            <a:ext cx="5195465" cy="1539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06367" y="1897319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디지털 </a:t>
            </a:r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헬스케어란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사각형: 위쪽 모서리의 한쪽은 둥글고 다른 한쪽은 잘림 2"/>
          <p:cNvSpPr/>
          <p:nvPr/>
        </p:nvSpPr>
        <p:spPr>
          <a:xfrm>
            <a:off x="950614" y="1856817"/>
            <a:ext cx="823865" cy="642604"/>
          </a:xfrm>
          <a:prstGeom prst="snip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464722" y="3431455"/>
            <a:ext cx="5195465" cy="1539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06367" y="2978696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헬스케어 서비스 변화</a:t>
            </a:r>
          </a:p>
        </p:txBody>
      </p:sp>
      <p:sp>
        <p:nvSpPr>
          <p:cNvPr id="29" name="사각형: 위쪽 모서리의 한쪽은 둥글고 다른 한쪽은 잘림 28"/>
          <p:cNvSpPr/>
          <p:nvPr/>
        </p:nvSpPr>
        <p:spPr>
          <a:xfrm>
            <a:off x="950614" y="2938194"/>
            <a:ext cx="823865" cy="642604"/>
          </a:xfrm>
          <a:prstGeom prst="snip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1464722" y="4512832"/>
            <a:ext cx="5195465" cy="1539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06367" y="4060073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세계 디지털 헬스 산업 전망</a:t>
            </a:r>
          </a:p>
        </p:txBody>
      </p:sp>
      <p:sp>
        <p:nvSpPr>
          <p:cNvPr id="36" name="사각형: 위쪽 모서리의 한쪽은 둥글고 다른 한쪽은 잘림 35"/>
          <p:cNvSpPr/>
          <p:nvPr/>
        </p:nvSpPr>
        <p:spPr>
          <a:xfrm>
            <a:off x="950614" y="4019571"/>
            <a:ext cx="823865" cy="642604"/>
          </a:xfrm>
          <a:prstGeom prst="snip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모서리가 둥근 직사각형 38"/>
          <p:cNvSpPr/>
          <p:nvPr/>
        </p:nvSpPr>
        <p:spPr>
          <a:xfrm>
            <a:off x="1464722" y="5594210"/>
            <a:ext cx="5195465" cy="1539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06367" y="5141451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디지털 헬스케어 산업 생태계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사각형: 위쪽 모서리의 한쪽은 둥글고 다른 한쪽은 잘림 42"/>
          <p:cNvSpPr/>
          <p:nvPr/>
        </p:nvSpPr>
        <p:spPr>
          <a:xfrm>
            <a:off x="950614" y="5100949"/>
            <a:ext cx="823865" cy="642604"/>
          </a:xfrm>
          <a:prstGeom prst="snip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44" name="Picture 2" descr="w1 복사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512" y="5054692"/>
            <a:ext cx="617342" cy="539517"/>
          </a:xfrm>
          <a:prstGeom prst="rect">
            <a:avLst/>
          </a:prstGeom>
          <a:noFill/>
        </p:spPr>
      </p:pic>
      <p:pic>
        <p:nvPicPr>
          <p:cNvPr id="45" name="Picture 12" descr="w2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52375" y="3375539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디지털 </a:t>
            </a:r>
            <a:r>
              <a:rPr lang="ko-KR" altLang="en-US" dirty="0" err="1"/>
              <a:t>헬스케어란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4155" y="1582842"/>
            <a:ext cx="8270945" cy="2348466"/>
          </a:xfrm>
          <a:prstGeom prst="rect">
            <a:avLst/>
          </a:prstGeom>
        </p:spPr>
        <p:txBody>
          <a:bodyPr/>
          <a:lstStyle/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Digital health </a:t>
            </a:r>
          </a:p>
          <a:p>
            <a:pPr marL="715963" lvl="1" indent="-35877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Digital health is a discipline that includes digital care programs, living, and society to enhance the efficiency of healthcare delivery and to make medicine more precise</a:t>
            </a: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534155" y="3968075"/>
            <a:ext cx="6911000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디지털 헬스케어 특징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877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보건의료용 정보통신기술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디지털기술 등이 융합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  <a:p>
            <a:pPr marL="715963" lvl="1" indent="-35877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개인 맞춤 의료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  <a:p>
            <a:pPr marL="715963" lvl="1" indent="-358775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예방 의료 및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예측의료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가능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16537" y="4471479"/>
            <a:ext cx="1981200" cy="1524000"/>
          </a:xfrm>
          <a:prstGeom prst="rect">
            <a:avLst/>
          </a:prstGeom>
        </p:spPr>
      </p:pic>
      <p:pic>
        <p:nvPicPr>
          <p:cNvPr id="7" name="Picture 2" descr="w1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87758" y="3751525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헬스케어 서비스 변화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9664" y="1489869"/>
            <a:ext cx="2595600" cy="842962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4234371" y="1489869"/>
            <a:ext cx="2595600" cy="842962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6828774" y="1489869"/>
            <a:ext cx="2595600" cy="842962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십자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39664" y="1489868"/>
            <a:ext cx="2595600" cy="844089"/>
          </a:xfrm>
          <a:prstGeom prst="plu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텔레헬스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3" name="십자형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4234371" y="1489868"/>
            <a:ext cx="2595600" cy="844089"/>
          </a:xfrm>
          <a:prstGeom prst="plu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이헬스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십자형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6828774" y="1489868"/>
            <a:ext cx="2595600" cy="844089"/>
          </a:xfrm>
          <a:prstGeom prst="plu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스마트헬스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96518" y="2327457"/>
            <a:ext cx="1152000" cy="1324800"/>
          </a:xfrm>
          <a:prstGeom prst="can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공급자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496518" y="4942159"/>
            <a:ext cx="1152000" cy="1276299"/>
          </a:xfrm>
          <a:prstGeom prst="can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주요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시스템</a:t>
            </a: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 flipH="1">
            <a:off x="496518" y="3654045"/>
            <a:ext cx="1152000" cy="1279802"/>
          </a:xfrm>
          <a:prstGeom prst="can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사용자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8" name="Picture 2" descr="w1 복사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753" y="1328817"/>
            <a:ext cx="617342" cy="508071"/>
          </a:xfrm>
          <a:prstGeom prst="rect">
            <a:avLst/>
          </a:prstGeom>
          <a:noFill/>
        </p:spPr>
      </p:pic>
      <p:pic>
        <p:nvPicPr>
          <p:cNvPr id="19" name="Picture 12" descr="w2 복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356" y="1753389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8" descr="w3 복사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2507" y="6264064"/>
            <a:ext cx="569913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14311521"/>
              </p:ext>
            </p:extLst>
          </p:nvPr>
        </p:nvGraphicFramePr>
        <p:xfrm>
          <a:off x="1645989" y="2327275"/>
          <a:ext cx="7778385" cy="386089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592795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2592795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  <a:gridCol w="2592795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12874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병원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병원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병원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ICT 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보험사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서비스기업 등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28671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의료인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의료인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환자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의료인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환자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일반인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2867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병원운영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(HIS, PACS)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의무기록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(EMR)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웹사이트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개인건강기록 기반 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맞춤형 서비스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세계 디지털 헬스 산업 전망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044421337"/>
              </p:ext>
            </p:extLst>
          </p:nvPr>
        </p:nvGraphicFramePr>
        <p:xfrm>
          <a:off x="681037" y="1495896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3464610" y="2218265"/>
            <a:ext cx="1428677" cy="846667"/>
          </a:xfrm>
          <a:prstGeom prst="wedgeEllipseCallout">
            <a:avLst>
              <a:gd name="adj1" fmla="val -85608"/>
              <a:gd name="adj2" fmla="val -6366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성장률 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18.8%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Picture 2" descr="w1 복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7757" y="2371839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한쪽 모서리가 둥근 사각형 5">
            <a:extLst>
              <a:ext uri="{FF2B5EF4-FFF2-40B4-BE49-F238E27FC236}">
                <a16:creationId xmlns:a16="http://schemas.microsoft.com/office/drawing/2014/main" id="{5D7DAC8E-1652-C094-1028-1C3877B9989A}"/>
              </a:ext>
            </a:extLst>
          </p:cNvPr>
          <p:cNvSpPr/>
          <p:nvPr/>
        </p:nvSpPr>
        <p:spPr>
          <a:xfrm flipV="1">
            <a:off x="355913" y="1428736"/>
            <a:ext cx="4524332" cy="4429156"/>
          </a:xfrm>
          <a:prstGeom prst="round2DiagRect">
            <a:avLst>
              <a:gd name="adj1" fmla="val 14827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디지털 헬스케어 산업 생태계</a:t>
            </a:r>
          </a:p>
        </p:txBody>
      </p:sp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 flipH="1" flipV="1">
            <a:off x="5046197" y="1428736"/>
            <a:ext cx="4524332" cy="4429156"/>
          </a:xfrm>
          <a:prstGeom prst="round2DiagRect">
            <a:avLst>
              <a:gd name="adj1" fmla="val 15645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" name="한쪽 모서리가 둥근 사각형 31">
            <a:extLst>
              <a:ext uri="{FF2B5EF4-FFF2-40B4-BE49-F238E27FC236}">
                <a16:creationId xmlns:a16="http://schemas.microsoft.com/office/drawing/2014/main" id="{4B0EA8A6-B219-4B30-9186-4751755091EC}"/>
              </a:ext>
            </a:extLst>
          </p:cNvPr>
          <p:cNvSpPr/>
          <p:nvPr/>
        </p:nvSpPr>
        <p:spPr>
          <a:xfrm flipH="1">
            <a:off x="5185850" y="4023127"/>
            <a:ext cx="4245026" cy="1452575"/>
          </a:xfrm>
          <a:prstGeom prst="octagon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 rot="20160959">
            <a:off x="6806381" y="4565098"/>
            <a:ext cx="967752" cy="653964"/>
          </a:xfrm>
          <a:prstGeom prst="flowChartMagneticTape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처방</a:t>
            </a:r>
          </a:p>
        </p:txBody>
      </p:sp>
      <p:sp>
        <p:nvSpPr>
          <p:cNvPr id="12" name="순서도: 문서 11">
            <a:extLst>
              <a:ext uri="{FF2B5EF4-FFF2-40B4-BE49-F238E27FC236}">
                <a16:creationId xmlns:a16="http://schemas.microsoft.com/office/drawing/2014/main" id="{6AEC6041-9EBD-44BD-8B91-F65F3BDCD12C}"/>
              </a:ext>
            </a:extLst>
          </p:cNvPr>
          <p:cNvSpPr/>
          <p:nvPr/>
        </p:nvSpPr>
        <p:spPr>
          <a:xfrm flipH="1" flipV="1">
            <a:off x="8045033" y="4495217"/>
            <a:ext cx="1020586" cy="792000"/>
          </a:xfrm>
          <a:prstGeom prst="flowChartDocumen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3" name="사각형: 잘린 대각선 방향 모서리 12">
            <a:extLst>
              <a:ext uri="{FF2B5EF4-FFF2-40B4-BE49-F238E27FC236}">
                <a16:creationId xmlns:a16="http://schemas.microsoft.com/office/drawing/2014/main" id="{5289D413-7C92-4322-8BDC-E7EAEE3A15EB}"/>
              </a:ext>
            </a:extLst>
          </p:cNvPr>
          <p:cNvSpPr/>
          <p:nvPr/>
        </p:nvSpPr>
        <p:spPr>
          <a:xfrm>
            <a:off x="5499350" y="4495217"/>
            <a:ext cx="1071112" cy="792000"/>
          </a:xfrm>
          <a:prstGeom prst="snip2DiagRect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검진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치료</a:t>
            </a:r>
          </a:p>
        </p:txBody>
      </p:sp>
      <p:sp>
        <p:nvSpPr>
          <p:cNvPr id="14" name="오른쪽 화살표 13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>
            <a:off x="5249257" y="2601822"/>
            <a:ext cx="1529302" cy="133782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일상활동 기록</a:t>
            </a: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5796252" y="1511621"/>
            <a:ext cx="3024223" cy="438134"/>
          </a:xfrm>
          <a:prstGeom prst="ribbon2">
            <a:avLst>
              <a:gd name="adj1" fmla="val 16667"/>
              <a:gd name="adj2" fmla="val 70080"/>
            </a:avLst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서비스 공급자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FE14E00-F347-43C0-98C3-47E1074326E4}"/>
              </a:ext>
            </a:extLst>
          </p:cNvPr>
          <p:cNvSpPr/>
          <p:nvPr/>
        </p:nvSpPr>
        <p:spPr>
          <a:xfrm>
            <a:off x="8116745" y="4568052"/>
            <a:ext cx="877163" cy="646331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latin typeface="굴림" pitchFamily="50" charset="-127"/>
                <a:ea typeface="굴림" pitchFamily="50" charset="-127"/>
              </a:rPr>
              <a:t>유전자</a:t>
            </a:r>
            <a:endParaRPr lang="en-US" altLang="ko-KR" dirty="0"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latin typeface="굴림" pitchFamily="50" charset="-127"/>
                <a:ea typeface="굴림" pitchFamily="50" charset="-127"/>
              </a:rPr>
              <a:t>정보</a:t>
            </a:r>
          </a:p>
        </p:txBody>
      </p:sp>
      <p:sp>
        <p:nvSpPr>
          <p:cNvPr id="20" name="빗면 19">
            <a:extLst>
              <a:ext uri="{FF2B5EF4-FFF2-40B4-BE49-F238E27FC236}">
                <a16:creationId xmlns:a16="http://schemas.microsoft.com/office/drawing/2014/main" id="{133D8C92-9D8A-490B-85F8-457A3015EE1D}"/>
              </a:ext>
            </a:extLst>
          </p:cNvPr>
          <p:cNvSpPr/>
          <p:nvPr/>
        </p:nvSpPr>
        <p:spPr>
          <a:xfrm>
            <a:off x="6059511" y="2053843"/>
            <a:ext cx="2497704" cy="422517"/>
          </a:xfrm>
          <a:prstGeom prst="bevel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웨어러블</a:t>
            </a:r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 디바이스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5" name="오른쪽 화살표 34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 flipH="1">
            <a:off x="7804588" y="2562342"/>
            <a:ext cx="1529302" cy="1416784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스포츠 관리</a:t>
            </a:r>
          </a:p>
        </p:txBody>
      </p:sp>
      <p:graphicFrame>
        <p:nvGraphicFramePr>
          <p:cNvPr id="2" name="다이어그램 1"/>
          <p:cNvGraphicFramePr/>
          <p:nvPr>
            <p:extLst>
              <p:ext uri="{D42A27DB-BD31-4B8C-83A1-F6EECF244321}">
                <p14:modId xmlns:p14="http://schemas.microsoft.com/office/powerpoint/2010/main" val="2964175056"/>
              </p:ext>
            </p:extLst>
          </p:nvPr>
        </p:nvGraphicFramePr>
        <p:xfrm>
          <a:off x="623789" y="2173850"/>
          <a:ext cx="2327642" cy="2029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7" name="순서도: 저장 데이터 26">
            <a:extLst>
              <a:ext uri="{FF2B5EF4-FFF2-40B4-BE49-F238E27FC236}">
                <a16:creationId xmlns:a16="http://schemas.microsoft.com/office/drawing/2014/main" id="{80175D65-4492-4840-A693-763E95ED82FC}"/>
              </a:ext>
            </a:extLst>
          </p:cNvPr>
          <p:cNvSpPr/>
          <p:nvPr/>
        </p:nvSpPr>
        <p:spPr>
          <a:xfrm>
            <a:off x="1371170" y="1607655"/>
            <a:ext cx="2493819" cy="387276"/>
          </a:xfrm>
          <a:prstGeom prst="flowChartOnlineStorage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시스템 공급자</a:t>
            </a:r>
          </a:p>
        </p:txBody>
      </p:sp>
      <p:graphicFrame>
        <p:nvGraphicFramePr>
          <p:cNvPr id="7" name="다이어그램 6"/>
          <p:cNvGraphicFramePr/>
          <p:nvPr>
            <p:extLst>
              <p:ext uri="{D42A27DB-BD31-4B8C-83A1-F6EECF244321}">
                <p14:modId xmlns:p14="http://schemas.microsoft.com/office/powerpoint/2010/main" val="535321414"/>
              </p:ext>
            </p:extLst>
          </p:nvPr>
        </p:nvGraphicFramePr>
        <p:xfrm>
          <a:off x="501438" y="5062613"/>
          <a:ext cx="4233282" cy="413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화살표: 갈매기형 수장 9"/>
          <p:cNvSpPr/>
          <p:nvPr/>
        </p:nvSpPr>
        <p:spPr>
          <a:xfrm>
            <a:off x="1390326" y="4405968"/>
            <a:ext cx="2455506" cy="465743"/>
          </a:xfrm>
          <a:prstGeom prst="chevron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통신사</a:t>
            </a:r>
          </a:p>
        </p:txBody>
      </p:sp>
      <p:cxnSp>
        <p:nvCxnSpPr>
          <p:cNvPr id="19" name="꺾인 연결선 18"/>
          <p:cNvCxnSpPr>
            <a:cxnSpLocks/>
            <a:stCxn id="13" idx="3"/>
            <a:endCxn id="12" idx="2"/>
          </p:cNvCxnSpPr>
          <p:nvPr/>
        </p:nvCxnSpPr>
        <p:spPr>
          <a:xfrm rot="16200000" flipH="1">
            <a:off x="7268936" y="3261187"/>
            <a:ext cx="52360" cy="2520420"/>
          </a:xfrm>
          <a:prstGeom prst="bentConnector3">
            <a:avLst>
              <a:gd name="adj1" fmla="val -436593"/>
            </a:avLst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utoShape 2"/>
          <p:cNvSpPr>
            <a:spLocks/>
          </p:cNvSpPr>
          <p:nvPr/>
        </p:nvSpPr>
        <p:spPr bwMode="auto">
          <a:xfrm rot="16200000">
            <a:off x="7206072" y="3651463"/>
            <a:ext cx="257160" cy="472720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38" name="Picture 2" descr="w1 복사본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82203" y="6143645"/>
            <a:ext cx="617342" cy="539517"/>
          </a:xfrm>
          <a:prstGeom prst="rect">
            <a:avLst/>
          </a:prstGeom>
          <a:noFill/>
        </p:spPr>
      </p:pic>
      <p:pic>
        <p:nvPicPr>
          <p:cNvPr id="39" name="Picture 12" descr="w2 복사본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16490" y="6177355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AutoShape 2"/>
          <p:cNvSpPr>
            <a:spLocks/>
          </p:cNvSpPr>
          <p:nvPr/>
        </p:nvSpPr>
        <p:spPr bwMode="auto">
          <a:xfrm rot="16200000">
            <a:off x="2362295" y="3651463"/>
            <a:ext cx="257160" cy="472720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1" name="설명선: 아래쪽 화살표 20">
            <a:extLst>
              <a:ext uri="{FF2B5EF4-FFF2-40B4-BE49-F238E27FC236}">
                <a16:creationId xmlns:a16="http://schemas.microsoft.com/office/drawing/2014/main" id="{541867B9-B000-545B-678F-41880686FAEA}"/>
              </a:ext>
            </a:extLst>
          </p:cNvPr>
          <p:cNvSpPr/>
          <p:nvPr/>
        </p:nvSpPr>
        <p:spPr>
          <a:xfrm>
            <a:off x="3152860" y="2177388"/>
            <a:ext cx="1400014" cy="577601"/>
          </a:xfrm>
          <a:prstGeom prst="downArrowCallou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모바일 </a:t>
            </a:r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OS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551314D1-D9B2-E18B-4B4A-28842140BF20}"/>
              </a:ext>
            </a:extLst>
          </p:cNvPr>
          <p:cNvSpPr/>
          <p:nvPr/>
        </p:nvSpPr>
        <p:spPr>
          <a:xfrm>
            <a:off x="3053985" y="2783581"/>
            <a:ext cx="1597764" cy="14200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모바일 앱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보안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머신러닝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5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>
            <a:off x="6519804" y="2688295"/>
            <a:ext cx="1588846" cy="1164878"/>
          </a:xfrm>
          <a:prstGeom prst="quadArrow">
            <a:avLst>
              <a:gd name="adj1" fmla="val 45000"/>
              <a:gd name="adj2" fmla="val 22500"/>
              <a:gd name="adj3" fmla="val 22500"/>
            </a:avLst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식생활 관리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>
            <a:lumMod val="40000"/>
            <a:lumOff val="60000"/>
          </a:schemeClr>
        </a:solidFill>
        <a:ln w="317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굴림" pitchFamily="50" charset="-127"/>
            <a:ea typeface="굴림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889</TotalTime>
  <Words>192</Words>
  <Application>Microsoft Office PowerPoint</Application>
  <PresentationFormat>A4 용지(210x297mm)</PresentationFormat>
  <Paragraphs>73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Digital  Health </vt:lpstr>
      <vt:lpstr>  목차</vt:lpstr>
      <vt:lpstr>1. 디지털 헬스케어란?</vt:lpstr>
      <vt:lpstr>2. 헬스케어 서비스 변화</vt:lpstr>
      <vt:lpstr>3. 세계 디지털 헬스 산업 전망</vt:lpstr>
      <vt:lpstr>4. 디지털 헬스케어 산업 생태계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윤 선경</cp:lastModifiedBy>
  <cp:revision>82</cp:revision>
  <dcterms:created xsi:type="dcterms:W3CDTF">2019-10-10T08:42:01Z</dcterms:created>
  <dcterms:modified xsi:type="dcterms:W3CDTF">2023-04-19T10:10:39Z</dcterms:modified>
</cp:coreProperties>
</file>