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D0"/>
    <a:srgbClr val="203864"/>
    <a:srgbClr val="D1EBFF"/>
    <a:srgbClr val="0070C0"/>
    <a:srgbClr val="BDD7EE"/>
    <a:srgbClr val="003760"/>
    <a:srgbClr val="8BCDFF"/>
    <a:srgbClr val="3FADFF"/>
    <a:srgbClr val="1199FF"/>
    <a:srgbClr val="69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19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국가별 </a:t>
            </a:r>
            <a:r>
              <a:rPr lang="en-US" altLang="ko-KR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AI </a:t>
            </a:r>
            <a:r>
              <a:rPr lang="ko-KR" altLang="en-US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기술 수준 및 기술 격차 비교</a:t>
            </a:r>
            <a:endParaRPr lang="ko-KR" sz="2000" b="1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기술 수준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1.4864362690449647E-3"/>
                  <c:y val="-1.35905652797655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F2E-422B-96B6-3AFEFC83F8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미국</c:v>
                </c:pt>
                <c:pt idx="1">
                  <c:v>유럽</c:v>
                </c:pt>
                <c:pt idx="2">
                  <c:v>중국</c:v>
                </c:pt>
                <c:pt idx="3">
                  <c:v>일본</c:v>
                </c:pt>
                <c:pt idx="4">
                  <c:v>한국</c:v>
                </c:pt>
              </c:strCache>
            </c:strRef>
          </c:cat>
          <c:val>
            <c:numRef>
              <c:f>Sheet1!$B$2:$F$2</c:f>
              <c:numCache>
                <c:formatCode>0.0</c:formatCode>
                <c:ptCount val="5"/>
                <c:pt idx="0">
                  <c:v>100</c:v>
                </c:pt>
                <c:pt idx="1">
                  <c:v>89.5</c:v>
                </c:pt>
                <c:pt idx="2">
                  <c:v>85.8</c:v>
                </c:pt>
                <c:pt idx="3">
                  <c:v>81</c:v>
                </c:pt>
                <c:pt idx="4">
                  <c:v>80.900000000000006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기술 격차(년)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19050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미국</c:v>
                </c:pt>
                <c:pt idx="1">
                  <c:v>유럽</c:v>
                </c:pt>
                <c:pt idx="2">
                  <c:v>중국</c:v>
                </c:pt>
                <c:pt idx="3">
                  <c:v>일본</c:v>
                </c:pt>
                <c:pt idx="4">
                  <c:v>한국</c:v>
                </c:pt>
              </c:strCache>
            </c:strRef>
          </c:cat>
          <c:val>
            <c:numRef>
              <c:f>Sheet1!$B$3:$F$3</c:f>
              <c:numCache>
                <c:formatCode>0.0</c:formatCode>
                <c:ptCount val="5"/>
                <c:pt idx="0">
                  <c:v>0</c:v>
                </c:pt>
                <c:pt idx="1">
                  <c:v>1</c:v>
                </c:pt>
                <c:pt idx="2">
                  <c:v>1.3</c:v>
                </c:pt>
                <c:pt idx="3">
                  <c:v>1.7</c:v>
                </c:pt>
                <c:pt idx="4">
                  <c:v>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8314352"/>
        <c:axId val="188832395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1888323952"/>
        <c:scaling>
          <c:orientation val="minMax"/>
        </c:scaling>
        <c:delete val="0"/>
        <c:axPos val="r"/>
        <c:numFmt formatCode="#,##0.0_);[Red]\(#,##0.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1888314352"/>
        <c:crosses val="max"/>
        <c:crossBetween val="between"/>
        <c:majorUnit val="0.5"/>
      </c:valAx>
      <c:catAx>
        <c:axId val="18883143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8832395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radial4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B1C8B035-E5F8-4D3E-82B9-2F90FB5EFA11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생성형</a:t>
          </a:r>
          <a:r>
            <a:rPr lang="en-US" altLang="ko-KR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AI</a:t>
          </a:r>
        </a:p>
      </dgm:t>
    </dgm:pt>
    <dgm:pt modelId="{8B624466-3187-4642-908E-77BFC8729FDA}" type="par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723B10A-CB23-4F1A-BA7D-81DF1435F566}" type="sib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B4AD382E-A1F5-4EA9-9C1E-FCAFD6BD27E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 </a:t>
          </a:r>
          <a:r>
            <a:rPr lang="en-US" altLang="ko-KR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GPT 3.5</a:t>
          </a:r>
          <a:endParaRPr lang="ko-KR" altLang="en-US" sz="18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425D2C5-40B0-41CD-858E-78C7149B13AF}" type="parTrans" cxnId="{B873F740-2A1E-43E5-ABCA-1C2EB1807F1C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2D51DEF-487A-4295-9ADB-D7BBDCC247B5}" type="sibTrans" cxnId="{B873F740-2A1E-43E5-ABCA-1C2EB1807F1C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7B5259A-D99C-477E-B33C-07790436FC69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람다</a:t>
          </a:r>
        </a:p>
      </dgm:t>
    </dgm:pt>
    <dgm:pt modelId="{D56465FF-C597-429F-826C-CFA37CBCA854}" type="parTrans" cxnId="{CFDE1C82-0C79-41BD-9AD2-022D634FAA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9129A09-C53E-4510-A066-2FC08CC38A76}" type="sibTrans" cxnId="{CFDE1C82-0C79-41BD-9AD2-022D634FAA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E7F6B00-226E-4544-AFFF-2C2FEB71F596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어니</a:t>
          </a:r>
        </a:p>
      </dgm:t>
    </dgm:pt>
    <dgm:pt modelId="{B8A473A3-13A0-4FA5-B7FC-19965B2D7809}" type="parTrans" cxnId="{121C70D7-3D32-4B14-925F-C11ABDB40582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3B6670B-AFA2-4152-8106-78F7D25BF69B}" type="sibTrans" cxnId="{121C70D7-3D32-4B14-925F-C11ABDB40582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33CBFC2-DA19-4EB7-9D56-64809DF91967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하이퍼</a:t>
          </a:r>
          <a:endParaRPr lang="en-US" altLang="ko-KR" sz="18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클로바</a:t>
          </a:r>
        </a:p>
      </dgm:t>
    </dgm:pt>
    <dgm:pt modelId="{9E5E9FAD-D3DC-46DB-9EB0-35C59638EEEF}" type="parTrans" cxnId="{69C28609-D811-4C93-BE9E-1E5DD6AA4D82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3739BE85-404C-4810-B6BE-93E5EB87418F}" type="sibTrans" cxnId="{69C28609-D811-4C93-BE9E-1E5DD6AA4D82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B2ED3A3-2A2D-40F5-8A13-45F0AE5BAB56}" type="pres">
      <dgm:prSet presAssocID="{75EF7DD7-271E-421C-8333-0A2F50C896D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03DACE0-508E-46C2-8E7B-7D290F9942D6}" type="pres">
      <dgm:prSet presAssocID="{B1C8B035-E5F8-4D3E-82B9-2F90FB5EFA11}" presName="centerShape" presStyleLbl="node0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738BFBE5-0E0D-45B9-B541-98DBDEDEF5D5}" type="pres">
      <dgm:prSet presAssocID="{6425D2C5-40B0-41CD-858E-78C7149B13AF}" presName="parTrans" presStyleLbl="bgSibTrans2D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6203E22F-5010-4771-83B6-77758AABC0D7}" type="pres">
      <dgm:prSet presAssocID="{B4AD382E-A1F5-4EA9-9C1E-FCAFD6BD27E8}" presName="node" presStyleLbl="node1" presStyleIdx="0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DB0BAF84-A6E2-4DA3-A2B2-CA6C46458ACF}" type="pres">
      <dgm:prSet presAssocID="{D56465FF-C597-429F-826C-CFA37CBCA854}" presName="parTrans" presStyleLbl="bgSibTrans2D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8EF7EE04-8B7C-4A88-B4E0-13C9EB003E39}" type="pres">
      <dgm:prSet presAssocID="{97B5259A-D99C-477E-B33C-07790436FC6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61B9F3C-9000-4DC5-BC40-52C8E426FD8A}" type="pres">
      <dgm:prSet presAssocID="{B8A473A3-13A0-4FA5-B7FC-19965B2D7809}" presName="parTrans" presStyleLbl="bgSibTrans2D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1C106AB9-868A-4398-9D34-BB151789201C}" type="pres">
      <dgm:prSet presAssocID="{4E7F6B00-226E-4544-AFFF-2C2FEB71F59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E8B425B-699B-407E-AE98-59880E89BD92}" type="pres">
      <dgm:prSet presAssocID="{9E5E9FAD-D3DC-46DB-9EB0-35C59638EEEF}" presName="parTrans" presStyleLbl="bgSibTrans2D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3FD31D07-24D7-4D3F-8DFC-C59F086FC556}" type="pres">
      <dgm:prSet presAssocID="{433CBFC2-DA19-4EB7-9D56-64809DF9196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21C70D7-3D32-4B14-925F-C11ABDB40582}" srcId="{B1C8B035-E5F8-4D3E-82B9-2F90FB5EFA11}" destId="{4E7F6B00-226E-4544-AFFF-2C2FEB71F596}" srcOrd="2" destOrd="0" parTransId="{B8A473A3-13A0-4FA5-B7FC-19965B2D7809}" sibTransId="{43B6670B-AFA2-4152-8106-78F7D25BF69B}"/>
    <dgm:cxn modelId="{BAD8CFB5-BC4E-41CF-BD6D-476D48399569}" type="presOf" srcId="{B1C8B035-E5F8-4D3E-82B9-2F90FB5EFA11}" destId="{203DACE0-508E-46C2-8E7B-7D290F9942D6}" srcOrd="0" destOrd="0" presId="urn:microsoft.com/office/officeart/2005/8/layout/radial4"/>
    <dgm:cxn modelId="{E2E3E49E-22A8-437C-BD37-EBEF79D06E49}" type="presOf" srcId="{97B5259A-D99C-477E-B33C-07790436FC69}" destId="{8EF7EE04-8B7C-4A88-B4E0-13C9EB003E39}" srcOrd="0" destOrd="0" presId="urn:microsoft.com/office/officeart/2005/8/layout/radial4"/>
    <dgm:cxn modelId="{531D7AC4-01BF-4B8F-86D7-D28E2B5DAF02}" type="presOf" srcId="{4E7F6B00-226E-4544-AFFF-2C2FEB71F596}" destId="{1C106AB9-868A-4398-9D34-BB151789201C}" srcOrd="0" destOrd="0" presId="urn:microsoft.com/office/officeart/2005/8/layout/radial4"/>
    <dgm:cxn modelId="{2DA591FF-6C4C-4159-BF99-2C1CA2AAFDC4}" type="presOf" srcId="{B8A473A3-13A0-4FA5-B7FC-19965B2D7809}" destId="{D61B9F3C-9000-4DC5-BC40-52C8E426FD8A}" srcOrd="0" destOrd="0" presId="urn:microsoft.com/office/officeart/2005/8/layout/radial4"/>
    <dgm:cxn modelId="{667CA898-0DFF-4D4C-85F0-B0BE1CC5682D}" type="presOf" srcId="{9E5E9FAD-D3DC-46DB-9EB0-35C59638EEEF}" destId="{3E8B425B-699B-407E-AE98-59880E89BD92}" srcOrd="0" destOrd="0" presId="urn:microsoft.com/office/officeart/2005/8/layout/radial4"/>
    <dgm:cxn modelId="{03ED7CC8-DE00-4B50-ABC0-FDA421E2972E}" type="presOf" srcId="{D56465FF-C597-429F-826C-CFA37CBCA854}" destId="{DB0BAF84-A6E2-4DA3-A2B2-CA6C46458ACF}" srcOrd="0" destOrd="0" presId="urn:microsoft.com/office/officeart/2005/8/layout/radial4"/>
    <dgm:cxn modelId="{AB921ED8-F5AC-41C7-B739-B2937409C091}" type="presOf" srcId="{6425D2C5-40B0-41CD-858E-78C7149B13AF}" destId="{738BFBE5-0E0D-45B9-B541-98DBDEDEF5D5}" srcOrd="0" destOrd="0" presId="urn:microsoft.com/office/officeart/2005/8/layout/radial4"/>
    <dgm:cxn modelId="{B873F740-2A1E-43E5-ABCA-1C2EB1807F1C}" srcId="{B1C8B035-E5F8-4D3E-82B9-2F90FB5EFA11}" destId="{B4AD382E-A1F5-4EA9-9C1E-FCAFD6BD27E8}" srcOrd="0" destOrd="0" parTransId="{6425D2C5-40B0-41CD-858E-78C7149B13AF}" sibTransId="{52D51DEF-487A-4295-9ADB-D7BBDCC247B5}"/>
    <dgm:cxn modelId="{69C28609-D811-4C93-BE9E-1E5DD6AA4D82}" srcId="{B1C8B035-E5F8-4D3E-82B9-2F90FB5EFA11}" destId="{433CBFC2-DA19-4EB7-9D56-64809DF91967}" srcOrd="3" destOrd="0" parTransId="{9E5E9FAD-D3DC-46DB-9EB0-35C59638EEEF}" sibTransId="{3739BE85-404C-4810-B6BE-93E5EB87418F}"/>
    <dgm:cxn modelId="{4C702A09-80AF-466A-B8FE-56F1B86BE02E}" type="presOf" srcId="{B4AD382E-A1F5-4EA9-9C1E-FCAFD6BD27E8}" destId="{6203E22F-5010-4771-83B6-77758AABC0D7}" srcOrd="0" destOrd="0" presId="urn:microsoft.com/office/officeart/2005/8/layout/radial4"/>
    <dgm:cxn modelId="{9EAF5774-E732-4F78-984B-9BF5F704B8C3}" type="presOf" srcId="{433CBFC2-DA19-4EB7-9D56-64809DF91967}" destId="{3FD31D07-24D7-4D3F-8DFC-C59F086FC556}" srcOrd="0" destOrd="0" presId="urn:microsoft.com/office/officeart/2005/8/layout/radial4"/>
    <dgm:cxn modelId="{B4CFC203-26C1-4BED-909B-0BE7064BF6EF}" srcId="{75EF7DD7-271E-421C-8333-0A2F50C896D1}" destId="{B1C8B035-E5F8-4D3E-82B9-2F90FB5EFA11}" srcOrd="0" destOrd="0" parTransId="{8B624466-3187-4642-908E-77BFC8729FDA}" sibTransId="{9723B10A-CB23-4F1A-BA7D-81DF1435F566}"/>
    <dgm:cxn modelId="{CFDE1C82-0C79-41BD-9AD2-022D634FAAE0}" srcId="{B1C8B035-E5F8-4D3E-82B9-2F90FB5EFA11}" destId="{97B5259A-D99C-477E-B33C-07790436FC69}" srcOrd="1" destOrd="0" parTransId="{D56465FF-C597-429F-826C-CFA37CBCA854}" sibTransId="{79129A09-C53E-4510-A066-2FC08CC38A76}"/>
    <dgm:cxn modelId="{C5440799-95CE-4235-BFB0-12B012D7F4F8}" type="presOf" srcId="{75EF7DD7-271E-421C-8333-0A2F50C896D1}" destId="{7B2ED3A3-2A2D-40F5-8A13-45F0AE5BAB56}" srcOrd="0" destOrd="0" presId="urn:microsoft.com/office/officeart/2005/8/layout/radial4"/>
    <dgm:cxn modelId="{C0FDFDB3-EDB0-4987-986A-114BA25F7BCF}" type="presParOf" srcId="{7B2ED3A3-2A2D-40F5-8A13-45F0AE5BAB56}" destId="{203DACE0-508E-46C2-8E7B-7D290F9942D6}" srcOrd="0" destOrd="0" presId="urn:microsoft.com/office/officeart/2005/8/layout/radial4"/>
    <dgm:cxn modelId="{594B91F2-F95E-44E0-ABC8-2ED480248FA2}" type="presParOf" srcId="{7B2ED3A3-2A2D-40F5-8A13-45F0AE5BAB56}" destId="{738BFBE5-0E0D-45B9-B541-98DBDEDEF5D5}" srcOrd="1" destOrd="0" presId="urn:microsoft.com/office/officeart/2005/8/layout/radial4"/>
    <dgm:cxn modelId="{8947F101-C610-435E-96CF-16D6C2313CF1}" type="presParOf" srcId="{7B2ED3A3-2A2D-40F5-8A13-45F0AE5BAB56}" destId="{6203E22F-5010-4771-83B6-77758AABC0D7}" srcOrd="2" destOrd="0" presId="urn:microsoft.com/office/officeart/2005/8/layout/radial4"/>
    <dgm:cxn modelId="{D1D9DFB4-7969-47A6-84F6-98ABBB4ACFB0}" type="presParOf" srcId="{7B2ED3A3-2A2D-40F5-8A13-45F0AE5BAB56}" destId="{DB0BAF84-A6E2-4DA3-A2B2-CA6C46458ACF}" srcOrd="3" destOrd="0" presId="urn:microsoft.com/office/officeart/2005/8/layout/radial4"/>
    <dgm:cxn modelId="{99D2AFCA-98D5-4CCF-968C-C9F2AA52AF31}" type="presParOf" srcId="{7B2ED3A3-2A2D-40F5-8A13-45F0AE5BAB56}" destId="{8EF7EE04-8B7C-4A88-B4E0-13C9EB003E39}" srcOrd="4" destOrd="0" presId="urn:microsoft.com/office/officeart/2005/8/layout/radial4"/>
    <dgm:cxn modelId="{2CB3AFE6-3571-4733-B6F7-556B373A4FDA}" type="presParOf" srcId="{7B2ED3A3-2A2D-40F5-8A13-45F0AE5BAB56}" destId="{D61B9F3C-9000-4DC5-BC40-52C8E426FD8A}" srcOrd="5" destOrd="0" presId="urn:microsoft.com/office/officeart/2005/8/layout/radial4"/>
    <dgm:cxn modelId="{DE1AACDE-956B-4D78-B946-B8554CCA12D5}" type="presParOf" srcId="{7B2ED3A3-2A2D-40F5-8A13-45F0AE5BAB56}" destId="{1C106AB9-868A-4398-9D34-BB151789201C}" srcOrd="6" destOrd="0" presId="urn:microsoft.com/office/officeart/2005/8/layout/radial4"/>
    <dgm:cxn modelId="{9CD37E54-516D-471D-9101-90960339D902}" type="presParOf" srcId="{7B2ED3A3-2A2D-40F5-8A13-45F0AE5BAB56}" destId="{3E8B425B-699B-407E-AE98-59880E89BD92}" srcOrd="7" destOrd="0" presId="urn:microsoft.com/office/officeart/2005/8/layout/radial4"/>
    <dgm:cxn modelId="{319AB32D-DFDE-443B-A475-B31A46DF7C9F}" type="presParOf" srcId="{7B2ED3A3-2A2D-40F5-8A13-45F0AE5BAB56}" destId="{3FD31D07-24D7-4D3F-8DFC-C59F086FC556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DC69E3-930C-4D93-81B3-9CF5EA84041C}" type="doc">
      <dgm:prSet loTypeId="urn:microsoft.com/office/officeart/2005/8/layout/venn3" loCatId="relationship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7CA8EAD5-3DD0-4F95-8B20-31FEF336BE4D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언어모델</a:t>
          </a:r>
        </a:p>
      </dgm:t>
    </dgm:pt>
    <dgm:pt modelId="{EA038C1E-9833-4D34-B566-E37E7B24706E}" type="parTrans" cxnId="{1F784AD4-F6BB-43FA-ACE8-912153559A3C}">
      <dgm:prSet/>
      <dgm:spPr/>
      <dgm:t>
        <a:bodyPr/>
        <a:lstStyle/>
        <a:p>
          <a:pPr latinLnBrk="1"/>
          <a:endParaRPr lang="ko-KR" altLang="en-US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655F0B5-EDF5-484D-BE5F-93A69D68566B}" type="sibTrans" cxnId="{1F784AD4-F6BB-43FA-ACE8-912153559A3C}">
      <dgm:prSet/>
      <dgm:spPr/>
      <dgm:t>
        <a:bodyPr/>
        <a:lstStyle/>
        <a:p>
          <a:pPr latinLnBrk="1"/>
          <a:endParaRPr lang="ko-KR" altLang="en-US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02D89C3-2E80-4C09-957B-1580413E244A}">
      <dgm:prSet phldrT="[텍스트]" custT="1"/>
      <dgm:spPr/>
      <dgm:t>
        <a:bodyPr spcFirstLastPara="0" vert="horz" wrap="square" lIns="22860" tIns="22860" rIns="22860" bIns="22860" numCol="1" spcCol="1270" anchor="ctr" anchorCtr="0"/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  <a:cs typeface="+mn-cs"/>
            </a:rPr>
            <a:t>이미지</a:t>
          </a:r>
        </a:p>
      </dgm:t>
    </dgm:pt>
    <dgm:pt modelId="{E8330026-8EC4-4FD2-96FA-2C54D53D04FF}" type="parTrans" cxnId="{DD583EBE-BE65-4BA0-AE8B-5724A2F9710A}">
      <dgm:prSet/>
      <dgm:spPr/>
      <dgm:t>
        <a:bodyPr/>
        <a:lstStyle/>
        <a:p>
          <a:pPr latinLnBrk="1"/>
          <a:endParaRPr lang="ko-KR" altLang="en-US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DADC36C-E66E-41F7-92F9-168131DEC6EC}" type="sibTrans" cxnId="{DD583EBE-BE65-4BA0-AE8B-5724A2F9710A}">
      <dgm:prSet/>
      <dgm:spPr/>
      <dgm:t>
        <a:bodyPr/>
        <a:lstStyle/>
        <a:p>
          <a:pPr latinLnBrk="1"/>
          <a:endParaRPr lang="ko-KR" altLang="en-US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3D9CC5E-6F99-4537-A1E7-F571BD36C46A}">
      <dgm:prSet phldrT="[텍스트]" custT="1"/>
      <dgm:spPr/>
      <dgm:t>
        <a:bodyPr spcFirstLastPara="0" vert="horz" wrap="square" lIns="22860" tIns="22860" rIns="22860" bIns="22860" numCol="1" spcCol="1270" anchor="ctr" anchorCtr="0"/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  <a:cs typeface="+mn-cs"/>
            </a:rPr>
            <a:t>비디오</a:t>
          </a:r>
        </a:p>
      </dgm:t>
    </dgm:pt>
    <dgm:pt modelId="{09C57B51-526F-4D83-B29F-34440A7D1B7E}" type="parTrans" cxnId="{EDC47461-F866-4719-9199-EB09DCE85353}">
      <dgm:prSet/>
      <dgm:spPr/>
      <dgm:t>
        <a:bodyPr/>
        <a:lstStyle/>
        <a:p>
          <a:pPr latinLnBrk="1"/>
          <a:endParaRPr lang="ko-KR" altLang="en-US"/>
        </a:p>
      </dgm:t>
    </dgm:pt>
    <dgm:pt modelId="{D67BDA49-2633-4101-8198-016D00BB358E}" type="sibTrans" cxnId="{EDC47461-F866-4719-9199-EB09DCE85353}">
      <dgm:prSet/>
      <dgm:spPr/>
      <dgm:t>
        <a:bodyPr/>
        <a:lstStyle/>
        <a:p>
          <a:pPr latinLnBrk="1"/>
          <a:endParaRPr lang="ko-KR" altLang="en-US"/>
        </a:p>
      </dgm:t>
    </dgm:pt>
    <dgm:pt modelId="{D29588FB-363B-40D2-B067-2DFDF9587D1B}" type="pres">
      <dgm:prSet presAssocID="{25DC69E3-930C-4D93-81B3-9CF5EA84041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46C0FDD-4D16-4D77-B189-0D62C21A3702}" type="pres">
      <dgm:prSet presAssocID="{7CA8EAD5-3DD0-4F95-8B20-31FEF336BE4D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55E9D38-4CAF-4506-B205-2904DBC90F69}" type="pres">
      <dgm:prSet presAssocID="{6655F0B5-EDF5-484D-BE5F-93A69D68566B}" presName="space" presStyleCnt="0"/>
      <dgm:spPr/>
    </dgm:pt>
    <dgm:pt modelId="{A906EC95-5C58-4EF3-8B78-4D24CFBA2D22}" type="pres">
      <dgm:prSet presAssocID="{F02D89C3-2E80-4C09-957B-1580413E244A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2F7FC8D-07DE-42ED-9C5A-299757B34E85}" type="pres">
      <dgm:prSet presAssocID="{FDADC36C-E66E-41F7-92F9-168131DEC6EC}" presName="space" presStyleCnt="0"/>
      <dgm:spPr/>
    </dgm:pt>
    <dgm:pt modelId="{F5364DA2-0BFF-464B-9614-489A46D4109E}" type="pres">
      <dgm:prSet presAssocID="{F3D9CC5E-6F99-4537-A1E7-F571BD36C46A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EDC47461-F866-4719-9199-EB09DCE85353}" srcId="{25DC69E3-930C-4D93-81B3-9CF5EA84041C}" destId="{F3D9CC5E-6F99-4537-A1E7-F571BD36C46A}" srcOrd="2" destOrd="0" parTransId="{09C57B51-526F-4D83-B29F-34440A7D1B7E}" sibTransId="{D67BDA49-2633-4101-8198-016D00BB358E}"/>
    <dgm:cxn modelId="{E600DBD2-57EA-49CF-88AA-5C135EE07470}" type="presOf" srcId="{F3D9CC5E-6F99-4537-A1E7-F571BD36C46A}" destId="{F5364DA2-0BFF-464B-9614-489A46D4109E}" srcOrd="0" destOrd="0" presId="urn:microsoft.com/office/officeart/2005/8/layout/venn3"/>
    <dgm:cxn modelId="{DD583EBE-BE65-4BA0-AE8B-5724A2F9710A}" srcId="{25DC69E3-930C-4D93-81B3-9CF5EA84041C}" destId="{F02D89C3-2E80-4C09-957B-1580413E244A}" srcOrd="1" destOrd="0" parTransId="{E8330026-8EC4-4FD2-96FA-2C54D53D04FF}" sibTransId="{FDADC36C-E66E-41F7-92F9-168131DEC6EC}"/>
    <dgm:cxn modelId="{1F784AD4-F6BB-43FA-ACE8-912153559A3C}" srcId="{25DC69E3-930C-4D93-81B3-9CF5EA84041C}" destId="{7CA8EAD5-3DD0-4F95-8B20-31FEF336BE4D}" srcOrd="0" destOrd="0" parTransId="{EA038C1E-9833-4D34-B566-E37E7B24706E}" sibTransId="{6655F0B5-EDF5-484D-BE5F-93A69D68566B}"/>
    <dgm:cxn modelId="{A793FB63-CD43-4084-8255-7EA60076CBB0}" type="presOf" srcId="{F02D89C3-2E80-4C09-957B-1580413E244A}" destId="{A906EC95-5C58-4EF3-8B78-4D24CFBA2D22}" srcOrd="0" destOrd="0" presId="urn:microsoft.com/office/officeart/2005/8/layout/venn3"/>
    <dgm:cxn modelId="{6A446EBE-E0B1-466F-A204-4B4CA8520C3E}" type="presOf" srcId="{7CA8EAD5-3DD0-4F95-8B20-31FEF336BE4D}" destId="{946C0FDD-4D16-4D77-B189-0D62C21A3702}" srcOrd="0" destOrd="0" presId="urn:microsoft.com/office/officeart/2005/8/layout/venn3"/>
    <dgm:cxn modelId="{F43B2E91-3E07-4DFB-9378-C29A3A9E2BDC}" type="presOf" srcId="{25DC69E3-930C-4D93-81B3-9CF5EA84041C}" destId="{D29588FB-363B-40D2-B067-2DFDF9587D1B}" srcOrd="0" destOrd="0" presId="urn:microsoft.com/office/officeart/2005/8/layout/venn3"/>
    <dgm:cxn modelId="{656D27DD-41B0-48EF-9205-B4B154F874AE}" type="presParOf" srcId="{D29588FB-363B-40D2-B067-2DFDF9587D1B}" destId="{946C0FDD-4D16-4D77-B189-0D62C21A3702}" srcOrd="0" destOrd="0" presId="urn:microsoft.com/office/officeart/2005/8/layout/venn3"/>
    <dgm:cxn modelId="{B933D24B-8FBA-4F5C-81C5-72D0536359C2}" type="presParOf" srcId="{D29588FB-363B-40D2-B067-2DFDF9587D1B}" destId="{655E9D38-4CAF-4506-B205-2904DBC90F69}" srcOrd="1" destOrd="0" presId="urn:microsoft.com/office/officeart/2005/8/layout/venn3"/>
    <dgm:cxn modelId="{EB1896BD-2832-46EE-ABC9-1D8E798F5917}" type="presParOf" srcId="{D29588FB-363B-40D2-B067-2DFDF9587D1B}" destId="{A906EC95-5C58-4EF3-8B78-4D24CFBA2D22}" srcOrd="2" destOrd="0" presId="urn:microsoft.com/office/officeart/2005/8/layout/venn3"/>
    <dgm:cxn modelId="{54E06C0A-F944-4D27-A202-9C8703771FCD}" type="presParOf" srcId="{D29588FB-363B-40D2-B067-2DFDF9587D1B}" destId="{E2F7FC8D-07DE-42ED-9C5A-299757B34E85}" srcOrd="3" destOrd="0" presId="urn:microsoft.com/office/officeart/2005/8/layout/venn3"/>
    <dgm:cxn modelId="{7DF3A985-8AB3-4668-A0B9-05AC2E84349B}" type="presParOf" srcId="{D29588FB-363B-40D2-B067-2DFDF9587D1B}" destId="{F5364DA2-0BFF-464B-9614-489A46D4109E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3DACE0-508E-46C2-8E7B-7D290F9942D6}">
      <dsp:nvSpPr>
        <dsp:cNvPr id="0" name=""/>
        <dsp:cNvSpPr/>
      </dsp:nvSpPr>
      <dsp:spPr>
        <a:xfrm>
          <a:off x="1619753" y="968915"/>
          <a:ext cx="924446" cy="9244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생성형</a:t>
          </a:r>
          <a:r>
            <a:rPr lang="en-US" altLang="ko-KR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AI</a:t>
          </a:r>
        </a:p>
      </dsp:txBody>
      <dsp:txXfrm>
        <a:off x="1755135" y="1104297"/>
        <a:ext cx="653682" cy="653682"/>
      </dsp:txXfrm>
    </dsp:sp>
    <dsp:sp modelId="{738BFBE5-0E0D-45B9-B541-98DBDEDEF5D5}">
      <dsp:nvSpPr>
        <dsp:cNvPr id="0" name=""/>
        <dsp:cNvSpPr/>
      </dsp:nvSpPr>
      <dsp:spPr>
        <a:xfrm rot="11700000">
          <a:off x="919434" y="1080221"/>
          <a:ext cx="689070" cy="263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03E22F-5010-4771-83B6-77758AABC0D7}">
      <dsp:nvSpPr>
        <dsp:cNvPr id="0" name=""/>
        <dsp:cNvSpPr/>
      </dsp:nvSpPr>
      <dsp:spPr>
        <a:xfrm>
          <a:off x="492062" y="771492"/>
          <a:ext cx="878224" cy="7025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 </a:t>
          </a:r>
          <a:r>
            <a:rPr lang="en-US" altLang="ko-KR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GPT 3.5</a:t>
          </a:r>
          <a:endParaRPr lang="ko-KR" altLang="en-US" sz="1800" kern="12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526359" y="805789"/>
        <a:ext cx="809630" cy="633985"/>
      </dsp:txXfrm>
    </dsp:sp>
    <dsp:sp modelId="{DB0BAF84-A6E2-4DA3-A2B2-CA6C46458ACF}">
      <dsp:nvSpPr>
        <dsp:cNvPr id="0" name=""/>
        <dsp:cNvSpPr/>
      </dsp:nvSpPr>
      <dsp:spPr>
        <a:xfrm rot="14700000">
          <a:off x="1379541" y="531886"/>
          <a:ext cx="689070" cy="263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F7EE04-8B7C-4A88-B4E0-13C9EB003E39}">
      <dsp:nvSpPr>
        <dsp:cNvPr id="0" name=""/>
        <dsp:cNvSpPr/>
      </dsp:nvSpPr>
      <dsp:spPr>
        <a:xfrm>
          <a:off x="1139358" y="75"/>
          <a:ext cx="878224" cy="7025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람다</a:t>
          </a:r>
        </a:p>
      </dsp:txBody>
      <dsp:txXfrm>
        <a:off x="1159936" y="20653"/>
        <a:ext cx="837068" cy="661423"/>
      </dsp:txXfrm>
    </dsp:sp>
    <dsp:sp modelId="{D61B9F3C-9000-4DC5-BC40-52C8E426FD8A}">
      <dsp:nvSpPr>
        <dsp:cNvPr id="0" name=""/>
        <dsp:cNvSpPr/>
      </dsp:nvSpPr>
      <dsp:spPr>
        <a:xfrm rot="17700000">
          <a:off x="2095341" y="531886"/>
          <a:ext cx="689070" cy="263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106AB9-868A-4398-9D34-BB151789201C}">
      <dsp:nvSpPr>
        <dsp:cNvPr id="0" name=""/>
        <dsp:cNvSpPr/>
      </dsp:nvSpPr>
      <dsp:spPr>
        <a:xfrm>
          <a:off x="2146371" y="75"/>
          <a:ext cx="878224" cy="7025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어니</a:t>
          </a:r>
        </a:p>
      </dsp:txBody>
      <dsp:txXfrm>
        <a:off x="2166949" y="20653"/>
        <a:ext cx="837068" cy="661423"/>
      </dsp:txXfrm>
    </dsp:sp>
    <dsp:sp modelId="{3E8B425B-699B-407E-AE98-59880E89BD92}">
      <dsp:nvSpPr>
        <dsp:cNvPr id="0" name=""/>
        <dsp:cNvSpPr/>
      </dsp:nvSpPr>
      <dsp:spPr>
        <a:xfrm rot="20700000">
          <a:off x="2555448" y="1080221"/>
          <a:ext cx="689070" cy="2634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D31D07-24D7-4D3F-8DFC-C59F086FC556}">
      <dsp:nvSpPr>
        <dsp:cNvPr id="0" name=""/>
        <dsp:cNvSpPr/>
      </dsp:nvSpPr>
      <dsp:spPr>
        <a:xfrm>
          <a:off x="2793667" y="771492"/>
          <a:ext cx="878224" cy="7025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하이퍼</a:t>
          </a:r>
          <a:endParaRPr lang="en-US" altLang="ko-KR" sz="1800" kern="1200"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클로바</a:t>
          </a:r>
        </a:p>
      </dsp:txBody>
      <dsp:txXfrm>
        <a:off x="2814245" y="792070"/>
        <a:ext cx="837068" cy="6614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6C0FDD-4D16-4D77-B189-0D62C21A3702}">
      <dsp:nvSpPr>
        <dsp:cNvPr id="0" name=""/>
        <dsp:cNvSpPr/>
      </dsp:nvSpPr>
      <dsp:spPr>
        <a:xfrm>
          <a:off x="212208" y="352"/>
          <a:ext cx="884755" cy="884755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48691" tIns="22860" rIns="48691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언어모델</a:t>
          </a:r>
        </a:p>
      </dsp:txBody>
      <dsp:txXfrm>
        <a:off x="341777" y="129921"/>
        <a:ext cx="625617" cy="625617"/>
      </dsp:txXfrm>
    </dsp:sp>
    <dsp:sp modelId="{A906EC95-5C58-4EF3-8B78-4D24CFBA2D22}">
      <dsp:nvSpPr>
        <dsp:cNvPr id="0" name=""/>
        <dsp:cNvSpPr/>
      </dsp:nvSpPr>
      <dsp:spPr>
        <a:xfrm>
          <a:off x="920013" y="352"/>
          <a:ext cx="884755" cy="884755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  <a:cs typeface="+mn-cs"/>
            </a:rPr>
            <a:t>이미지</a:t>
          </a:r>
        </a:p>
      </dsp:txBody>
      <dsp:txXfrm>
        <a:off x="1049582" y="129921"/>
        <a:ext cx="625617" cy="625617"/>
      </dsp:txXfrm>
    </dsp:sp>
    <dsp:sp modelId="{F5364DA2-0BFF-464B-9614-489A46D4109E}">
      <dsp:nvSpPr>
        <dsp:cNvPr id="0" name=""/>
        <dsp:cNvSpPr/>
      </dsp:nvSpPr>
      <dsp:spPr>
        <a:xfrm>
          <a:off x="1627817" y="352"/>
          <a:ext cx="884755" cy="884755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  <a:cs typeface="+mn-cs"/>
            </a:rPr>
            <a:t>비디오</a:t>
          </a:r>
        </a:p>
      </dsp:txBody>
      <dsp:txXfrm>
        <a:off x="1757386" y="129921"/>
        <a:ext cx="625617" cy="6256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화살표: 오각형 5">
            <a:extLst>
              <a:ext uri="{FF2B5EF4-FFF2-40B4-BE49-F238E27FC236}">
                <a16:creationId xmlns:a16="http://schemas.microsoft.com/office/drawing/2014/main" id="{7D43AE9D-6D97-004E-138C-14F66ED7039C}"/>
              </a:ext>
            </a:extLst>
          </p:cNvPr>
          <p:cNvSpPr/>
          <p:nvPr userDrawn="1"/>
        </p:nvSpPr>
        <p:spPr>
          <a:xfrm flipH="1">
            <a:off x="0" y="571500"/>
            <a:ext cx="9906000" cy="581798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한쪽 모서리는 잘리고 다른 쪽 모서리는 둥근 사각형 7">
            <a:extLst>
              <a:ext uri="{FF2B5EF4-FFF2-40B4-BE49-F238E27FC236}">
                <a16:creationId xmlns:a16="http://schemas.microsoft.com/office/drawing/2014/main" id="{E9F32D40-98AD-95F7-E587-6ADBF26D0641}"/>
              </a:ext>
            </a:extLst>
          </p:cNvPr>
          <p:cNvSpPr/>
          <p:nvPr userDrawn="1"/>
        </p:nvSpPr>
        <p:spPr>
          <a:xfrm flipH="1">
            <a:off x="-2" y="221673"/>
            <a:ext cx="9899849" cy="93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083008A-DDD4-90ED-8022-A4A64484DA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화살표: 오각형 8">
            <a:extLst>
              <a:ext uri="{FF2B5EF4-FFF2-40B4-BE49-F238E27FC236}">
                <a16:creationId xmlns:a16="http://schemas.microsoft.com/office/drawing/2014/main" id="{D2285DAF-8452-5FE8-3E62-5D34353C550D}"/>
              </a:ext>
            </a:extLst>
          </p:cNvPr>
          <p:cNvSpPr/>
          <p:nvPr userDrawn="1"/>
        </p:nvSpPr>
        <p:spPr>
          <a:xfrm>
            <a:off x="563590" y="-1"/>
            <a:ext cx="8778818" cy="1153298"/>
          </a:xfrm>
          <a:prstGeom prst="homePlat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45E22F-77A3-F31D-E12E-FAB9C5796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1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36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2023-09-09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순서도: 데이터 2"/>
          <p:cNvSpPr/>
          <p:nvPr/>
        </p:nvSpPr>
        <p:spPr>
          <a:xfrm>
            <a:off x="0" y="0"/>
            <a:ext cx="5719156" cy="6858000"/>
          </a:xfrm>
          <a:prstGeom prst="flowChartInputOutpu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324" y="116177"/>
            <a:ext cx="2181080" cy="806612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800" y="2389694"/>
            <a:ext cx="7266225" cy="2078612"/>
          </a:xfrm>
        </p:spPr>
        <p:txBody>
          <a:bodyPr>
            <a:prstTxWarp prst="textChevron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ChatGPT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" t="34821" r="51207" b="37062"/>
          <a:stretch/>
        </p:blipFill>
        <p:spPr>
          <a:xfrm>
            <a:off x="920930" y="1843319"/>
            <a:ext cx="1829116" cy="1423176"/>
          </a:xfrm>
          <a:prstGeom prst="rect">
            <a:avLst/>
          </a:prstGeom>
        </p:spPr>
      </p:pic>
      <p:sp>
        <p:nvSpPr>
          <p:cNvPr id="19" name="L 도형 18"/>
          <p:cNvSpPr/>
          <p:nvPr/>
        </p:nvSpPr>
        <p:spPr>
          <a:xfrm flipH="1">
            <a:off x="3639846" y="2282162"/>
            <a:ext cx="5587104" cy="390443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한쪽 모서리가 잘린 사각형 2"/>
          <p:cNvSpPr/>
          <p:nvPr/>
        </p:nvSpPr>
        <p:spPr>
          <a:xfrm flipH="1">
            <a:off x="3101078" y="1994880"/>
            <a:ext cx="1030317" cy="677724"/>
          </a:xfrm>
          <a:prstGeom prst="oct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114FB0-F19B-ACAD-D198-581E4285673B}"/>
              </a:ext>
            </a:extLst>
          </p:cNvPr>
          <p:cNvSpPr txBox="1"/>
          <p:nvPr/>
        </p:nvSpPr>
        <p:spPr>
          <a:xfrm>
            <a:off x="4135998" y="2037263"/>
            <a:ext cx="495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챗</a:t>
            </a:r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GPT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란</a:t>
            </a:r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L 도형 14">
            <a:extLst>
              <a:ext uri="{FF2B5EF4-FFF2-40B4-BE49-F238E27FC236}">
                <a16:creationId xmlns:a16="http://schemas.microsoft.com/office/drawing/2014/main" id="{3ECB0FD6-4C94-6956-0B43-BC99142461F8}"/>
              </a:ext>
            </a:extLst>
          </p:cNvPr>
          <p:cNvSpPr/>
          <p:nvPr/>
        </p:nvSpPr>
        <p:spPr>
          <a:xfrm flipH="1">
            <a:off x="3639846" y="3377420"/>
            <a:ext cx="5587104" cy="390443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한쪽 모서리가 잘린 사각형 2">
            <a:extLst>
              <a:ext uri="{FF2B5EF4-FFF2-40B4-BE49-F238E27FC236}">
                <a16:creationId xmlns:a16="http://schemas.microsoft.com/office/drawing/2014/main" id="{2EA14A49-F2DA-573D-39AD-F47ABE9FFDAB}"/>
              </a:ext>
            </a:extLst>
          </p:cNvPr>
          <p:cNvSpPr/>
          <p:nvPr/>
        </p:nvSpPr>
        <p:spPr>
          <a:xfrm flipH="1">
            <a:off x="3101078" y="3090138"/>
            <a:ext cx="1030317" cy="677724"/>
          </a:xfrm>
          <a:prstGeom prst="oct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6282E4-87FA-9ED9-7F20-0BD47BDFDB7B}"/>
              </a:ext>
            </a:extLst>
          </p:cNvPr>
          <p:cNvSpPr txBox="1"/>
          <p:nvPr/>
        </p:nvSpPr>
        <p:spPr>
          <a:xfrm>
            <a:off x="4135998" y="3132521"/>
            <a:ext cx="495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챗</a:t>
            </a:r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GPT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와 검색 엔진 차이점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L 도형 22">
            <a:extLst>
              <a:ext uri="{FF2B5EF4-FFF2-40B4-BE49-F238E27FC236}">
                <a16:creationId xmlns:a16="http://schemas.microsoft.com/office/drawing/2014/main" id="{B27463A1-72F9-DE15-48C2-0BF9ADCC8806}"/>
              </a:ext>
            </a:extLst>
          </p:cNvPr>
          <p:cNvSpPr/>
          <p:nvPr/>
        </p:nvSpPr>
        <p:spPr>
          <a:xfrm flipH="1">
            <a:off x="3639846" y="4472678"/>
            <a:ext cx="5587104" cy="390443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한쪽 모서리가 잘린 사각형 2">
            <a:extLst>
              <a:ext uri="{FF2B5EF4-FFF2-40B4-BE49-F238E27FC236}">
                <a16:creationId xmlns:a16="http://schemas.microsoft.com/office/drawing/2014/main" id="{BC4C0D2C-ADB6-2B85-9BF5-E08B7F7C23EA}"/>
              </a:ext>
            </a:extLst>
          </p:cNvPr>
          <p:cNvSpPr/>
          <p:nvPr/>
        </p:nvSpPr>
        <p:spPr>
          <a:xfrm flipH="1">
            <a:off x="3101078" y="4185396"/>
            <a:ext cx="1030317" cy="677724"/>
          </a:xfrm>
          <a:prstGeom prst="oct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7797AAC-D453-E3D5-15E7-C231E5173837}"/>
              </a:ext>
            </a:extLst>
          </p:cNvPr>
          <p:cNvSpPr txBox="1"/>
          <p:nvPr/>
        </p:nvSpPr>
        <p:spPr>
          <a:xfrm>
            <a:off x="4135998" y="4227779"/>
            <a:ext cx="495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국가별 </a:t>
            </a:r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AI 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기술 수준 및 기술 격차</a:t>
            </a:r>
          </a:p>
        </p:txBody>
      </p:sp>
      <p:sp>
        <p:nvSpPr>
          <p:cNvPr id="27" name="L 도형 26">
            <a:extLst>
              <a:ext uri="{FF2B5EF4-FFF2-40B4-BE49-F238E27FC236}">
                <a16:creationId xmlns:a16="http://schemas.microsoft.com/office/drawing/2014/main" id="{78386762-7AB4-F798-9384-EB6C38913FB1}"/>
              </a:ext>
            </a:extLst>
          </p:cNvPr>
          <p:cNvSpPr/>
          <p:nvPr/>
        </p:nvSpPr>
        <p:spPr>
          <a:xfrm flipH="1">
            <a:off x="3639846" y="5567937"/>
            <a:ext cx="5587104" cy="390443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한쪽 모서리가 잘린 사각형 2">
            <a:extLst>
              <a:ext uri="{FF2B5EF4-FFF2-40B4-BE49-F238E27FC236}">
                <a16:creationId xmlns:a16="http://schemas.microsoft.com/office/drawing/2014/main" id="{949E1049-FC54-8785-0264-56F6AE443897}"/>
              </a:ext>
            </a:extLst>
          </p:cNvPr>
          <p:cNvSpPr/>
          <p:nvPr/>
        </p:nvSpPr>
        <p:spPr>
          <a:xfrm flipH="1">
            <a:off x="3101078" y="5280655"/>
            <a:ext cx="1030317" cy="677724"/>
          </a:xfrm>
          <a:prstGeom prst="oct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6430496-DB8E-03BB-B00F-1A7D8F55B12E}"/>
              </a:ext>
            </a:extLst>
          </p:cNvPr>
          <p:cNvSpPr txBox="1"/>
          <p:nvPr/>
        </p:nvSpPr>
        <p:spPr>
          <a:xfrm>
            <a:off x="4135998" y="5323038"/>
            <a:ext cx="495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생성형 </a:t>
            </a:r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AI 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주요 개발 현황</a:t>
            </a: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 err="1"/>
              <a:t>챗</a:t>
            </a:r>
            <a:r>
              <a:rPr lang="en-US" altLang="ko-KR" dirty="0"/>
              <a:t>GPT</a:t>
            </a:r>
            <a:r>
              <a:rPr lang="ko-KR" altLang="en-US" dirty="0"/>
              <a:t>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4058" y="1340129"/>
            <a:ext cx="7177088" cy="2151062"/>
          </a:xfrm>
          <a:prstGeom prst="rect">
            <a:avLst/>
          </a:prstGeom>
        </p:spPr>
        <p:txBody>
          <a:bodyPr/>
          <a:lstStyle/>
          <a:p>
            <a:pPr marL="447675" indent="-447675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ChatGPT</a:t>
            </a:r>
          </a:p>
          <a:p>
            <a:pPr marL="742950" lvl="1" indent="-3240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ChatGPT is OpenAI’s AI model, ‘GPT-3.5’ Chatbot made available in a way</a:t>
            </a:r>
          </a:p>
          <a:p>
            <a:pPr marL="742950" lvl="1" indent="-3240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GPT stands for Generative Pretrained Transformer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34058" y="3678987"/>
            <a:ext cx="8999392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47675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챗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GPT</a:t>
            </a:r>
          </a:p>
          <a:p>
            <a:pPr marL="800100" lvl="1" indent="-342900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챗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GPT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는 초거대 인공지능 모델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GPT-3.5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를 누구나 쉽게 사용할 수 있도록 만든 미국 오픈에이아이의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챗봇으로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질문을 하면 체계적 구성을 가진 문서로 만들어주는 생성형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AI 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모델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9" name="동영상">
            <a:hlinkClick r:id="" action="ppaction://media"/>
            <a:extLst>
              <a:ext uri="{FF2B5EF4-FFF2-40B4-BE49-F238E27FC236}">
                <a16:creationId xmlns:a16="http://schemas.microsoft.com/office/drawing/2014/main" id="{BB696021-3493-3B1A-C06B-FDA52CCE90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49125" y="2065920"/>
            <a:ext cx="15843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 err="1">
                <a:cs typeface="+mn-cs"/>
              </a:rPr>
              <a:t>챗</a:t>
            </a:r>
            <a:r>
              <a:rPr lang="en-US" altLang="ko-KR" dirty="0">
                <a:cs typeface="+mn-cs"/>
              </a:rPr>
              <a:t>GPT</a:t>
            </a:r>
            <a:r>
              <a:rPr lang="ko-KR" altLang="en-US" dirty="0">
                <a:cs typeface="+mn-cs"/>
              </a:rPr>
              <a:t>와 검색 엔진 차이점</a:t>
            </a:r>
            <a:endParaRPr lang="ko-KR" altLang="en-US" dirty="0"/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564287" y="2267858"/>
            <a:ext cx="1800000" cy="1321200"/>
          </a:xfrm>
          <a:prstGeom prst="snip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인공지능 기술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>
            <a:off x="564287" y="4915102"/>
            <a:ext cx="1800000" cy="1321200"/>
          </a:xfrm>
          <a:prstGeom prst="snip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상호작용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>
            <a:off x="564287" y="3591139"/>
            <a:ext cx="1800000" cy="1321200"/>
          </a:xfrm>
          <a:prstGeom prst="snip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생산성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2362200" y="1461253"/>
            <a:ext cx="3517200" cy="816130"/>
          </a:xfrm>
          <a:prstGeom prst="rect">
            <a:avLst/>
          </a:prstGeom>
          <a:solidFill>
            <a:srgbClr val="BDD7EE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0" name="육각형 19">
            <a:extLst>
              <a:ext uri="{FF2B5EF4-FFF2-40B4-BE49-F238E27FC236}">
                <a16:creationId xmlns:a16="http://schemas.microsoft.com/office/drawing/2014/main" id="{510B60CE-9CF9-F6F5-774A-B8AD03E46141}"/>
              </a:ext>
            </a:extLst>
          </p:cNvPr>
          <p:cNvSpPr/>
          <p:nvPr/>
        </p:nvSpPr>
        <p:spPr>
          <a:xfrm>
            <a:off x="2729100" y="1461253"/>
            <a:ext cx="2783400" cy="816130"/>
          </a:xfrm>
          <a:prstGeom prst="hexagon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챗</a:t>
            </a:r>
            <a:r>
              <a:rPr lang="en-US" altLang="ko-KR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GPT</a:t>
            </a:r>
            <a:endParaRPr lang="ko-KR" altLang="en-US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0ADA9C3-7184-8764-913A-C7E48BCB8A53}"/>
              </a:ext>
            </a:extLst>
          </p:cNvPr>
          <p:cNvSpPr/>
          <p:nvPr/>
        </p:nvSpPr>
        <p:spPr>
          <a:xfrm>
            <a:off x="5879400" y="1461253"/>
            <a:ext cx="3517200" cy="816130"/>
          </a:xfrm>
          <a:prstGeom prst="rect">
            <a:avLst/>
          </a:prstGeom>
          <a:solidFill>
            <a:srgbClr val="BDD7EE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육각형 9">
            <a:extLst>
              <a:ext uri="{FF2B5EF4-FFF2-40B4-BE49-F238E27FC236}">
                <a16:creationId xmlns:a16="http://schemas.microsoft.com/office/drawing/2014/main" id="{F764AD97-A875-C933-1A01-936EA6802DAC}"/>
              </a:ext>
            </a:extLst>
          </p:cNvPr>
          <p:cNvSpPr/>
          <p:nvPr/>
        </p:nvSpPr>
        <p:spPr>
          <a:xfrm>
            <a:off x="6246300" y="1461253"/>
            <a:ext cx="2783400" cy="816130"/>
          </a:xfrm>
          <a:prstGeom prst="hexagon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검색 엔진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47667077"/>
              </p:ext>
            </p:extLst>
          </p:nvPr>
        </p:nvGraphicFramePr>
        <p:xfrm>
          <a:off x="2362200" y="2279650"/>
          <a:ext cx="7035380" cy="396017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517690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517690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132005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인공지능 기술인 언어 모델링을 사용해 사용자의 질문에 답변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키워드 검색을 통한 정보 제공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32005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사용자 질문에 새로운 질문을 생성하는 답변 제공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새로운 정보 생성할 수 없음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32005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사용자 친화적 상호작용을 통해 질문을 이해하고 대답하는 방식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kern="12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사용자와 상호작용 없음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국가별 </a:t>
            </a:r>
            <a:r>
              <a:rPr lang="en-US" altLang="ko-KR" dirty="0"/>
              <a:t>AI </a:t>
            </a:r>
            <a:r>
              <a:rPr lang="ko-KR" altLang="en-US" dirty="0"/>
              <a:t>기술 수준 및 기술 격차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59766051"/>
              </p:ext>
            </p:extLst>
          </p:nvPr>
        </p:nvGraphicFramePr>
        <p:xfrm>
          <a:off x="681038" y="1495425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 flipH="1">
            <a:off x="3490443" y="2132414"/>
            <a:ext cx="2357907" cy="755009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기술 주도국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한쪽 모서리가 둥근 사각형 4">
            <a:extLst>
              <a:ext uri="{FF2B5EF4-FFF2-40B4-BE49-F238E27FC236}">
                <a16:creationId xmlns:a16="http://schemas.microsoft.com/office/drawing/2014/main" id="{A2275E54-5F4A-C35A-D826-21CD77525B91}"/>
              </a:ext>
            </a:extLst>
          </p:cNvPr>
          <p:cNvSpPr/>
          <p:nvPr/>
        </p:nvSpPr>
        <p:spPr>
          <a:xfrm flipH="1">
            <a:off x="5033495" y="1743075"/>
            <a:ext cx="4524332" cy="4222296"/>
          </a:xfrm>
          <a:prstGeom prst="snip1Rect">
            <a:avLst>
              <a:gd name="adj" fmla="val 11478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생성형 </a:t>
            </a:r>
            <a:r>
              <a:rPr lang="en-US" altLang="ko-KR" dirty="0"/>
              <a:t>AI </a:t>
            </a:r>
            <a:r>
              <a:rPr lang="ko-KR" altLang="en-US" dirty="0"/>
              <a:t>주요 개발 현황</a:t>
            </a:r>
          </a:p>
        </p:txBody>
      </p:sp>
      <p:sp>
        <p:nvSpPr>
          <p:cNvPr id="8" name="오른쪽 화살표 설명선 64">
            <a:extLst>
              <a:ext uri="{FF2B5EF4-FFF2-40B4-BE49-F238E27FC236}">
                <a16:creationId xmlns:a16="http://schemas.microsoft.com/office/drawing/2014/main" id="{20D7A775-4F31-EEB7-30D1-E51BDECF26EF}"/>
              </a:ext>
            </a:extLst>
          </p:cNvPr>
          <p:cNvSpPr/>
          <p:nvPr/>
        </p:nvSpPr>
        <p:spPr>
          <a:xfrm flipH="1">
            <a:off x="5429915" y="2279710"/>
            <a:ext cx="1778760" cy="663515"/>
          </a:xfrm>
          <a:prstGeom prst="flowChartDisplay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언어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모델</a:t>
            </a:r>
          </a:p>
        </p:txBody>
      </p:sp>
      <p:sp>
        <p:nvSpPr>
          <p:cNvPr id="9" name="화살표: 오각형 8">
            <a:extLst>
              <a:ext uri="{FF2B5EF4-FFF2-40B4-BE49-F238E27FC236}">
                <a16:creationId xmlns:a16="http://schemas.microsoft.com/office/drawing/2014/main" id="{79B83B71-418E-C785-78F1-6FA2CECBFA96}"/>
              </a:ext>
            </a:extLst>
          </p:cNvPr>
          <p:cNvSpPr/>
          <p:nvPr/>
        </p:nvSpPr>
        <p:spPr>
          <a:xfrm>
            <a:off x="5320696" y="3141483"/>
            <a:ext cx="1997200" cy="481497"/>
          </a:xfrm>
          <a:prstGeom prst="homePlate">
            <a:avLst/>
          </a:prstGeom>
          <a:solidFill>
            <a:srgbClr val="D1EB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챗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GPT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사각형: 잘린 대각선 방향 모서리 9">
            <a:extLst>
              <a:ext uri="{FF2B5EF4-FFF2-40B4-BE49-F238E27FC236}">
                <a16:creationId xmlns:a16="http://schemas.microsoft.com/office/drawing/2014/main" id="{3EFFA8F0-CFB7-3769-B583-4E3C5543FC01}"/>
              </a:ext>
            </a:extLst>
          </p:cNvPr>
          <p:cNvSpPr/>
          <p:nvPr/>
        </p:nvSpPr>
        <p:spPr>
          <a:xfrm flipH="1">
            <a:off x="5665163" y="1428736"/>
            <a:ext cx="3260996" cy="453032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생성형 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AI 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서비스 현황</a:t>
            </a:r>
          </a:p>
        </p:txBody>
      </p:sp>
      <p:sp>
        <p:nvSpPr>
          <p:cNvPr id="30" name="십자형 29">
            <a:extLst>
              <a:ext uri="{FF2B5EF4-FFF2-40B4-BE49-F238E27FC236}">
                <a16:creationId xmlns:a16="http://schemas.microsoft.com/office/drawing/2014/main" id="{1743B548-1A7C-54A4-27CC-F9B130980FED}"/>
              </a:ext>
            </a:extLst>
          </p:cNvPr>
          <p:cNvSpPr/>
          <p:nvPr/>
        </p:nvSpPr>
        <p:spPr>
          <a:xfrm>
            <a:off x="5642478" y="4514913"/>
            <a:ext cx="1353636" cy="540000"/>
          </a:xfrm>
          <a:prstGeom prst="plus">
            <a:avLst/>
          </a:prstGeom>
          <a:solidFill>
            <a:srgbClr val="3FAD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OPT(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메타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1" name="물결 30">
            <a:extLst>
              <a:ext uri="{FF2B5EF4-FFF2-40B4-BE49-F238E27FC236}">
                <a16:creationId xmlns:a16="http://schemas.microsoft.com/office/drawing/2014/main" id="{970FA366-BDE7-2129-69E3-FDDD3348269D}"/>
              </a:ext>
            </a:extLst>
          </p:cNvPr>
          <p:cNvSpPr/>
          <p:nvPr/>
        </p:nvSpPr>
        <p:spPr>
          <a:xfrm>
            <a:off x="5320696" y="3832961"/>
            <a:ext cx="1849338" cy="481497"/>
          </a:xfrm>
          <a:prstGeom prst="wave">
            <a:avLst/>
          </a:prstGeom>
          <a:solidFill>
            <a:srgbClr val="8BCD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구퍼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딥마인드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4" name="사각형: 둥근 대각선 방향 모서리 33">
            <a:extLst>
              <a:ext uri="{FF2B5EF4-FFF2-40B4-BE49-F238E27FC236}">
                <a16:creationId xmlns:a16="http://schemas.microsoft.com/office/drawing/2014/main" id="{662692C2-56C0-8F18-6621-9AF75B86094B}"/>
              </a:ext>
            </a:extLst>
          </p:cNvPr>
          <p:cNvSpPr/>
          <p:nvPr/>
        </p:nvSpPr>
        <p:spPr>
          <a:xfrm>
            <a:off x="5468557" y="5302074"/>
            <a:ext cx="1701478" cy="48149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77D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블룸</a:t>
            </a:r>
          </a:p>
        </p:txBody>
      </p:sp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A3D85840-F8AD-37B4-CC11-BE69A6BEB94B}"/>
              </a:ext>
            </a:extLst>
          </p:cNvPr>
          <p:cNvSpPr/>
          <p:nvPr/>
        </p:nvSpPr>
        <p:spPr>
          <a:xfrm>
            <a:off x="284652" y="1743075"/>
            <a:ext cx="4524332" cy="4222296"/>
          </a:xfrm>
          <a:prstGeom prst="snip1Rect">
            <a:avLst>
              <a:gd name="adj" fmla="val 11253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25E35D4-E639-4B64-E99D-BDE129324F29}"/>
              </a:ext>
            </a:extLst>
          </p:cNvPr>
          <p:cNvSpPr/>
          <p:nvPr/>
        </p:nvSpPr>
        <p:spPr>
          <a:xfrm>
            <a:off x="436258" y="2279709"/>
            <a:ext cx="4221122" cy="149567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3" name="사각형: 잘린 대각선 방향 모서리 42">
            <a:extLst>
              <a:ext uri="{FF2B5EF4-FFF2-40B4-BE49-F238E27FC236}">
                <a16:creationId xmlns:a16="http://schemas.microsoft.com/office/drawing/2014/main" id="{9624BA03-A3FD-97DA-138D-01ADE6154345}"/>
              </a:ext>
            </a:extLst>
          </p:cNvPr>
          <p:cNvSpPr/>
          <p:nvPr/>
        </p:nvSpPr>
        <p:spPr>
          <a:xfrm>
            <a:off x="916320" y="1428736"/>
            <a:ext cx="3260996" cy="453032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생성형 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AI 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서비스</a:t>
            </a: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90956370-8107-A454-FCAF-121594C59C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8197704"/>
              </p:ext>
            </p:extLst>
          </p:nvPr>
        </p:nvGraphicFramePr>
        <p:xfrm>
          <a:off x="464841" y="3890134"/>
          <a:ext cx="4163954" cy="1893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5" name="다이어그램 44">
            <a:extLst>
              <a:ext uri="{FF2B5EF4-FFF2-40B4-BE49-F238E27FC236}">
                <a16:creationId xmlns:a16="http://schemas.microsoft.com/office/drawing/2014/main" id="{8A84C6AF-D479-B2DB-E11F-0644CAC9BE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0264362"/>
              </p:ext>
            </p:extLst>
          </p:nvPr>
        </p:nvGraphicFramePr>
        <p:xfrm>
          <a:off x="440832" y="2643490"/>
          <a:ext cx="2724782" cy="885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0" name="오른쪽 화살표 설명선 64">
            <a:extLst>
              <a:ext uri="{FF2B5EF4-FFF2-40B4-BE49-F238E27FC236}">
                <a16:creationId xmlns:a16="http://schemas.microsoft.com/office/drawing/2014/main" id="{02B310E8-342C-D914-B899-C6791E96DB16}"/>
              </a:ext>
            </a:extLst>
          </p:cNvPr>
          <p:cNvSpPr/>
          <p:nvPr/>
        </p:nvSpPr>
        <p:spPr>
          <a:xfrm>
            <a:off x="7382049" y="2279710"/>
            <a:ext cx="1778760" cy="663515"/>
          </a:xfrm>
          <a:prstGeom prst="flowChartDisplay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비디오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</a:t>
            </a:r>
          </a:p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3D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1" name="화살표: 갈매기형 수장 50">
            <a:extLst>
              <a:ext uri="{FF2B5EF4-FFF2-40B4-BE49-F238E27FC236}">
                <a16:creationId xmlns:a16="http://schemas.microsoft.com/office/drawing/2014/main" id="{3367866B-8708-98C5-D3E5-FF6774370141}"/>
              </a:ext>
            </a:extLst>
          </p:cNvPr>
          <p:cNvSpPr/>
          <p:nvPr/>
        </p:nvSpPr>
        <p:spPr>
          <a:xfrm>
            <a:off x="7361147" y="3141483"/>
            <a:ext cx="1820564" cy="481497"/>
          </a:xfrm>
          <a:prstGeom prst="chevron">
            <a:avLst/>
          </a:prstGeom>
          <a:solidFill>
            <a:srgbClr val="D1EB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엑스클립</a:t>
            </a:r>
          </a:p>
        </p:txBody>
      </p:sp>
      <p:sp>
        <p:nvSpPr>
          <p:cNvPr id="52" name="별: 꼭짓점 8개 51">
            <a:extLst>
              <a:ext uri="{FF2B5EF4-FFF2-40B4-BE49-F238E27FC236}">
                <a16:creationId xmlns:a16="http://schemas.microsoft.com/office/drawing/2014/main" id="{12B5B2A2-0FC4-DC88-20CA-5C91B0D89F9D}"/>
              </a:ext>
            </a:extLst>
          </p:cNvPr>
          <p:cNvSpPr/>
          <p:nvPr/>
        </p:nvSpPr>
        <p:spPr>
          <a:xfrm>
            <a:off x="7293111" y="4514913"/>
            <a:ext cx="1956637" cy="540000"/>
          </a:xfrm>
          <a:prstGeom prst="star8">
            <a:avLst/>
          </a:prstGeom>
          <a:solidFill>
            <a:srgbClr val="3FAD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드림퓨전</a:t>
            </a:r>
          </a:p>
        </p:txBody>
      </p:sp>
      <p:sp>
        <p:nvSpPr>
          <p:cNvPr id="53" name="두루마리 모양: 가로로 말림 52">
            <a:extLst>
              <a:ext uri="{FF2B5EF4-FFF2-40B4-BE49-F238E27FC236}">
                <a16:creationId xmlns:a16="http://schemas.microsoft.com/office/drawing/2014/main" id="{C3414793-C6BA-FC90-DD67-3418449A9614}"/>
              </a:ext>
            </a:extLst>
          </p:cNvPr>
          <p:cNvSpPr/>
          <p:nvPr/>
        </p:nvSpPr>
        <p:spPr>
          <a:xfrm>
            <a:off x="7317895" y="3832961"/>
            <a:ext cx="1907068" cy="481497"/>
          </a:xfrm>
          <a:prstGeom prst="horizontalScroll">
            <a:avLst/>
          </a:prstGeom>
          <a:solidFill>
            <a:srgbClr val="8BCD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메이크어비디오</a:t>
            </a:r>
          </a:p>
        </p:txBody>
      </p:sp>
      <p:sp>
        <p:nvSpPr>
          <p:cNvPr id="54" name="화살표: 왼쪽/오른쪽/위쪽 53">
            <a:extLst>
              <a:ext uri="{FF2B5EF4-FFF2-40B4-BE49-F238E27FC236}">
                <a16:creationId xmlns:a16="http://schemas.microsoft.com/office/drawing/2014/main" id="{407BE297-B5A6-4F68-1409-AD6AD66EF424}"/>
              </a:ext>
            </a:extLst>
          </p:cNvPr>
          <p:cNvSpPr/>
          <p:nvPr/>
        </p:nvSpPr>
        <p:spPr>
          <a:xfrm>
            <a:off x="7616699" y="5196867"/>
            <a:ext cx="1309460" cy="586704"/>
          </a:xfrm>
          <a:prstGeom prst="leftRightUpArrow">
            <a:avLst>
              <a:gd name="adj1" fmla="val 69782"/>
              <a:gd name="adj2" fmla="val 34891"/>
              <a:gd name="adj3" fmla="val 17087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겟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3D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cxnSp>
        <p:nvCxnSpPr>
          <p:cNvPr id="55" name="연결선: 구부러짐 54">
            <a:extLst>
              <a:ext uri="{FF2B5EF4-FFF2-40B4-BE49-F238E27FC236}">
                <a16:creationId xmlns:a16="http://schemas.microsoft.com/office/drawing/2014/main" id="{75B56890-5F1D-18BF-046E-F90DAC8BAB41}"/>
              </a:ext>
            </a:extLst>
          </p:cNvPr>
          <p:cNvCxnSpPr>
            <a:cxnSpLocks/>
            <a:stCxn id="50" idx="0"/>
            <a:endCxn id="8" idx="0"/>
          </p:cNvCxnSpPr>
          <p:nvPr/>
        </p:nvCxnSpPr>
        <p:spPr>
          <a:xfrm rot="16200000" flipV="1">
            <a:off x="7295362" y="1303643"/>
            <a:ext cx="12700" cy="1952134"/>
          </a:xfrm>
          <a:prstGeom prst="curvedConnector3">
            <a:avLst>
              <a:gd name="adj1" fmla="val 1800000"/>
            </a:avLst>
          </a:prstGeom>
          <a:ln w="28575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오각형 4">
            <a:extLst>
              <a:ext uri="{FF2B5EF4-FFF2-40B4-BE49-F238E27FC236}">
                <a16:creationId xmlns:a16="http://schemas.microsoft.com/office/drawing/2014/main" id="{3DD072CF-52C9-0DA7-61AC-5E3DF7839708}"/>
              </a:ext>
            </a:extLst>
          </p:cNvPr>
          <p:cNvSpPr/>
          <p:nvPr/>
        </p:nvSpPr>
        <p:spPr>
          <a:xfrm flipV="1">
            <a:off x="1703511" y="1996522"/>
            <a:ext cx="1686614" cy="547148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정육면체 10">
            <a:extLst>
              <a:ext uri="{FF2B5EF4-FFF2-40B4-BE49-F238E27FC236}">
                <a16:creationId xmlns:a16="http://schemas.microsoft.com/office/drawing/2014/main" id="{78CDE491-5057-0DDE-8F58-8FF8C6F58243}"/>
              </a:ext>
            </a:extLst>
          </p:cNvPr>
          <p:cNvSpPr/>
          <p:nvPr/>
        </p:nvSpPr>
        <p:spPr>
          <a:xfrm flipH="1">
            <a:off x="3266308" y="3084013"/>
            <a:ext cx="1216058" cy="480424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3D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EA7631-8A29-7A76-79BA-DD43222983F4}"/>
              </a:ext>
            </a:extLst>
          </p:cNvPr>
          <p:cNvSpPr txBox="1"/>
          <p:nvPr/>
        </p:nvSpPr>
        <p:spPr>
          <a:xfrm>
            <a:off x="2195477" y="2085430"/>
            <a:ext cx="7026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분야</a:t>
            </a:r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사다리꼴 6">
            <a:extLst>
              <a:ext uri="{FF2B5EF4-FFF2-40B4-BE49-F238E27FC236}">
                <a16:creationId xmlns:a16="http://schemas.microsoft.com/office/drawing/2014/main" id="{26076C7E-F1C7-6B95-EA4D-7AB2403A7C11}"/>
              </a:ext>
            </a:extLst>
          </p:cNvPr>
          <p:cNvSpPr/>
          <p:nvPr/>
        </p:nvSpPr>
        <p:spPr>
          <a:xfrm rot="20979186">
            <a:off x="3383206" y="2560633"/>
            <a:ext cx="982262" cy="397709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코딩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1596</TotalTime>
  <Words>213</Words>
  <Application>Microsoft Office PowerPoint</Application>
  <PresentationFormat>A4 용지(210x297mm)</PresentationFormat>
  <Paragraphs>64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ChatGPT</vt:lpstr>
      <vt:lpstr>  목차</vt:lpstr>
      <vt:lpstr>1. 챗GPT란?</vt:lpstr>
      <vt:lpstr>2. 챗GPT와 검색 엔진 차이점</vt:lpstr>
      <vt:lpstr>3. 국가별 AI 기술 수준 및 기술 격차</vt:lpstr>
      <vt:lpstr>4. 생성형 AI 주요 개발 현황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85</cp:revision>
  <dcterms:created xsi:type="dcterms:W3CDTF">2019-10-10T08:42:01Z</dcterms:created>
  <dcterms:modified xsi:type="dcterms:W3CDTF">2023-09-08T23:50:44Z</dcterms:modified>
</cp:coreProperties>
</file>