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D0"/>
    <a:srgbClr val="203864"/>
    <a:srgbClr val="D1EBFF"/>
    <a:srgbClr val="0070C0"/>
    <a:srgbClr val="BDD7EE"/>
    <a:srgbClr val="003760"/>
    <a:srgbClr val="8BCDFF"/>
    <a:srgbClr val="3FADFF"/>
    <a:srgbClr val="1199FF"/>
    <a:srgbClr val="69B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43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0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000" b="1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지역별 </a:t>
            </a:r>
            <a:r>
              <a:rPr lang="en-US" altLang="ko-KR" sz="2000" b="1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HACCP </a:t>
            </a:r>
            <a:r>
              <a:rPr lang="ko-KR" altLang="en-US" sz="2000" b="1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인증업소 현황</a:t>
            </a:r>
            <a:endParaRPr lang="ko-KR" sz="2000" b="1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c:rich>
      </c:tx>
      <c:layout/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축산물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서울</c:v>
                </c:pt>
                <c:pt idx="1">
                  <c:v>부산</c:v>
                </c:pt>
                <c:pt idx="2">
                  <c:v>대구</c:v>
                </c:pt>
                <c:pt idx="3">
                  <c:v>광주</c:v>
                </c:pt>
                <c:pt idx="4">
                  <c:v>인천</c:v>
                </c:pt>
              </c:strCache>
            </c:strRef>
          </c:cat>
          <c:val>
            <c:numRef>
              <c:f>Sheet1!$B$2:$F$2</c:f>
              <c:numCache>
                <c:formatCode>_(* #,##0_);_(* \(#,##0\);_(* "-"_);_(@_)</c:formatCode>
                <c:ptCount val="5"/>
                <c:pt idx="0">
                  <c:v>523</c:v>
                </c:pt>
                <c:pt idx="1">
                  <c:v>483</c:v>
                </c:pt>
                <c:pt idx="2">
                  <c:v>417</c:v>
                </c:pt>
                <c:pt idx="3">
                  <c:v>288</c:v>
                </c:pt>
                <c:pt idx="4">
                  <c:v>401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43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식품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19050">
                <a:solidFill>
                  <a:srgbClr val="FF0000"/>
                </a:solidFill>
              </a:ln>
              <a:effectLst/>
            </c:spPr>
          </c:marker>
          <c:dLbls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221-46E5-A8F7-EBC815494D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서울</c:v>
                </c:pt>
                <c:pt idx="1">
                  <c:v>부산</c:v>
                </c:pt>
                <c:pt idx="2">
                  <c:v>대구</c:v>
                </c:pt>
                <c:pt idx="3">
                  <c:v>광주</c:v>
                </c:pt>
                <c:pt idx="4">
                  <c:v>인천</c:v>
                </c:pt>
              </c:strCache>
            </c:strRef>
          </c:cat>
          <c:val>
            <c:numRef>
              <c:f>Sheet1!$B$3:$F$3</c:f>
              <c:numCache>
                <c:formatCode>_(* #,##0_);_(* \(#,##0\);_(* "-"_);_(@_)</c:formatCode>
                <c:ptCount val="5"/>
                <c:pt idx="0">
                  <c:v>364</c:v>
                </c:pt>
                <c:pt idx="1">
                  <c:v>522</c:v>
                </c:pt>
                <c:pt idx="2">
                  <c:v>244</c:v>
                </c:pt>
                <c:pt idx="3">
                  <c:v>146</c:v>
                </c:pt>
                <c:pt idx="4">
                  <c:v>479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88314352"/>
        <c:axId val="1888323952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1888323952"/>
        <c:scaling>
          <c:orientation val="minMax"/>
        </c:scaling>
        <c:delete val="0"/>
        <c:axPos val="r"/>
        <c:numFmt formatCode="_(* #,##0_);_(* \(#,##0\);_(* &quot;-&quot;_);_(@_)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1888314352"/>
        <c:crosses val="max"/>
        <c:crossBetween val="between"/>
        <c:majorUnit val="200"/>
      </c:valAx>
      <c:catAx>
        <c:axId val="18883143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8832395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EF7DD7-271E-421C-8333-0A2F50C896D1}" type="doc">
      <dgm:prSet loTypeId="urn:microsoft.com/office/officeart/2005/8/layout/hProcess9" loCatId="process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pPr latinLnBrk="1"/>
          <a:endParaRPr lang="ko-KR" altLang="en-US"/>
        </a:p>
      </dgm:t>
    </dgm:pt>
    <dgm:pt modelId="{B1C8B035-E5F8-4D3E-82B9-2F90FB5EFA11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식품의약품</a:t>
          </a:r>
          <a:r>
            <a:rPr lang="en-US" altLang="ko-KR" sz="1800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rPr>
            <a:t/>
          </a:r>
          <a:br>
            <a:rPr lang="en-US" altLang="ko-KR" sz="1800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rPr>
          </a:br>
          <a:r>
            <a:rPr lang="ko-KR" altLang="en-US" sz="1800" dirty="0" err="1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안전처</a:t>
          </a:r>
          <a:endParaRPr lang="en-US" altLang="ko-KR" sz="1800" dirty="0">
            <a:solidFill>
              <a:schemeClr val="bg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8B624466-3187-4642-908E-77BFC8729FDA}" type="parTrans" cxnId="{B4CFC203-26C1-4BED-909B-0BE7064BF6EF}">
      <dgm:prSet/>
      <dgm:spPr/>
      <dgm:t>
        <a:bodyPr/>
        <a:lstStyle/>
        <a:p>
          <a:pPr latinLnBrk="1"/>
          <a:endParaRPr lang="ko-KR" altLang="en-US" sz="1800">
            <a:solidFill>
              <a:schemeClr val="bg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9723B10A-CB23-4F1A-BA7D-81DF1435F566}" type="sibTrans" cxnId="{B4CFC203-26C1-4BED-909B-0BE7064BF6EF}">
      <dgm:prSet/>
      <dgm:spPr/>
      <dgm:t>
        <a:bodyPr/>
        <a:lstStyle/>
        <a:p>
          <a:pPr latinLnBrk="1"/>
          <a:endParaRPr lang="ko-KR" altLang="en-US" sz="1800">
            <a:solidFill>
              <a:schemeClr val="bg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F3BE6E81-F3A2-4B83-AE7A-869FC97C8B99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소비자</a:t>
          </a:r>
          <a:endParaRPr lang="en-US" altLang="ko-KR" sz="1800" dirty="0">
            <a:solidFill>
              <a:schemeClr val="bg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51382200-9A96-4C01-A66E-953AA7188D37}" type="parTrans" cxnId="{26E833AD-02DF-4F35-8329-819D8359D07F}">
      <dgm:prSet/>
      <dgm:spPr/>
      <dgm:t>
        <a:bodyPr/>
        <a:lstStyle/>
        <a:p>
          <a:pPr latinLnBrk="1"/>
          <a:endParaRPr lang="ko-KR" altLang="en-US">
            <a:solidFill>
              <a:schemeClr val="bg1"/>
            </a:solidFill>
          </a:endParaRPr>
        </a:p>
      </dgm:t>
    </dgm:pt>
    <dgm:pt modelId="{65A77757-B6FB-4E73-8F05-B7B72F68DC20}" type="sibTrans" cxnId="{26E833AD-02DF-4F35-8329-819D8359D07F}">
      <dgm:prSet/>
      <dgm:spPr/>
      <dgm:t>
        <a:bodyPr/>
        <a:lstStyle/>
        <a:p>
          <a:pPr latinLnBrk="1"/>
          <a:endParaRPr lang="ko-KR" altLang="en-US">
            <a:solidFill>
              <a:schemeClr val="bg1"/>
            </a:solidFill>
          </a:endParaRPr>
        </a:p>
      </dgm:t>
    </dgm:pt>
    <dgm:pt modelId="{A3ADB621-130C-44FB-ACB4-10D9B28705C0}" type="pres">
      <dgm:prSet presAssocID="{75EF7DD7-271E-421C-8333-0A2F50C896D1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1450CBE-054B-4126-92C5-4F410F55FE48}" type="pres">
      <dgm:prSet presAssocID="{75EF7DD7-271E-421C-8333-0A2F50C896D1}" presName="arrow" presStyleLbl="bgShp" presStyleIdx="0" presStyleCnt="1"/>
      <dgm:spPr/>
    </dgm:pt>
    <dgm:pt modelId="{E906C90F-2F87-485A-BEC4-E885CF894600}" type="pres">
      <dgm:prSet presAssocID="{75EF7DD7-271E-421C-8333-0A2F50C896D1}" presName="linearProcess" presStyleCnt="0"/>
      <dgm:spPr/>
    </dgm:pt>
    <dgm:pt modelId="{38AF83F5-806A-4D1B-A064-A9731A05C082}" type="pres">
      <dgm:prSet presAssocID="{B1C8B035-E5F8-4D3E-82B9-2F90FB5EFA11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1AE4967-96EF-42B7-A507-C57FF63B90CE}" type="pres">
      <dgm:prSet presAssocID="{9723B10A-CB23-4F1A-BA7D-81DF1435F566}" presName="sibTrans" presStyleCnt="0"/>
      <dgm:spPr/>
    </dgm:pt>
    <dgm:pt modelId="{3950A0BD-038F-4FB6-9D91-D10388D35D1F}" type="pres">
      <dgm:prSet presAssocID="{F3BE6E81-F3A2-4B83-AE7A-869FC97C8B99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B4CFC203-26C1-4BED-909B-0BE7064BF6EF}" srcId="{75EF7DD7-271E-421C-8333-0A2F50C896D1}" destId="{B1C8B035-E5F8-4D3E-82B9-2F90FB5EFA11}" srcOrd="0" destOrd="0" parTransId="{8B624466-3187-4642-908E-77BFC8729FDA}" sibTransId="{9723B10A-CB23-4F1A-BA7D-81DF1435F566}"/>
    <dgm:cxn modelId="{40024FE9-89E5-4C6F-B163-8949A8FF9C10}" type="presOf" srcId="{75EF7DD7-271E-421C-8333-0A2F50C896D1}" destId="{A3ADB621-130C-44FB-ACB4-10D9B28705C0}" srcOrd="0" destOrd="0" presId="urn:microsoft.com/office/officeart/2005/8/layout/hProcess9"/>
    <dgm:cxn modelId="{9C7E2671-C485-4AA5-84F0-D937DEA763E6}" type="presOf" srcId="{B1C8B035-E5F8-4D3E-82B9-2F90FB5EFA11}" destId="{38AF83F5-806A-4D1B-A064-A9731A05C082}" srcOrd="0" destOrd="0" presId="urn:microsoft.com/office/officeart/2005/8/layout/hProcess9"/>
    <dgm:cxn modelId="{EF1A9F07-D240-47A8-88F8-B99DB240CF78}" type="presOf" srcId="{F3BE6E81-F3A2-4B83-AE7A-869FC97C8B99}" destId="{3950A0BD-038F-4FB6-9D91-D10388D35D1F}" srcOrd="0" destOrd="0" presId="urn:microsoft.com/office/officeart/2005/8/layout/hProcess9"/>
    <dgm:cxn modelId="{26E833AD-02DF-4F35-8329-819D8359D07F}" srcId="{75EF7DD7-271E-421C-8333-0A2F50C896D1}" destId="{F3BE6E81-F3A2-4B83-AE7A-869FC97C8B99}" srcOrd="1" destOrd="0" parTransId="{51382200-9A96-4C01-A66E-953AA7188D37}" sibTransId="{65A77757-B6FB-4E73-8F05-B7B72F68DC20}"/>
    <dgm:cxn modelId="{E1D3924E-5B6E-4C45-8E9B-B67A09E117C2}" type="presParOf" srcId="{A3ADB621-130C-44FB-ACB4-10D9B28705C0}" destId="{D1450CBE-054B-4126-92C5-4F410F55FE48}" srcOrd="0" destOrd="0" presId="urn:microsoft.com/office/officeart/2005/8/layout/hProcess9"/>
    <dgm:cxn modelId="{B6850FE2-2D35-49B4-8C3C-98C1C3E913A0}" type="presParOf" srcId="{A3ADB621-130C-44FB-ACB4-10D9B28705C0}" destId="{E906C90F-2F87-485A-BEC4-E885CF894600}" srcOrd="1" destOrd="0" presId="urn:microsoft.com/office/officeart/2005/8/layout/hProcess9"/>
    <dgm:cxn modelId="{B6AF0D8F-AE30-425A-BBFE-BC67E2A3D9A2}" type="presParOf" srcId="{E906C90F-2F87-485A-BEC4-E885CF894600}" destId="{38AF83F5-806A-4D1B-A064-A9731A05C082}" srcOrd="0" destOrd="0" presId="urn:microsoft.com/office/officeart/2005/8/layout/hProcess9"/>
    <dgm:cxn modelId="{67DE0563-5FF4-4425-96BE-1992488213BB}" type="presParOf" srcId="{E906C90F-2F87-485A-BEC4-E885CF894600}" destId="{81AE4967-96EF-42B7-A507-C57FF63B90CE}" srcOrd="1" destOrd="0" presId="urn:microsoft.com/office/officeart/2005/8/layout/hProcess9"/>
    <dgm:cxn modelId="{438ABCB1-2074-41C0-B336-F51A9D818FBE}" type="presParOf" srcId="{E906C90F-2F87-485A-BEC4-E885CF894600}" destId="{3950A0BD-038F-4FB6-9D91-D10388D35D1F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DC69E3-930C-4D93-81B3-9CF5EA84041C}" type="doc">
      <dgm:prSet loTypeId="urn:microsoft.com/office/officeart/2005/8/layout/vProcess5" loCatId="process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7CA8EAD5-3DD0-4F95-8B20-31FEF336BE4D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생산</a:t>
          </a:r>
        </a:p>
      </dgm:t>
    </dgm:pt>
    <dgm:pt modelId="{EA038C1E-9833-4D34-B566-E37E7B24706E}" type="parTrans" cxnId="{1F784AD4-F6BB-43FA-ACE8-912153559A3C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6655F0B5-EDF5-484D-BE5F-93A69D68566B}" type="sibTrans" cxnId="{1F784AD4-F6BB-43FA-ACE8-912153559A3C}">
      <dgm:prSet custT="1"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964CE015-8CCF-46B4-B3FC-A400A214D4A0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포장</a:t>
          </a:r>
        </a:p>
      </dgm:t>
    </dgm:pt>
    <dgm:pt modelId="{AE887F71-F3BE-4C96-9F11-8433A2BBA4E6}" type="parTrans" cxnId="{34FE0863-C2F0-4C65-BBC2-FFD38E103144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66347F69-B5B0-4E5E-AD1E-204AC6800B1D}" type="sibTrans" cxnId="{34FE0863-C2F0-4C65-BBC2-FFD38E103144}">
      <dgm:prSet custT="1"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0F7B4DC8-9151-4B8D-8492-A100D3D0D0CB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창고출고</a:t>
          </a:r>
          <a:endParaRPr lang="ko-KR" altLang="en-US" sz="1800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0FD1842D-03CD-4425-ADAC-DCC0B943B075}" type="parTrans" cxnId="{51C6D2DD-B939-46A0-A021-F6220DB9C4A3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D53164CE-19FC-4253-B608-BA4DE17F8629}" type="sibTrans" cxnId="{51C6D2DD-B939-46A0-A021-F6220DB9C4A3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414A521D-9338-47EA-8CD8-79EAA3B16A2B}" type="pres">
      <dgm:prSet presAssocID="{25DC69E3-930C-4D93-81B3-9CF5EA84041C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0C7B93D-EFB6-46B1-A38F-96207E70C610}" type="pres">
      <dgm:prSet presAssocID="{25DC69E3-930C-4D93-81B3-9CF5EA84041C}" presName="dummyMaxCanvas" presStyleCnt="0">
        <dgm:presLayoutVars/>
      </dgm:prSet>
      <dgm:spPr/>
    </dgm:pt>
    <dgm:pt modelId="{5DDDF4D5-19F4-428A-9309-B11C0DC9EE4D}" type="pres">
      <dgm:prSet presAssocID="{25DC69E3-930C-4D93-81B3-9CF5EA84041C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6296A05-B372-4311-9A93-25C37FD465A4}" type="pres">
      <dgm:prSet presAssocID="{25DC69E3-930C-4D93-81B3-9CF5EA84041C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DF37867-64D2-4E16-B198-594FE8C8FC89}" type="pres">
      <dgm:prSet presAssocID="{25DC69E3-930C-4D93-81B3-9CF5EA84041C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D0D2479-35A0-42AD-B00B-F62DEBCFA2E8}" type="pres">
      <dgm:prSet presAssocID="{25DC69E3-930C-4D93-81B3-9CF5EA84041C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5BB6F39-EB29-406F-BDD9-0C68E183B240}" type="pres">
      <dgm:prSet presAssocID="{25DC69E3-930C-4D93-81B3-9CF5EA84041C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0D66314-1742-4003-AA05-2353D398E95B}" type="pres">
      <dgm:prSet presAssocID="{25DC69E3-930C-4D93-81B3-9CF5EA84041C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F57F779-05DC-4605-BFCD-29AACC34380E}" type="pres">
      <dgm:prSet presAssocID="{25DC69E3-930C-4D93-81B3-9CF5EA84041C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C5F5311-ACBD-47A5-9C09-3DB4007B4E23}" type="pres">
      <dgm:prSet presAssocID="{25DC69E3-930C-4D93-81B3-9CF5EA84041C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4AD6F02F-479D-425D-9260-EB7480F5A595}" type="presOf" srcId="{25DC69E3-930C-4D93-81B3-9CF5EA84041C}" destId="{414A521D-9338-47EA-8CD8-79EAA3B16A2B}" srcOrd="0" destOrd="0" presId="urn:microsoft.com/office/officeart/2005/8/layout/vProcess5"/>
    <dgm:cxn modelId="{609F2E12-CA5F-4E30-899B-37389C28B76E}" type="presOf" srcId="{6655F0B5-EDF5-484D-BE5F-93A69D68566B}" destId="{6D0D2479-35A0-42AD-B00B-F62DEBCFA2E8}" srcOrd="0" destOrd="0" presId="urn:microsoft.com/office/officeart/2005/8/layout/vProcess5"/>
    <dgm:cxn modelId="{D3AA717E-BB5D-4B44-829F-B025BFDEF573}" type="presOf" srcId="{0F7B4DC8-9151-4B8D-8492-A100D3D0D0CB}" destId="{5C5F5311-ACBD-47A5-9C09-3DB4007B4E23}" srcOrd="1" destOrd="0" presId="urn:microsoft.com/office/officeart/2005/8/layout/vProcess5"/>
    <dgm:cxn modelId="{92DF024C-D9B9-41C0-8ACC-5621BB59D9E7}" type="presOf" srcId="{7CA8EAD5-3DD0-4F95-8B20-31FEF336BE4D}" destId="{5DDDF4D5-19F4-428A-9309-B11C0DC9EE4D}" srcOrd="0" destOrd="0" presId="urn:microsoft.com/office/officeart/2005/8/layout/vProcess5"/>
    <dgm:cxn modelId="{363F59FC-C022-432C-9F1F-430C888F3C5A}" type="presOf" srcId="{964CE015-8CCF-46B4-B3FC-A400A214D4A0}" destId="{26296A05-B372-4311-9A93-25C37FD465A4}" srcOrd="0" destOrd="0" presId="urn:microsoft.com/office/officeart/2005/8/layout/vProcess5"/>
    <dgm:cxn modelId="{0FA9956E-CCC5-4C2A-B052-B368AC2425EA}" type="presOf" srcId="{66347F69-B5B0-4E5E-AD1E-204AC6800B1D}" destId="{A5BB6F39-EB29-406F-BDD9-0C68E183B240}" srcOrd="0" destOrd="0" presId="urn:microsoft.com/office/officeart/2005/8/layout/vProcess5"/>
    <dgm:cxn modelId="{E9FB7D92-0105-4B42-B333-37EE5028022C}" type="presOf" srcId="{7CA8EAD5-3DD0-4F95-8B20-31FEF336BE4D}" destId="{B0D66314-1742-4003-AA05-2353D398E95B}" srcOrd="1" destOrd="0" presId="urn:microsoft.com/office/officeart/2005/8/layout/vProcess5"/>
    <dgm:cxn modelId="{4C9DE6A6-5987-43A7-98CD-5A42606E654A}" type="presOf" srcId="{0F7B4DC8-9151-4B8D-8492-A100D3D0D0CB}" destId="{5DF37867-64D2-4E16-B198-594FE8C8FC89}" srcOrd="0" destOrd="0" presId="urn:microsoft.com/office/officeart/2005/8/layout/vProcess5"/>
    <dgm:cxn modelId="{51C6D2DD-B939-46A0-A021-F6220DB9C4A3}" srcId="{25DC69E3-930C-4D93-81B3-9CF5EA84041C}" destId="{0F7B4DC8-9151-4B8D-8492-A100D3D0D0CB}" srcOrd="2" destOrd="0" parTransId="{0FD1842D-03CD-4425-ADAC-DCC0B943B075}" sibTransId="{D53164CE-19FC-4253-B608-BA4DE17F8629}"/>
    <dgm:cxn modelId="{BF8A3EBF-0BFF-4778-9DF5-A8A9887EBF0D}" type="presOf" srcId="{964CE015-8CCF-46B4-B3FC-A400A214D4A0}" destId="{5F57F779-05DC-4605-BFCD-29AACC34380E}" srcOrd="1" destOrd="0" presId="urn:microsoft.com/office/officeart/2005/8/layout/vProcess5"/>
    <dgm:cxn modelId="{1F784AD4-F6BB-43FA-ACE8-912153559A3C}" srcId="{25DC69E3-930C-4D93-81B3-9CF5EA84041C}" destId="{7CA8EAD5-3DD0-4F95-8B20-31FEF336BE4D}" srcOrd="0" destOrd="0" parTransId="{EA038C1E-9833-4D34-B566-E37E7B24706E}" sibTransId="{6655F0B5-EDF5-484D-BE5F-93A69D68566B}"/>
    <dgm:cxn modelId="{34FE0863-C2F0-4C65-BBC2-FFD38E103144}" srcId="{25DC69E3-930C-4D93-81B3-9CF5EA84041C}" destId="{964CE015-8CCF-46B4-B3FC-A400A214D4A0}" srcOrd="1" destOrd="0" parTransId="{AE887F71-F3BE-4C96-9F11-8433A2BBA4E6}" sibTransId="{66347F69-B5B0-4E5E-AD1E-204AC6800B1D}"/>
    <dgm:cxn modelId="{7AE022C9-B515-45DD-8FA8-470CA46C8172}" type="presParOf" srcId="{414A521D-9338-47EA-8CD8-79EAA3B16A2B}" destId="{40C7B93D-EFB6-46B1-A38F-96207E70C610}" srcOrd="0" destOrd="0" presId="urn:microsoft.com/office/officeart/2005/8/layout/vProcess5"/>
    <dgm:cxn modelId="{88EB2B21-DD0D-4E17-9F3C-FF9EB2765A52}" type="presParOf" srcId="{414A521D-9338-47EA-8CD8-79EAA3B16A2B}" destId="{5DDDF4D5-19F4-428A-9309-B11C0DC9EE4D}" srcOrd="1" destOrd="0" presId="urn:microsoft.com/office/officeart/2005/8/layout/vProcess5"/>
    <dgm:cxn modelId="{4475495C-9CE2-4B4A-8FE6-7DE48C31B1CD}" type="presParOf" srcId="{414A521D-9338-47EA-8CD8-79EAA3B16A2B}" destId="{26296A05-B372-4311-9A93-25C37FD465A4}" srcOrd="2" destOrd="0" presId="urn:microsoft.com/office/officeart/2005/8/layout/vProcess5"/>
    <dgm:cxn modelId="{CCE4C284-B6CE-41A5-B24C-186223E076FD}" type="presParOf" srcId="{414A521D-9338-47EA-8CD8-79EAA3B16A2B}" destId="{5DF37867-64D2-4E16-B198-594FE8C8FC89}" srcOrd="3" destOrd="0" presId="urn:microsoft.com/office/officeart/2005/8/layout/vProcess5"/>
    <dgm:cxn modelId="{DAFF287A-5257-45AD-846C-C2E90A8ED545}" type="presParOf" srcId="{414A521D-9338-47EA-8CD8-79EAA3B16A2B}" destId="{6D0D2479-35A0-42AD-B00B-F62DEBCFA2E8}" srcOrd="4" destOrd="0" presId="urn:microsoft.com/office/officeart/2005/8/layout/vProcess5"/>
    <dgm:cxn modelId="{FB0FF508-9F6D-439A-85C4-735EC3CD9B3E}" type="presParOf" srcId="{414A521D-9338-47EA-8CD8-79EAA3B16A2B}" destId="{A5BB6F39-EB29-406F-BDD9-0C68E183B240}" srcOrd="5" destOrd="0" presId="urn:microsoft.com/office/officeart/2005/8/layout/vProcess5"/>
    <dgm:cxn modelId="{B31A45EC-1850-4D67-89FA-1528B51EC90F}" type="presParOf" srcId="{414A521D-9338-47EA-8CD8-79EAA3B16A2B}" destId="{B0D66314-1742-4003-AA05-2353D398E95B}" srcOrd="6" destOrd="0" presId="urn:microsoft.com/office/officeart/2005/8/layout/vProcess5"/>
    <dgm:cxn modelId="{6DCC9426-F1C5-4685-AB18-C6C05EA04A4E}" type="presParOf" srcId="{414A521D-9338-47EA-8CD8-79EAA3B16A2B}" destId="{5F57F779-05DC-4605-BFCD-29AACC34380E}" srcOrd="7" destOrd="0" presId="urn:microsoft.com/office/officeart/2005/8/layout/vProcess5"/>
    <dgm:cxn modelId="{812A9F05-882D-4581-BE12-1B216EB6CD52}" type="presParOf" srcId="{414A521D-9338-47EA-8CD8-79EAA3B16A2B}" destId="{5C5F5311-ACBD-47A5-9C09-3DB4007B4E23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450CBE-054B-4126-92C5-4F410F55FE48}">
      <dsp:nvSpPr>
        <dsp:cNvPr id="0" name=""/>
        <dsp:cNvSpPr/>
      </dsp:nvSpPr>
      <dsp:spPr>
        <a:xfrm>
          <a:off x="311024" y="0"/>
          <a:ext cx="3524949" cy="1404400"/>
        </a:xfrm>
        <a:prstGeom prst="rightArrow">
          <a:avLst/>
        </a:prstGeom>
        <a:gradFill rotWithShape="0">
          <a:gsLst>
            <a:gs pos="0">
              <a:schemeClr val="dk2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38AF83F5-806A-4D1B-A064-A9731A05C082}">
      <dsp:nvSpPr>
        <dsp:cNvPr id="0" name=""/>
        <dsp:cNvSpPr/>
      </dsp:nvSpPr>
      <dsp:spPr>
        <a:xfrm>
          <a:off x="544293" y="421320"/>
          <a:ext cx="1425530" cy="56176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식품의약품</a:t>
          </a:r>
          <a:r>
            <a:rPr lang="en-US" altLang="ko-KR" sz="1800" kern="1200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rPr>
            <a:t/>
          </a:r>
          <a:br>
            <a:rPr lang="en-US" altLang="ko-KR" sz="1800" kern="1200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rPr>
          </a:br>
          <a:r>
            <a:rPr lang="ko-KR" altLang="en-US" sz="1800" kern="1200" dirty="0" err="1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안전처</a:t>
          </a:r>
          <a:endParaRPr lang="en-US" altLang="ko-KR" sz="1800" kern="1200" dirty="0">
            <a:solidFill>
              <a:schemeClr val="bg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571716" y="448743"/>
        <a:ext cx="1370684" cy="506914"/>
      </dsp:txXfrm>
    </dsp:sp>
    <dsp:sp modelId="{3950A0BD-038F-4FB6-9D91-D10388D35D1F}">
      <dsp:nvSpPr>
        <dsp:cNvPr id="0" name=""/>
        <dsp:cNvSpPr/>
      </dsp:nvSpPr>
      <dsp:spPr>
        <a:xfrm>
          <a:off x="2177174" y="421320"/>
          <a:ext cx="1425530" cy="56176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소비자</a:t>
          </a:r>
          <a:endParaRPr lang="en-US" altLang="ko-KR" sz="1800" kern="1200" dirty="0">
            <a:solidFill>
              <a:schemeClr val="bg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2204597" y="448743"/>
        <a:ext cx="1370684" cy="5069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DDF4D5-19F4-428A-9309-B11C0DC9EE4D}">
      <dsp:nvSpPr>
        <dsp:cNvPr id="0" name=""/>
        <dsp:cNvSpPr/>
      </dsp:nvSpPr>
      <dsp:spPr>
        <a:xfrm>
          <a:off x="0" y="0"/>
          <a:ext cx="2151163" cy="396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생산</a:t>
          </a:r>
        </a:p>
      </dsp:txBody>
      <dsp:txXfrm>
        <a:off x="11603" y="11603"/>
        <a:ext cx="1723687" cy="372942"/>
      </dsp:txXfrm>
    </dsp:sp>
    <dsp:sp modelId="{26296A05-B372-4311-9A93-25C37FD465A4}">
      <dsp:nvSpPr>
        <dsp:cNvPr id="0" name=""/>
        <dsp:cNvSpPr/>
      </dsp:nvSpPr>
      <dsp:spPr>
        <a:xfrm>
          <a:off x="189808" y="462173"/>
          <a:ext cx="2151163" cy="396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포장</a:t>
          </a:r>
        </a:p>
      </dsp:txBody>
      <dsp:txXfrm>
        <a:off x="201411" y="473776"/>
        <a:ext cx="1680652" cy="372942"/>
      </dsp:txXfrm>
    </dsp:sp>
    <dsp:sp modelId="{5DF37867-64D2-4E16-B198-594FE8C8FC89}">
      <dsp:nvSpPr>
        <dsp:cNvPr id="0" name=""/>
        <dsp:cNvSpPr/>
      </dsp:nvSpPr>
      <dsp:spPr>
        <a:xfrm>
          <a:off x="379617" y="924347"/>
          <a:ext cx="2151163" cy="396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err="1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창고출고</a:t>
          </a:r>
          <a:endParaRPr lang="ko-KR" altLang="en-US" sz="1800" kern="1200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391220" y="935950"/>
        <a:ext cx="1680652" cy="372942"/>
      </dsp:txXfrm>
    </dsp:sp>
    <dsp:sp modelId="{6D0D2479-35A0-42AD-B00B-F62DEBCFA2E8}">
      <dsp:nvSpPr>
        <dsp:cNvPr id="0" name=""/>
        <dsp:cNvSpPr/>
      </dsp:nvSpPr>
      <dsp:spPr>
        <a:xfrm>
          <a:off x="1893667" y="300412"/>
          <a:ext cx="257496" cy="25749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800" kern="120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1951604" y="300412"/>
        <a:ext cx="141622" cy="193766"/>
      </dsp:txXfrm>
    </dsp:sp>
    <dsp:sp modelId="{A5BB6F39-EB29-406F-BDD9-0C68E183B240}">
      <dsp:nvSpPr>
        <dsp:cNvPr id="0" name=""/>
        <dsp:cNvSpPr/>
      </dsp:nvSpPr>
      <dsp:spPr>
        <a:xfrm>
          <a:off x="2083475" y="759945"/>
          <a:ext cx="257496" cy="257496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800" kern="1200"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2141412" y="759945"/>
        <a:ext cx="141622" cy="1937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화살표: 갈매기형 수장 5">
            <a:extLst>
              <a:ext uri="{FF2B5EF4-FFF2-40B4-BE49-F238E27FC236}">
                <a16:creationId xmlns:a16="http://schemas.microsoft.com/office/drawing/2014/main" id="{7D43AE9D-6D97-004E-138C-14F66ED7039C}"/>
              </a:ext>
            </a:extLst>
          </p:cNvPr>
          <p:cNvSpPr/>
          <p:nvPr userDrawn="1"/>
        </p:nvSpPr>
        <p:spPr>
          <a:xfrm flipH="1">
            <a:off x="0" y="571500"/>
            <a:ext cx="9906000" cy="581798"/>
          </a:xfrm>
          <a:prstGeom prst="chevr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한쪽 모서리는 잘리고 다른 쪽 모서리는 둥근 사각형 7">
            <a:extLst>
              <a:ext uri="{FF2B5EF4-FFF2-40B4-BE49-F238E27FC236}">
                <a16:creationId xmlns:a16="http://schemas.microsoft.com/office/drawing/2014/main" id="{E9F32D40-98AD-95F7-E587-6ADBF26D0641}"/>
              </a:ext>
            </a:extLst>
          </p:cNvPr>
          <p:cNvSpPr/>
          <p:nvPr userDrawn="1"/>
        </p:nvSpPr>
        <p:spPr>
          <a:xfrm flipH="1">
            <a:off x="-2" y="221673"/>
            <a:ext cx="9899849" cy="9316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083008A-DDD4-90ED-8022-A4A64484DA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3" y="6265307"/>
            <a:ext cx="1479665" cy="547213"/>
          </a:xfrm>
          <a:prstGeom prst="rect">
            <a:avLst/>
          </a:prstGeom>
        </p:spPr>
      </p:pic>
      <p:sp>
        <p:nvSpPr>
          <p:cNvPr id="9" name="화살표: 갈매기형 수장 8">
            <a:extLst>
              <a:ext uri="{FF2B5EF4-FFF2-40B4-BE49-F238E27FC236}">
                <a16:creationId xmlns:a16="http://schemas.microsoft.com/office/drawing/2014/main" id="{D2285DAF-8452-5FE8-3E62-5D34353C550D}"/>
              </a:ext>
            </a:extLst>
          </p:cNvPr>
          <p:cNvSpPr/>
          <p:nvPr userDrawn="1"/>
        </p:nvSpPr>
        <p:spPr>
          <a:xfrm>
            <a:off x="563590" y="-1"/>
            <a:ext cx="8778818" cy="1153298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45E22F-77A3-F31D-E12E-FAB9C5796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1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36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순서도: 지연 2"/>
          <p:cNvSpPr/>
          <p:nvPr/>
        </p:nvSpPr>
        <p:spPr>
          <a:xfrm>
            <a:off x="0" y="0"/>
            <a:ext cx="5719156" cy="6858000"/>
          </a:xfrm>
          <a:prstGeom prst="flowChartDelay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689" y="0"/>
            <a:ext cx="2181080" cy="806612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5800" y="2389694"/>
            <a:ext cx="7266225" cy="2078612"/>
          </a:xfrm>
          <a:effectLst>
            <a:reflection blurRad="6350" stA="50000" endA="300" endPos="38500" dist="50800" dir="5400000" sy="-100000" algn="bl" rotWithShape="0"/>
          </a:effectLst>
        </p:spPr>
        <p:txBody>
          <a:bodyPr>
            <a:prstTxWarp prst="textChevron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0000" endA="300" endPos="50000" dist="29997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Food Safety</a:t>
            </a:r>
            <a:endParaRPr lang="ko-KR" altLang="en-US" b="1" dirty="0">
              <a:effectLst>
                <a:reflection blurRad="6350" stA="50000" endA="300" endPos="50000" dist="29997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목차</a:t>
            </a:r>
          </a:p>
        </p:txBody>
      </p:sp>
      <p:sp>
        <p:nvSpPr>
          <p:cNvPr id="19" name="L 도형 18"/>
          <p:cNvSpPr/>
          <p:nvPr/>
        </p:nvSpPr>
        <p:spPr>
          <a:xfrm flipH="1">
            <a:off x="4279036" y="2422081"/>
            <a:ext cx="4776185" cy="250524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" name="한쪽 모서리가 잘린 사각형 2"/>
          <p:cNvSpPr/>
          <p:nvPr/>
        </p:nvSpPr>
        <p:spPr>
          <a:xfrm>
            <a:off x="3740271" y="1941523"/>
            <a:ext cx="1030317" cy="731081"/>
          </a:xfrm>
          <a:prstGeom prst="plaqu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114FB0-F19B-ACAD-D198-581E4285673B}"/>
              </a:ext>
            </a:extLst>
          </p:cNvPr>
          <p:cNvSpPr txBox="1"/>
          <p:nvPr/>
        </p:nvSpPr>
        <p:spPr>
          <a:xfrm>
            <a:off x="4775190" y="2069013"/>
            <a:ext cx="41922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식품안전의 개념</a:t>
            </a:r>
          </a:p>
        </p:txBody>
      </p:sp>
      <p:sp>
        <p:nvSpPr>
          <p:cNvPr id="15" name="L 도형 14">
            <a:extLst>
              <a:ext uri="{FF2B5EF4-FFF2-40B4-BE49-F238E27FC236}">
                <a16:creationId xmlns:a16="http://schemas.microsoft.com/office/drawing/2014/main" id="{3ECB0FD6-4C94-6956-0B43-BC99142461F8}"/>
              </a:ext>
            </a:extLst>
          </p:cNvPr>
          <p:cNvSpPr/>
          <p:nvPr/>
        </p:nvSpPr>
        <p:spPr>
          <a:xfrm flipH="1">
            <a:off x="4279036" y="3517339"/>
            <a:ext cx="4776185" cy="250524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6" name="한쪽 모서리가 잘린 사각형 2">
            <a:extLst>
              <a:ext uri="{FF2B5EF4-FFF2-40B4-BE49-F238E27FC236}">
                <a16:creationId xmlns:a16="http://schemas.microsoft.com/office/drawing/2014/main" id="{2EA14A49-F2DA-573D-39AD-F47ABE9FFDAB}"/>
              </a:ext>
            </a:extLst>
          </p:cNvPr>
          <p:cNvSpPr/>
          <p:nvPr/>
        </p:nvSpPr>
        <p:spPr>
          <a:xfrm>
            <a:off x="3740271" y="3036781"/>
            <a:ext cx="1030317" cy="731081"/>
          </a:xfrm>
          <a:prstGeom prst="plaqu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86282E4-87FA-9ED9-7F20-0BD47BDFDB7B}"/>
              </a:ext>
            </a:extLst>
          </p:cNvPr>
          <p:cNvSpPr txBox="1"/>
          <p:nvPr/>
        </p:nvSpPr>
        <p:spPr>
          <a:xfrm>
            <a:off x="4775190" y="3164271"/>
            <a:ext cx="41922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식품안전 법령정보</a:t>
            </a:r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L 도형 22">
            <a:extLst>
              <a:ext uri="{FF2B5EF4-FFF2-40B4-BE49-F238E27FC236}">
                <a16:creationId xmlns:a16="http://schemas.microsoft.com/office/drawing/2014/main" id="{B27463A1-72F9-DE15-48C2-0BF9ADCC8806}"/>
              </a:ext>
            </a:extLst>
          </p:cNvPr>
          <p:cNvSpPr/>
          <p:nvPr/>
        </p:nvSpPr>
        <p:spPr>
          <a:xfrm flipH="1">
            <a:off x="4279036" y="4612597"/>
            <a:ext cx="4776185" cy="250524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4" name="한쪽 모서리가 잘린 사각형 2">
            <a:extLst>
              <a:ext uri="{FF2B5EF4-FFF2-40B4-BE49-F238E27FC236}">
                <a16:creationId xmlns:a16="http://schemas.microsoft.com/office/drawing/2014/main" id="{BC4C0D2C-ADB6-2B85-9BF5-E08B7F7C23EA}"/>
              </a:ext>
            </a:extLst>
          </p:cNvPr>
          <p:cNvSpPr/>
          <p:nvPr/>
        </p:nvSpPr>
        <p:spPr>
          <a:xfrm>
            <a:off x="3740271" y="4132039"/>
            <a:ext cx="1030317" cy="731081"/>
          </a:xfrm>
          <a:prstGeom prst="plaqu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7797AAC-D453-E3D5-15E7-C231E5173837}"/>
              </a:ext>
            </a:extLst>
          </p:cNvPr>
          <p:cNvSpPr txBox="1"/>
          <p:nvPr/>
        </p:nvSpPr>
        <p:spPr>
          <a:xfrm>
            <a:off x="4775190" y="4259529"/>
            <a:ext cx="41922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HACCP </a:t>
            </a:r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인증업소 현황</a:t>
            </a:r>
          </a:p>
        </p:txBody>
      </p:sp>
      <p:sp>
        <p:nvSpPr>
          <p:cNvPr id="27" name="L 도형 26">
            <a:extLst>
              <a:ext uri="{FF2B5EF4-FFF2-40B4-BE49-F238E27FC236}">
                <a16:creationId xmlns:a16="http://schemas.microsoft.com/office/drawing/2014/main" id="{78386762-7AB4-F798-9384-EB6C38913FB1}"/>
              </a:ext>
            </a:extLst>
          </p:cNvPr>
          <p:cNvSpPr/>
          <p:nvPr/>
        </p:nvSpPr>
        <p:spPr>
          <a:xfrm flipH="1">
            <a:off x="4279036" y="5707856"/>
            <a:ext cx="4776185" cy="250524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8" name="한쪽 모서리가 잘린 사각형 2">
            <a:extLst>
              <a:ext uri="{FF2B5EF4-FFF2-40B4-BE49-F238E27FC236}">
                <a16:creationId xmlns:a16="http://schemas.microsoft.com/office/drawing/2014/main" id="{949E1049-FC54-8785-0264-56F6AE443897}"/>
              </a:ext>
            </a:extLst>
          </p:cNvPr>
          <p:cNvSpPr/>
          <p:nvPr/>
        </p:nvSpPr>
        <p:spPr>
          <a:xfrm>
            <a:off x="3740271" y="5227298"/>
            <a:ext cx="1030317" cy="731081"/>
          </a:xfrm>
          <a:prstGeom prst="plaqu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6430496-DB8E-03BB-B00F-1A7D8F55B12E}"/>
              </a:ext>
            </a:extLst>
          </p:cNvPr>
          <p:cNvSpPr txBox="1"/>
          <p:nvPr/>
        </p:nvSpPr>
        <p:spPr>
          <a:xfrm>
            <a:off x="4775190" y="5354788"/>
            <a:ext cx="41922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식품안전 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정보</a:t>
            </a:r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61CF3AF-1707-C38D-9A47-A8DC10899B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03" t="66902" r="2493" b="6976"/>
          <a:stretch/>
        </p:blipFill>
        <p:spPr>
          <a:xfrm>
            <a:off x="1087950" y="1561892"/>
            <a:ext cx="1850720" cy="162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식품안전의 개념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34058" y="1458113"/>
            <a:ext cx="7177088" cy="2151062"/>
          </a:xfrm>
          <a:prstGeom prst="rect">
            <a:avLst/>
          </a:prstGeom>
        </p:spPr>
        <p:txBody>
          <a:bodyPr/>
          <a:lstStyle/>
          <a:p>
            <a:pPr marL="447675" indent="-447675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굴림" pitchFamily="50" charset="-127"/>
                <a:ea typeface="굴림" pitchFamily="50" charset="-127"/>
              </a:rPr>
              <a:t>Food Safety</a:t>
            </a:r>
          </a:p>
          <a:p>
            <a:pPr marL="742950" lvl="1" indent="-324000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Food safety is a scientific discipline describing handling, preparation, and storage of food in ways that prevent foodborne illness</a:t>
            </a:r>
            <a:endParaRPr lang="ko-KR" altLang="en-US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434058" y="3796971"/>
            <a:ext cx="8999392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47675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농수산물 안전관리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800100" lvl="1" indent="-342900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사전 관리 강화를 통한 식품 안전망 확보 및 건강한 식생활 환경 조성 </a:t>
            </a:r>
            <a:endParaRPr lang="en-US" altLang="ko-KR" sz="2000" dirty="0">
              <a:latin typeface="굴림" pitchFamily="50" charset="-127"/>
              <a:ea typeface="굴림" pitchFamily="50" charset="-127"/>
            </a:endParaRPr>
          </a:p>
          <a:p>
            <a:pPr marL="800100" lvl="1" indent="-342900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도매시장 반입 농산물에 대한 경매 전 검사로 부적합 농산물의 시중 유통을 사전 차단하여 시민의 먹을거리 안전성 확보</a:t>
            </a:r>
            <a:endParaRPr lang="en-US" altLang="ko-KR" sz="2000" dirty="0"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9" name="동영상">
            <a:hlinkClick r:id="" action="ppaction://media"/>
            <a:extLst>
              <a:ext uri="{FF2B5EF4-FFF2-40B4-BE49-F238E27FC236}">
                <a16:creationId xmlns:a16="http://schemas.microsoft.com/office/drawing/2014/main" id="{BB696021-3493-3B1A-C06B-FDA52CCE904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49125" y="2065920"/>
            <a:ext cx="1584325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 </a:t>
            </a:r>
            <a:r>
              <a:rPr lang="ko-KR" altLang="en-US" dirty="0"/>
              <a:t>식품안전 법령정보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>
            <a:off x="564287" y="2267858"/>
            <a:ext cx="1470941" cy="1317600"/>
          </a:xfrm>
          <a:prstGeom prst="round2Diag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농산물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2035228" y="1461253"/>
            <a:ext cx="3042000" cy="81613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0" name="사각형: 잘린 위쪽 모서리 19">
            <a:extLst>
              <a:ext uri="{FF2B5EF4-FFF2-40B4-BE49-F238E27FC236}">
                <a16:creationId xmlns:a16="http://schemas.microsoft.com/office/drawing/2014/main" id="{510B60CE-9CF9-F6F5-774A-B8AD03E46141}"/>
              </a:ext>
            </a:extLst>
          </p:cNvPr>
          <p:cNvSpPr/>
          <p:nvPr/>
        </p:nvSpPr>
        <p:spPr>
          <a:xfrm>
            <a:off x="2242981" y="1461253"/>
            <a:ext cx="2626494" cy="816130"/>
          </a:xfrm>
          <a:prstGeom prst="snip2Same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생산</a:t>
            </a:r>
          </a:p>
        </p:txBody>
      </p:sp>
      <p:sp>
        <p:nvSpPr>
          <p:cNvPr id="7" name="오각형 12">
            <a:extLst>
              <a:ext uri="{FF2B5EF4-FFF2-40B4-BE49-F238E27FC236}">
                <a16:creationId xmlns:a16="http://schemas.microsoft.com/office/drawing/2014/main" id="{BA426F5B-C29C-0C68-0D4D-255B28A93D10}"/>
              </a:ext>
            </a:extLst>
          </p:cNvPr>
          <p:cNvSpPr/>
          <p:nvPr/>
        </p:nvSpPr>
        <p:spPr>
          <a:xfrm>
            <a:off x="564287" y="3585458"/>
            <a:ext cx="1470941" cy="1317600"/>
          </a:xfrm>
          <a:prstGeom prst="round2Diag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축산물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8" name="오각형 12">
            <a:extLst>
              <a:ext uri="{FF2B5EF4-FFF2-40B4-BE49-F238E27FC236}">
                <a16:creationId xmlns:a16="http://schemas.microsoft.com/office/drawing/2014/main" id="{377A93B8-98A2-E1E5-BF91-7D789867A715}"/>
              </a:ext>
            </a:extLst>
          </p:cNvPr>
          <p:cNvSpPr/>
          <p:nvPr/>
        </p:nvSpPr>
        <p:spPr>
          <a:xfrm>
            <a:off x="564287" y="4901380"/>
            <a:ext cx="1470941" cy="1317600"/>
          </a:xfrm>
          <a:prstGeom prst="round2Diag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수산물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806444F0-9FB1-E3FA-2E02-CCEF5818298E}"/>
              </a:ext>
            </a:extLst>
          </p:cNvPr>
          <p:cNvSpPr/>
          <p:nvPr/>
        </p:nvSpPr>
        <p:spPr>
          <a:xfrm>
            <a:off x="5077228" y="1461253"/>
            <a:ext cx="2042663" cy="81613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4" name="사각형: 잘린 위쪽 모서리 13">
            <a:extLst>
              <a:ext uri="{FF2B5EF4-FFF2-40B4-BE49-F238E27FC236}">
                <a16:creationId xmlns:a16="http://schemas.microsoft.com/office/drawing/2014/main" id="{A8804F18-AC75-95CC-D088-667086181283}"/>
              </a:ext>
            </a:extLst>
          </p:cNvPr>
          <p:cNvSpPr/>
          <p:nvPr/>
        </p:nvSpPr>
        <p:spPr>
          <a:xfrm>
            <a:off x="5284981" y="1461253"/>
            <a:ext cx="1627156" cy="816130"/>
          </a:xfrm>
          <a:prstGeom prst="snip2Same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수입</a:t>
            </a:r>
            <a:endParaRPr lang="en-US" altLang="ko-KR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제조가공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6772174-E3D6-6AF8-417E-FF9B110F3BC3}"/>
              </a:ext>
            </a:extLst>
          </p:cNvPr>
          <p:cNvSpPr/>
          <p:nvPr/>
        </p:nvSpPr>
        <p:spPr>
          <a:xfrm>
            <a:off x="7119890" y="1461253"/>
            <a:ext cx="2277690" cy="81613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8" name="사각형: 잘린 위쪽 모서리 17">
            <a:extLst>
              <a:ext uri="{FF2B5EF4-FFF2-40B4-BE49-F238E27FC236}">
                <a16:creationId xmlns:a16="http://schemas.microsoft.com/office/drawing/2014/main" id="{88FE8A8A-2DDB-DBA4-489F-ED29A2AF1C9B}"/>
              </a:ext>
            </a:extLst>
          </p:cNvPr>
          <p:cNvSpPr/>
          <p:nvPr/>
        </p:nvSpPr>
        <p:spPr>
          <a:xfrm>
            <a:off x="7351548" y="1461253"/>
            <a:ext cx="1814375" cy="816130"/>
          </a:xfrm>
          <a:prstGeom prst="snip2Same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유통</a:t>
            </a: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03229460"/>
              </p:ext>
            </p:extLst>
          </p:nvPr>
        </p:nvGraphicFramePr>
        <p:xfrm>
          <a:off x="2035228" y="2279650"/>
          <a:ext cx="7362352" cy="394820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042799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2041864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  <a:gridCol w="2277689">
                  <a:extLst>
                    <a:ext uri="{9D8B030D-6E8A-4147-A177-3AD203B41FA5}">
                      <a16:colId xmlns:a16="http://schemas.microsoft.com/office/drawing/2014/main" val="752195090"/>
                    </a:ext>
                  </a:extLst>
                </a:gridCol>
              </a:tblGrid>
              <a:tr h="1316068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itchFamily="50" charset="-127"/>
                          <a:ea typeface="돋움" pitchFamily="50" charset="-127"/>
                        </a:rPr>
                        <a:t>농약관리법</a:t>
                      </a:r>
                      <a:r>
                        <a:rPr lang="en-US" altLang="ko-KR" dirty="0"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itchFamily="50" charset="-127"/>
                          <a:ea typeface="돋움" pitchFamily="50" charset="-127"/>
                        </a:rPr>
                        <a:t>양곡관리법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itchFamily="50" charset="-127"/>
                          <a:ea typeface="돋움" pitchFamily="50" charset="-127"/>
                        </a:rPr>
                        <a:t>식품위생법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>
                          <a:latin typeface="돋움" pitchFamily="50" charset="-127"/>
                          <a:ea typeface="돋움" pitchFamily="50" charset="-127"/>
                        </a:rPr>
                        <a:t>농수산물 </a:t>
                      </a:r>
                      <a:r>
                        <a:rPr lang="ko-KR" altLang="en-US" dirty="0">
                          <a:latin typeface="돋움" pitchFamily="50" charset="-127"/>
                          <a:ea typeface="돋움" pitchFamily="50" charset="-127"/>
                        </a:rPr>
                        <a:t>원산지 </a:t>
                      </a:r>
                      <a:r>
                        <a:rPr lang="ko-KR" altLang="en-US">
                          <a:latin typeface="돋움" pitchFamily="50" charset="-127"/>
                          <a:ea typeface="돋움" pitchFamily="50" charset="-127"/>
                        </a:rPr>
                        <a:t>표시에 관한 </a:t>
                      </a:r>
                      <a:r>
                        <a:rPr lang="ko-KR" altLang="en-US" dirty="0">
                          <a:latin typeface="돋움" pitchFamily="50" charset="-127"/>
                          <a:ea typeface="돋움" pitchFamily="50" charset="-127"/>
                        </a:rPr>
                        <a:t>법률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1316070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itchFamily="50" charset="-127"/>
                          <a:ea typeface="돋움" pitchFamily="50" charset="-127"/>
                        </a:rPr>
                        <a:t>가축</a:t>
                      </a:r>
                      <a:r>
                        <a:rPr lang="ko-KR" altLang="en-US" baseline="0" dirty="0">
                          <a:latin typeface="돋움" pitchFamily="50" charset="-127"/>
                          <a:ea typeface="돋움" pitchFamily="50" charset="-127"/>
                        </a:rPr>
                        <a:t> 및 축산물 이력관리에 관한 법률</a:t>
                      </a:r>
                      <a:r>
                        <a:rPr lang="en-US" altLang="ko-KR" baseline="0" dirty="0"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itchFamily="50" charset="-127"/>
                          <a:ea typeface="돋움" pitchFamily="50" charset="-127"/>
                        </a:rPr>
                        <a:t>낙농진흥법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>
                          <a:latin typeface="돋움" pitchFamily="50" charset="-127"/>
                          <a:ea typeface="돋움" pitchFamily="50" charset="-127"/>
                        </a:rPr>
                        <a:t>축산물위생관리법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aseline="0" dirty="0">
                          <a:latin typeface="돋움" pitchFamily="50" charset="-127"/>
                          <a:ea typeface="돋움" pitchFamily="50" charset="-127"/>
                        </a:rPr>
                        <a:t>축산물 이력관리에 관한 법률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01924546"/>
                  </a:ext>
                </a:extLst>
              </a:tr>
              <a:tr h="1316070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 err="1">
                          <a:latin typeface="돋움" pitchFamily="50" charset="-127"/>
                          <a:ea typeface="돋움" pitchFamily="50" charset="-127"/>
                        </a:rPr>
                        <a:t>수산업법</a:t>
                      </a:r>
                      <a:r>
                        <a:rPr lang="en-US" altLang="ko-KR"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lang="ko-KR" altLang="en-US">
                          <a:latin typeface="돋움" pitchFamily="50" charset="-127"/>
                          <a:ea typeface="돋움" pitchFamily="50" charset="-127"/>
                        </a:rPr>
                        <a:t>농수산물품질관리법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>
                          <a:latin typeface="돋움" pitchFamily="50" charset="-127"/>
                          <a:ea typeface="돋움" pitchFamily="50" charset="-127"/>
                        </a:rPr>
                        <a:t>식품위생법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>
                          <a:latin typeface="돋움" pitchFamily="50" charset="-127"/>
                          <a:ea typeface="돋움" pitchFamily="50" charset="-127"/>
                        </a:rPr>
                        <a:t>농수산물 원산지 표시에 관한 법률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53587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HACCP </a:t>
            </a:r>
            <a:r>
              <a:rPr lang="ko-KR" altLang="en-US" dirty="0"/>
              <a:t>인증업소 현황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57237679"/>
              </p:ext>
            </p:extLst>
          </p:nvPr>
        </p:nvGraphicFramePr>
        <p:xfrm>
          <a:off x="681038" y="1495425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사각형: 잘린 대각선 방향 모서리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 flipH="1">
            <a:off x="5142196" y="2235943"/>
            <a:ext cx="2320487" cy="539517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atin typeface="굴림" panose="020B0600000101010101" pitchFamily="50" charset="-127"/>
                <a:ea typeface="굴림" panose="020B0600000101010101" pitchFamily="50" charset="-127"/>
              </a:rPr>
              <a:t>2023</a:t>
            </a:r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년도 </a:t>
            </a:r>
            <a:r>
              <a:rPr lang="en-US" altLang="ko-KR" dirty="0">
                <a:latin typeface="굴림" panose="020B0600000101010101" pitchFamily="50" charset="-127"/>
                <a:ea typeface="굴림" panose="020B0600000101010101" pitchFamily="50" charset="-127"/>
              </a:rPr>
              <a:t>6</a:t>
            </a:r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월 기준</a:t>
            </a: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한쪽 모서리가 둥근 사각형 4">
            <a:extLst>
              <a:ext uri="{FF2B5EF4-FFF2-40B4-BE49-F238E27FC236}">
                <a16:creationId xmlns:a16="http://schemas.microsoft.com/office/drawing/2014/main" id="{A2275E54-5F4A-C35A-D826-21CD77525B91}"/>
              </a:ext>
            </a:extLst>
          </p:cNvPr>
          <p:cNvSpPr/>
          <p:nvPr/>
        </p:nvSpPr>
        <p:spPr>
          <a:xfrm flipH="1">
            <a:off x="5033495" y="1443077"/>
            <a:ext cx="4524332" cy="4522294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식품안전 정보</a:t>
            </a:r>
          </a:p>
        </p:txBody>
      </p:sp>
      <p:sp>
        <p:nvSpPr>
          <p:cNvPr id="9" name="화살표: 오각형 8">
            <a:extLst>
              <a:ext uri="{FF2B5EF4-FFF2-40B4-BE49-F238E27FC236}">
                <a16:creationId xmlns:a16="http://schemas.microsoft.com/office/drawing/2014/main" id="{79B83B71-418E-C785-78F1-6FA2CECBFA96}"/>
              </a:ext>
            </a:extLst>
          </p:cNvPr>
          <p:cNvSpPr/>
          <p:nvPr/>
        </p:nvSpPr>
        <p:spPr>
          <a:xfrm>
            <a:off x="5430885" y="3013544"/>
            <a:ext cx="1733230" cy="540000"/>
          </a:xfrm>
          <a:prstGeom prst="homePlate">
            <a:avLst/>
          </a:prstGeom>
          <a:solidFill>
            <a:srgbClr val="D1EB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다이옥신</a:t>
            </a:r>
          </a:p>
        </p:txBody>
      </p:sp>
      <p:sp>
        <p:nvSpPr>
          <p:cNvPr id="34" name="육각형 33">
            <a:extLst>
              <a:ext uri="{FF2B5EF4-FFF2-40B4-BE49-F238E27FC236}">
                <a16:creationId xmlns:a16="http://schemas.microsoft.com/office/drawing/2014/main" id="{662692C2-56C0-8F18-6621-9AF75B86094B}"/>
              </a:ext>
            </a:extLst>
          </p:cNvPr>
          <p:cNvSpPr/>
          <p:nvPr/>
        </p:nvSpPr>
        <p:spPr>
          <a:xfrm>
            <a:off x="5274071" y="2027002"/>
            <a:ext cx="1260000" cy="720000"/>
          </a:xfrm>
          <a:prstGeom prst="hexagon">
            <a:avLst/>
          </a:prstGeom>
          <a:solidFill>
            <a:srgbClr val="0077D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기생충</a:t>
            </a:r>
          </a:p>
        </p:txBody>
      </p:sp>
      <p:sp>
        <p:nvSpPr>
          <p:cNvPr id="42" name="한쪽 모서리가 둥근 사각형 4">
            <a:extLst>
              <a:ext uri="{FF2B5EF4-FFF2-40B4-BE49-F238E27FC236}">
                <a16:creationId xmlns:a16="http://schemas.microsoft.com/office/drawing/2014/main" id="{A3D85840-F8AD-37B4-CC11-BE69A6BEB94B}"/>
              </a:ext>
            </a:extLst>
          </p:cNvPr>
          <p:cNvSpPr/>
          <p:nvPr/>
        </p:nvSpPr>
        <p:spPr>
          <a:xfrm>
            <a:off x="284652" y="1443077"/>
            <a:ext cx="4524332" cy="4522294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25E35D4-E639-4B64-E99D-BDE129324F29}"/>
              </a:ext>
            </a:extLst>
          </p:cNvPr>
          <p:cNvSpPr/>
          <p:nvPr/>
        </p:nvSpPr>
        <p:spPr>
          <a:xfrm>
            <a:off x="510146" y="4264816"/>
            <a:ext cx="4073344" cy="154673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3" name="화살표: 갈매기형 수장 42">
            <a:extLst>
              <a:ext uri="{FF2B5EF4-FFF2-40B4-BE49-F238E27FC236}">
                <a16:creationId xmlns:a16="http://schemas.microsoft.com/office/drawing/2014/main" id="{9624BA03-A3FD-97DA-138D-01ADE6154345}"/>
              </a:ext>
            </a:extLst>
          </p:cNvPr>
          <p:cNvSpPr/>
          <p:nvPr/>
        </p:nvSpPr>
        <p:spPr>
          <a:xfrm>
            <a:off x="632495" y="3595747"/>
            <a:ext cx="1849415" cy="453032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물류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44" name="다이어그램 43">
            <a:extLst>
              <a:ext uri="{FF2B5EF4-FFF2-40B4-BE49-F238E27FC236}">
                <a16:creationId xmlns:a16="http://schemas.microsoft.com/office/drawing/2014/main" id="{90956370-8107-A454-FCAF-121594C59C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1036068"/>
              </p:ext>
            </p:extLst>
          </p:nvPr>
        </p:nvGraphicFramePr>
        <p:xfrm>
          <a:off x="473319" y="4335981"/>
          <a:ext cx="4146999" cy="140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5" name="다이어그램 44">
            <a:extLst>
              <a:ext uri="{FF2B5EF4-FFF2-40B4-BE49-F238E27FC236}">
                <a16:creationId xmlns:a16="http://schemas.microsoft.com/office/drawing/2014/main" id="{8A84C6AF-D479-B2DB-E11F-0644CAC9BE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1358600"/>
              </p:ext>
            </p:extLst>
          </p:nvPr>
        </p:nvGraphicFramePr>
        <p:xfrm>
          <a:off x="557750" y="2072363"/>
          <a:ext cx="2530781" cy="1320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1" name="순서도: 화면 표시 50">
            <a:extLst>
              <a:ext uri="{FF2B5EF4-FFF2-40B4-BE49-F238E27FC236}">
                <a16:creationId xmlns:a16="http://schemas.microsoft.com/office/drawing/2014/main" id="{3367866B-8708-98C5-D3E5-FF6774370141}"/>
              </a:ext>
            </a:extLst>
          </p:cNvPr>
          <p:cNvSpPr/>
          <p:nvPr/>
        </p:nvSpPr>
        <p:spPr>
          <a:xfrm>
            <a:off x="7431435" y="3013544"/>
            <a:ext cx="1820564" cy="540000"/>
          </a:xfrm>
          <a:prstGeom prst="flowChartDisplay">
            <a:avLst/>
          </a:prstGeom>
          <a:solidFill>
            <a:srgbClr val="D1EB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중금속</a:t>
            </a:r>
          </a:p>
        </p:txBody>
      </p:sp>
      <p:sp>
        <p:nvSpPr>
          <p:cNvPr id="54" name="화살표: 왼쪽/오른쪽/위쪽 53">
            <a:extLst>
              <a:ext uri="{FF2B5EF4-FFF2-40B4-BE49-F238E27FC236}">
                <a16:creationId xmlns:a16="http://schemas.microsoft.com/office/drawing/2014/main" id="{407BE297-B5A6-4F68-1409-AD6AD66EF424}"/>
              </a:ext>
            </a:extLst>
          </p:cNvPr>
          <p:cNvSpPr/>
          <p:nvPr/>
        </p:nvSpPr>
        <p:spPr>
          <a:xfrm>
            <a:off x="8045485" y="2027002"/>
            <a:ext cx="1260000" cy="720000"/>
          </a:xfrm>
          <a:prstGeom prst="leftRightUpArrow">
            <a:avLst>
              <a:gd name="adj1" fmla="val 69782"/>
              <a:gd name="adj2" fmla="val 34891"/>
              <a:gd name="adj3" fmla="val 17087"/>
            </a:avLst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미생물</a:t>
            </a:r>
          </a:p>
        </p:txBody>
      </p:sp>
      <p:sp>
        <p:nvSpPr>
          <p:cNvPr id="5" name="사각형: 잘린 위쪽 모서리 4">
            <a:extLst>
              <a:ext uri="{FF2B5EF4-FFF2-40B4-BE49-F238E27FC236}">
                <a16:creationId xmlns:a16="http://schemas.microsoft.com/office/drawing/2014/main" id="{3DD072CF-52C9-0DA7-61AC-5E3DF7839708}"/>
              </a:ext>
            </a:extLst>
          </p:cNvPr>
          <p:cNvSpPr/>
          <p:nvPr/>
        </p:nvSpPr>
        <p:spPr>
          <a:xfrm flipV="1">
            <a:off x="3200861" y="2345509"/>
            <a:ext cx="1266992" cy="668036"/>
          </a:xfrm>
          <a:prstGeom prst="snip2Same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사각형: 모서리가 접힌 도형 10">
            <a:extLst>
              <a:ext uri="{FF2B5EF4-FFF2-40B4-BE49-F238E27FC236}">
                <a16:creationId xmlns:a16="http://schemas.microsoft.com/office/drawing/2014/main" id="{78CDE491-5057-0DDE-8F58-8FF8C6F58243}"/>
              </a:ext>
            </a:extLst>
          </p:cNvPr>
          <p:cNvSpPr/>
          <p:nvPr/>
        </p:nvSpPr>
        <p:spPr>
          <a:xfrm flipH="1">
            <a:off x="1348062" y="1294235"/>
            <a:ext cx="2397513" cy="534129"/>
          </a:xfrm>
          <a:prstGeom prst="foldedCorner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식품이력 추적관리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EA7631-8A29-7A76-79BA-DD43222983F4}"/>
              </a:ext>
            </a:extLst>
          </p:cNvPr>
          <p:cNvSpPr txBox="1"/>
          <p:nvPr/>
        </p:nvSpPr>
        <p:spPr>
          <a:xfrm>
            <a:off x="3085222" y="2494861"/>
            <a:ext cx="14982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dirty="0">
                <a:latin typeface="돋움" panose="020B0600000101010101" pitchFamily="50" charset="-127"/>
                <a:ea typeface="돋움" panose="020B0600000101010101" pitchFamily="50" charset="-127"/>
              </a:rPr>
              <a:t>RFID </a:t>
            </a:r>
            <a:r>
              <a:rPr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부착</a:t>
            </a:r>
          </a:p>
        </p:txBody>
      </p:sp>
      <p:sp>
        <p:nvSpPr>
          <p:cNvPr id="7" name="별: 꼭짓점 8개 6">
            <a:extLst>
              <a:ext uri="{FF2B5EF4-FFF2-40B4-BE49-F238E27FC236}">
                <a16:creationId xmlns:a16="http://schemas.microsoft.com/office/drawing/2014/main" id="{26076C7E-F1C7-6B95-EA4D-7AB2403A7C11}"/>
              </a:ext>
            </a:extLst>
          </p:cNvPr>
          <p:cNvSpPr/>
          <p:nvPr/>
        </p:nvSpPr>
        <p:spPr>
          <a:xfrm rot="20979186">
            <a:off x="6663280" y="2027002"/>
            <a:ext cx="1260000" cy="720000"/>
          </a:xfrm>
          <a:prstGeom prst="star8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곰팡이</a:t>
            </a:r>
          </a:p>
        </p:txBody>
      </p:sp>
      <p:sp>
        <p:nvSpPr>
          <p:cNvPr id="12" name="평행 사변형 44">
            <a:extLst>
              <a:ext uri="{FF2B5EF4-FFF2-40B4-BE49-F238E27FC236}">
                <a16:creationId xmlns:a16="http://schemas.microsoft.com/office/drawing/2014/main" id="{89C6806F-BACF-FF1D-2809-50D7712ED1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1436" y="3769325"/>
            <a:ext cx="1820563" cy="540000"/>
          </a:xfrm>
          <a:prstGeom prst="flowChartMagneticTape">
            <a:avLst/>
          </a:prstGeom>
          <a:solidFill>
            <a:srgbClr val="B5E5C5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latinLnBrk="1" hangingPunct="1"/>
            <a:r>
              <a:rPr kumimoji="1" lang="ko-KR" altLang="en-US" dirty="0" err="1">
                <a:latin typeface="돋움" panose="020B0600000101010101" pitchFamily="50" charset="-127"/>
                <a:ea typeface="돋움" panose="020B0600000101010101" pitchFamily="50" charset="-127"/>
              </a:rPr>
              <a:t>아크릴아마이드</a:t>
            </a:r>
            <a:endParaRPr kumimoji="1" lang="ko-KR" altLang="en-US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3" name="십자형 46">
            <a:extLst>
              <a:ext uri="{FF2B5EF4-FFF2-40B4-BE49-F238E27FC236}">
                <a16:creationId xmlns:a16="http://schemas.microsoft.com/office/drawing/2014/main" id="{F1EF61A1-EA6F-0793-9A8B-7414C2090A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2723" y="5272836"/>
            <a:ext cx="1505708" cy="566900"/>
          </a:xfrm>
          <a:prstGeom prst="round2DiagRect">
            <a:avLst/>
          </a:prstGeom>
          <a:solidFill>
            <a:srgbClr val="8CCE7C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latinLnBrk="1" hangingPunct="1"/>
            <a:r>
              <a:rPr kumimoji="1"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용기</a:t>
            </a:r>
          </a:p>
        </p:txBody>
      </p:sp>
      <p:sp>
        <p:nvSpPr>
          <p:cNvPr id="14" name="평행 사변형 47">
            <a:extLst>
              <a:ext uri="{FF2B5EF4-FFF2-40B4-BE49-F238E27FC236}">
                <a16:creationId xmlns:a16="http://schemas.microsoft.com/office/drawing/2014/main" id="{6842D568-AADA-7251-5307-AE9BC787E6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0885" y="3769325"/>
            <a:ext cx="1733230" cy="540000"/>
          </a:xfrm>
          <a:prstGeom prst="flowChartDocument">
            <a:avLst/>
          </a:prstGeom>
          <a:solidFill>
            <a:srgbClr val="E7E2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latinLnBrk="1" hangingPunct="1"/>
            <a:r>
              <a:rPr kumimoji="1"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잔류농약</a:t>
            </a:r>
            <a:endParaRPr kumimoji="1" lang="en-US" altLang="ko-KR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5" name="십자형 46">
            <a:extLst>
              <a:ext uri="{FF2B5EF4-FFF2-40B4-BE49-F238E27FC236}">
                <a16:creationId xmlns:a16="http://schemas.microsoft.com/office/drawing/2014/main" id="{954284DC-23A7-D33A-0F90-FBB36213EBD8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612718" y="4590540"/>
            <a:ext cx="1505711" cy="566900"/>
          </a:xfrm>
          <a:prstGeom prst="round2DiagRect">
            <a:avLst/>
          </a:prstGeom>
          <a:solidFill>
            <a:srgbClr val="8CCE7C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latinLnBrk="1" hangingPunct="1"/>
            <a:r>
              <a:rPr kumimoji="1"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기구</a:t>
            </a:r>
          </a:p>
        </p:txBody>
      </p:sp>
      <p:cxnSp>
        <p:nvCxnSpPr>
          <p:cNvPr id="17" name="구부러진 연결선 35">
            <a:extLst>
              <a:ext uri="{FF2B5EF4-FFF2-40B4-BE49-F238E27FC236}">
                <a16:creationId xmlns:a16="http://schemas.microsoft.com/office/drawing/2014/main" id="{99798979-9F7C-950B-B5D0-F42F51B97A24}"/>
              </a:ext>
            </a:extLst>
          </p:cNvPr>
          <p:cNvCxnSpPr>
            <a:cxnSpLocks/>
            <a:stCxn id="13" idx="2"/>
            <a:endCxn id="15" idx="0"/>
          </p:cNvCxnSpPr>
          <p:nvPr/>
        </p:nvCxnSpPr>
        <p:spPr>
          <a:xfrm rot="10800000">
            <a:off x="7612719" y="4873990"/>
            <a:ext cx="5" cy="682296"/>
          </a:xfrm>
          <a:prstGeom prst="curvedConnector3">
            <a:avLst>
              <a:gd name="adj1" fmla="val 4572100000"/>
            </a:avLst>
          </a:prstGeom>
          <a:ln w="25400">
            <a:solidFill>
              <a:schemeClr val="tx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1F06D96-7EFB-312B-0469-6CE04727BF38}"/>
              </a:ext>
            </a:extLst>
          </p:cNvPr>
          <p:cNvSpPr txBox="1"/>
          <p:nvPr/>
        </p:nvSpPr>
        <p:spPr>
          <a:xfrm>
            <a:off x="5397500" y="4899572"/>
            <a:ext cx="1824560" cy="646331"/>
          </a:xfrm>
          <a:prstGeom prst="rightArrowCallou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독소기준마련</a:t>
            </a:r>
          </a:p>
        </p:txBody>
      </p:sp>
      <p:sp>
        <p:nvSpPr>
          <p:cNvPr id="8" name="순서도: 지연 7">
            <a:extLst>
              <a:ext uri="{FF2B5EF4-FFF2-40B4-BE49-F238E27FC236}">
                <a16:creationId xmlns:a16="http://schemas.microsoft.com/office/drawing/2014/main" id="{D6196F92-CC65-DDE1-3E5A-EB2AFC7031EE}"/>
              </a:ext>
            </a:extLst>
          </p:cNvPr>
          <p:cNvSpPr/>
          <p:nvPr/>
        </p:nvSpPr>
        <p:spPr>
          <a:xfrm>
            <a:off x="2766232" y="3595747"/>
            <a:ext cx="1479475" cy="453032"/>
          </a:xfrm>
          <a:prstGeom prst="flowChartDelay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매장</a:t>
            </a:r>
          </a:p>
        </p:txBody>
      </p:sp>
      <p:sp>
        <p:nvSpPr>
          <p:cNvPr id="10" name="사각형: 모서리가 접힌 도형 9">
            <a:extLst>
              <a:ext uri="{FF2B5EF4-FFF2-40B4-BE49-F238E27FC236}">
                <a16:creationId xmlns:a16="http://schemas.microsoft.com/office/drawing/2014/main" id="{9A552D63-C250-32A6-F647-E184C854C1BE}"/>
              </a:ext>
            </a:extLst>
          </p:cNvPr>
          <p:cNvSpPr/>
          <p:nvPr/>
        </p:nvSpPr>
        <p:spPr>
          <a:xfrm>
            <a:off x="5998440" y="1294235"/>
            <a:ext cx="2397513" cy="534129"/>
          </a:xfrm>
          <a:prstGeom prst="foldedCorner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식품안전 관리강화</a:t>
            </a: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2494</TotalTime>
  <Words>166</Words>
  <Application>Microsoft Office PowerPoint</Application>
  <PresentationFormat>A4 용지(210x297mm)</PresentationFormat>
  <Paragraphs>63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굴림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Food Safety</vt:lpstr>
      <vt:lpstr>  목차</vt:lpstr>
      <vt:lpstr>1. 식품안전의 개념</vt:lpstr>
      <vt:lpstr>2. 식품안전 법령정보</vt:lpstr>
      <vt:lpstr>3. HACCP 인증업소 현황</vt:lpstr>
      <vt:lpstr>4. 식품안전 정보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97</cp:revision>
  <dcterms:created xsi:type="dcterms:W3CDTF">2019-10-10T08:42:01Z</dcterms:created>
  <dcterms:modified xsi:type="dcterms:W3CDTF">2023-09-08T23:51:30Z</dcterms:modified>
</cp:coreProperties>
</file>