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성별 노후준비방법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 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 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남성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BC8-4286-86F5-5996CDC8AF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국민연금</c:v>
                </c:pt>
                <c:pt idx="1">
                  <c:v>사적연금</c:v>
                </c:pt>
                <c:pt idx="2">
                  <c:v>예금 및 적금</c:v>
                </c:pt>
                <c:pt idx="3">
                  <c:v>부동산</c:v>
                </c:pt>
                <c:pt idx="4">
                  <c:v>퇴직금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47.2</c:v>
                </c:pt>
                <c:pt idx="1">
                  <c:v>14.4</c:v>
                </c:pt>
                <c:pt idx="2">
                  <c:v>17.5</c:v>
                </c:pt>
                <c:pt idx="3">
                  <c:v>7.7</c:v>
                </c:pt>
                <c:pt idx="4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여성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국민연금</c:v>
                </c:pt>
                <c:pt idx="1">
                  <c:v>사적연금</c:v>
                </c:pt>
                <c:pt idx="2">
                  <c:v>예금 및 적금</c:v>
                </c:pt>
                <c:pt idx="3">
                  <c:v>부동산</c:v>
                </c:pt>
                <c:pt idx="4">
                  <c:v>퇴직금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27.4</c:v>
                </c:pt>
                <c:pt idx="1">
                  <c:v>21.7</c:v>
                </c:pt>
                <c:pt idx="2">
                  <c:v>32.1</c:v>
                </c:pt>
                <c:pt idx="3">
                  <c:v>7.8</c:v>
                </c:pt>
                <c:pt idx="4">
                  <c:v>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D7A907-7CA9-4A6C-B456-AF74C07F3EC2}" type="doc">
      <dgm:prSet loTypeId="urn:microsoft.com/office/officeart/2005/8/layout/chevron1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19E6A545-E777-4155-8444-8A53FA9D71B0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은퇴준비</a:t>
          </a:r>
        </a:p>
      </dgm:t>
    </dgm:pt>
    <dgm:pt modelId="{971A5DDC-FB39-4B8A-8DF1-F76237E41BFB}" type="parTrans" cxnId="{E998DC62-50DF-4AF9-A7AB-0435B8794BE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0BCA5FD-628F-47E5-942F-DE44DAD81447}" type="sibTrans" cxnId="{E998DC62-50DF-4AF9-A7AB-0435B8794BE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68ACE77-E225-47C4-8D8F-19C4D27D2CA4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정보취득</a:t>
          </a:r>
        </a:p>
      </dgm:t>
    </dgm:pt>
    <dgm:pt modelId="{1FB589C9-2276-4701-AFE5-9CB7E665C622}" type="parTrans" cxnId="{4A2C7285-AE57-4AB3-9395-7829ED1E5300}">
      <dgm:prSet/>
      <dgm:spPr/>
      <dgm:t>
        <a:bodyPr/>
        <a:lstStyle/>
        <a:p>
          <a:pPr latinLnBrk="1"/>
          <a:endParaRPr lang="ko-KR" altLang="en-US"/>
        </a:p>
      </dgm:t>
    </dgm:pt>
    <dgm:pt modelId="{10F7825E-9DF0-4211-95D4-6D558AFA51AF}" type="sibTrans" cxnId="{4A2C7285-AE57-4AB3-9395-7829ED1E5300}">
      <dgm:prSet/>
      <dgm:spPr/>
      <dgm:t>
        <a:bodyPr/>
        <a:lstStyle/>
        <a:p>
          <a:pPr latinLnBrk="1"/>
          <a:endParaRPr lang="ko-KR" altLang="en-US"/>
        </a:p>
      </dgm:t>
    </dgm:pt>
    <dgm:pt modelId="{8A5FB507-F689-4794-AC26-A5FDEA14517F}" type="pres">
      <dgm:prSet presAssocID="{E1D7A907-7CA9-4A6C-B456-AF74C07F3EC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7FDFCE5-22B3-460E-8291-66B928FF2FDC}" type="pres">
      <dgm:prSet presAssocID="{19E6A545-E777-4155-8444-8A53FA9D71B0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6D956FE-0CE0-4DDC-A35F-F62A46520AE6}" type="pres">
      <dgm:prSet presAssocID="{80BCA5FD-628F-47E5-942F-DE44DAD81447}" presName="parTxOnlySpace" presStyleCnt="0"/>
      <dgm:spPr/>
    </dgm:pt>
    <dgm:pt modelId="{B54729F4-9683-4A30-A4A5-D3DE8C1FEECC}" type="pres">
      <dgm:prSet presAssocID="{D68ACE77-E225-47C4-8D8F-19C4D27D2CA4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0F3A83E-8B17-4D05-A322-724272DAF68A}" type="presOf" srcId="{E1D7A907-7CA9-4A6C-B456-AF74C07F3EC2}" destId="{8A5FB507-F689-4794-AC26-A5FDEA14517F}" srcOrd="0" destOrd="0" presId="urn:microsoft.com/office/officeart/2005/8/layout/chevron1"/>
    <dgm:cxn modelId="{4A2C7285-AE57-4AB3-9395-7829ED1E5300}" srcId="{E1D7A907-7CA9-4A6C-B456-AF74C07F3EC2}" destId="{D68ACE77-E225-47C4-8D8F-19C4D27D2CA4}" srcOrd="1" destOrd="0" parTransId="{1FB589C9-2276-4701-AFE5-9CB7E665C622}" sibTransId="{10F7825E-9DF0-4211-95D4-6D558AFA51AF}"/>
    <dgm:cxn modelId="{E998DC62-50DF-4AF9-A7AB-0435B8794BE3}" srcId="{E1D7A907-7CA9-4A6C-B456-AF74C07F3EC2}" destId="{19E6A545-E777-4155-8444-8A53FA9D71B0}" srcOrd="0" destOrd="0" parTransId="{971A5DDC-FB39-4B8A-8DF1-F76237E41BFB}" sibTransId="{80BCA5FD-628F-47E5-942F-DE44DAD81447}"/>
    <dgm:cxn modelId="{463C7653-6B2B-420F-A75A-7DF77A6E6ACD}" type="presOf" srcId="{D68ACE77-E225-47C4-8D8F-19C4D27D2CA4}" destId="{B54729F4-9683-4A30-A4A5-D3DE8C1FEECC}" srcOrd="0" destOrd="0" presId="urn:microsoft.com/office/officeart/2005/8/layout/chevron1"/>
    <dgm:cxn modelId="{911D30CC-6DA1-457E-AD43-4D25127B33D6}" type="presOf" srcId="{19E6A545-E777-4155-8444-8A53FA9D71B0}" destId="{77FDFCE5-22B3-460E-8291-66B928FF2FDC}" srcOrd="0" destOrd="0" presId="urn:microsoft.com/office/officeart/2005/8/layout/chevron1"/>
    <dgm:cxn modelId="{4E3244E6-B655-4E23-9EC6-85900AE03D11}" type="presParOf" srcId="{8A5FB507-F689-4794-AC26-A5FDEA14517F}" destId="{77FDFCE5-22B3-460E-8291-66B928FF2FDC}" srcOrd="0" destOrd="0" presId="urn:microsoft.com/office/officeart/2005/8/layout/chevron1"/>
    <dgm:cxn modelId="{94A8C3A0-D71C-4B64-B41D-6B89B80CB30D}" type="presParOf" srcId="{8A5FB507-F689-4794-AC26-A5FDEA14517F}" destId="{06D956FE-0CE0-4DDC-A35F-F62A46520AE6}" srcOrd="1" destOrd="0" presId="urn:microsoft.com/office/officeart/2005/8/layout/chevron1"/>
    <dgm:cxn modelId="{C5A1C5AE-1938-4493-B261-73E58CD77208}" type="presParOf" srcId="{8A5FB507-F689-4794-AC26-A5FDEA14517F}" destId="{B54729F4-9683-4A30-A4A5-D3DE8C1FEEC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AA0640-BC28-4125-A677-4E61EE0421CC}" type="doc">
      <dgm:prSet loTypeId="urn:microsoft.com/office/officeart/2005/8/layout/chart3" loCatId="cycle" qsTypeId="urn:microsoft.com/office/officeart/2005/8/quickstyle/3d2" qsCatId="3D" csTypeId="urn:microsoft.com/office/officeart/2005/8/colors/colorful2" csCatId="colorful" phldr="1"/>
      <dgm:spPr/>
    </dgm:pt>
    <dgm:pt modelId="{05987F84-57E5-4A47-A89B-9D0AC80A304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자산</a:t>
          </a:r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관리</a:t>
          </a:r>
        </a:p>
      </dgm:t>
    </dgm:pt>
    <dgm:pt modelId="{2B6B6682-905C-4550-A1C2-13F32C64AF58}" type="parTrans" cxnId="{0676FDA3-0251-4562-A58D-569F0ABE932B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7D8098D-93D3-4B6A-9507-95EDCC25F75C}" type="sibTrans" cxnId="{0676FDA3-0251-4562-A58D-569F0ABE932B}">
      <dgm:prSet/>
      <dgm:spPr/>
      <dgm:t>
        <a:bodyPr/>
        <a:lstStyle/>
        <a:p>
          <a:pPr latinLnBrk="1"/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80D6710-A611-4944-936A-3EE71B7AB30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전원</a:t>
          </a:r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생활</a:t>
          </a:r>
        </a:p>
      </dgm:t>
    </dgm:pt>
    <dgm:pt modelId="{63FCA654-22C7-421D-8C8C-5A2D28D61DB6}" type="parTrans" cxnId="{22664D31-BDA0-434C-943D-354F0EDED0FC}">
      <dgm:prSet/>
      <dgm:spPr/>
      <dgm:t>
        <a:bodyPr/>
        <a:lstStyle/>
        <a:p>
          <a:pPr latinLnBrk="1"/>
          <a:endParaRPr lang="ko-KR" altLang="en-US"/>
        </a:p>
      </dgm:t>
    </dgm:pt>
    <dgm:pt modelId="{039E2E41-0E77-43AD-B881-395708692245}" type="sibTrans" cxnId="{22664D31-BDA0-434C-943D-354F0EDED0FC}">
      <dgm:prSet/>
      <dgm:spPr/>
      <dgm:t>
        <a:bodyPr/>
        <a:lstStyle/>
        <a:p>
          <a:pPr latinLnBrk="1"/>
          <a:endParaRPr lang="ko-KR" altLang="en-US"/>
        </a:p>
      </dgm:t>
    </dgm:pt>
    <dgm:pt modelId="{6E3525C7-528A-4EB0-96A1-07D75A2E463D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창업</a:t>
          </a:r>
        </a:p>
      </dgm:t>
    </dgm:pt>
    <dgm:pt modelId="{7811A5A2-DBE3-4DBA-9333-1F70665DE470}" type="parTrans" cxnId="{F7712CA8-2D3E-46CF-8585-36EFE6B6EE5D}">
      <dgm:prSet/>
      <dgm:spPr/>
      <dgm:t>
        <a:bodyPr/>
        <a:lstStyle/>
        <a:p>
          <a:pPr latinLnBrk="1"/>
          <a:endParaRPr lang="ko-KR" altLang="en-US"/>
        </a:p>
      </dgm:t>
    </dgm:pt>
    <dgm:pt modelId="{491CEC43-D4E8-4653-B196-9CC0D0E7875B}" type="sibTrans" cxnId="{F7712CA8-2D3E-46CF-8585-36EFE6B6EE5D}">
      <dgm:prSet/>
      <dgm:spPr/>
      <dgm:t>
        <a:bodyPr/>
        <a:lstStyle/>
        <a:p>
          <a:pPr latinLnBrk="1"/>
          <a:endParaRPr lang="ko-KR" altLang="en-US"/>
        </a:p>
      </dgm:t>
    </dgm:pt>
    <dgm:pt modelId="{18617470-C4E0-4DD6-A343-8765740D80E4}" type="pres">
      <dgm:prSet presAssocID="{9CAA0640-BC28-4125-A677-4E61EE0421CC}" presName="compositeShape" presStyleCnt="0">
        <dgm:presLayoutVars>
          <dgm:chMax val="7"/>
          <dgm:dir/>
          <dgm:resizeHandles val="exact"/>
        </dgm:presLayoutVars>
      </dgm:prSet>
      <dgm:spPr/>
    </dgm:pt>
    <dgm:pt modelId="{1567CD5B-8DE3-4D4A-9142-6CE0798B35D3}" type="pres">
      <dgm:prSet presAssocID="{9CAA0640-BC28-4125-A677-4E61EE0421CC}" presName="wedge1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B2B1DC2F-87B4-4F44-B4CD-FAD3F959174B}" type="pres">
      <dgm:prSet presAssocID="{9CAA0640-BC28-4125-A677-4E61EE0421C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BD6581D-7BC2-4890-8854-95901BC3AE41}" type="pres">
      <dgm:prSet presAssocID="{9CAA0640-BC28-4125-A677-4E61EE0421CC}" presName="wedge2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75377F19-1AB4-46C5-918A-62040D614981}" type="pres">
      <dgm:prSet presAssocID="{9CAA0640-BC28-4125-A677-4E61EE0421C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32ADDF-803D-4780-B39A-9020ED79D903}" type="pres">
      <dgm:prSet presAssocID="{9CAA0640-BC28-4125-A677-4E61EE0421CC}" presName="wedge3" presStyleLbl="node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6240E8FD-F115-4A54-B596-B1DB1650562E}" type="pres">
      <dgm:prSet presAssocID="{9CAA0640-BC28-4125-A677-4E61EE0421C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9C989E7-EA74-4872-BEC8-A0BD5D5BB2D0}" type="presOf" srcId="{6E3525C7-528A-4EB0-96A1-07D75A2E463D}" destId="{1632ADDF-803D-4780-B39A-9020ED79D903}" srcOrd="0" destOrd="0" presId="urn:microsoft.com/office/officeart/2005/8/layout/chart3"/>
    <dgm:cxn modelId="{6283BD5F-89EA-4F58-A0A1-A261AB12F5F5}" type="presOf" srcId="{9CAA0640-BC28-4125-A677-4E61EE0421CC}" destId="{18617470-C4E0-4DD6-A343-8765740D80E4}" srcOrd="0" destOrd="0" presId="urn:microsoft.com/office/officeart/2005/8/layout/chart3"/>
    <dgm:cxn modelId="{365E94F7-0ACD-48DE-A48E-37CB122723B1}" type="presOf" srcId="{6E3525C7-528A-4EB0-96A1-07D75A2E463D}" destId="{6240E8FD-F115-4A54-B596-B1DB1650562E}" srcOrd="1" destOrd="0" presId="urn:microsoft.com/office/officeart/2005/8/layout/chart3"/>
    <dgm:cxn modelId="{D17A6442-0605-4F84-A004-498F6552370D}" type="presOf" srcId="{05987F84-57E5-4A47-A89B-9D0AC80A304C}" destId="{B2B1DC2F-87B4-4F44-B4CD-FAD3F959174B}" srcOrd="1" destOrd="0" presId="urn:microsoft.com/office/officeart/2005/8/layout/chart3"/>
    <dgm:cxn modelId="{A164F549-944B-4333-A030-52FE95A39B61}" type="presOf" srcId="{480D6710-A611-4944-936A-3EE71B7AB306}" destId="{75377F19-1AB4-46C5-918A-62040D614981}" srcOrd="1" destOrd="0" presId="urn:microsoft.com/office/officeart/2005/8/layout/chart3"/>
    <dgm:cxn modelId="{DEC83E72-4627-4EF6-B12E-47DD6D99E5AA}" type="presOf" srcId="{05987F84-57E5-4A47-A89B-9D0AC80A304C}" destId="{1567CD5B-8DE3-4D4A-9142-6CE0798B35D3}" srcOrd="0" destOrd="0" presId="urn:microsoft.com/office/officeart/2005/8/layout/chart3"/>
    <dgm:cxn modelId="{22664D31-BDA0-434C-943D-354F0EDED0FC}" srcId="{9CAA0640-BC28-4125-A677-4E61EE0421CC}" destId="{480D6710-A611-4944-936A-3EE71B7AB306}" srcOrd="1" destOrd="0" parTransId="{63FCA654-22C7-421D-8C8C-5A2D28D61DB6}" sibTransId="{039E2E41-0E77-43AD-B881-395708692245}"/>
    <dgm:cxn modelId="{0676FDA3-0251-4562-A58D-569F0ABE932B}" srcId="{9CAA0640-BC28-4125-A677-4E61EE0421CC}" destId="{05987F84-57E5-4A47-A89B-9D0AC80A304C}" srcOrd="0" destOrd="0" parTransId="{2B6B6682-905C-4550-A1C2-13F32C64AF58}" sibTransId="{87D8098D-93D3-4B6A-9507-95EDCC25F75C}"/>
    <dgm:cxn modelId="{32522D65-1831-417C-8A51-802141671D3A}" type="presOf" srcId="{480D6710-A611-4944-936A-3EE71B7AB306}" destId="{CBD6581D-7BC2-4890-8854-95901BC3AE41}" srcOrd="0" destOrd="0" presId="urn:microsoft.com/office/officeart/2005/8/layout/chart3"/>
    <dgm:cxn modelId="{F7712CA8-2D3E-46CF-8585-36EFE6B6EE5D}" srcId="{9CAA0640-BC28-4125-A677-4E61EE0421CC}" destId="{6E3525C7-528A-4EB0-96A1-07D75A2E463D}" srcOrd="2" destOrd="0" parTransId="{7811A5A2-DBE3-4DBA-9333-1F70665DE470}" sibTransId="{491CEC43-D4E8-4653-B196-9CC0D0E7875B}"/>
    <dgm:cxn modelId="{A9A5335A-B71F-4CF2-9BD5-FAB8E39D28DF}" type="presParOf" srcId="{18617470-C4E0-4DD6-A343-8765740D80E4}" destId="{1567CD5B-8DE3-4D4A-9142-6CE0798B35D3}" srcOrd="0" destOrd="0" presId="urn:microsoft.com/office/officeart/2005/8/layout/chart3"/>
    <dgm:cxn modelId="{69531C94-D8A0-478E-8734-F54A16D560C3}" type="presParOf" srcId="{18617470-C4E0-4DD6-A343-8765740D80E4}" destId="{B2B1DC2F-87B4-4F44-B4CD-FAD3F959174B}" srcOrd="1" destOrd="0" presId="urn:microsoft.com/office/officeart/2005/8/layout/chart3"/>
    <dgm:cxn modelId="{FADF56C4-922C-4205-B818-FFF5D4EA0289}" type="presParOf" srcId="{18617470-C4E0-4DD6-A343-8765740D80E4}" destId="{CBD6581D-7BC2-4890-8854-95901BC3AE41}" srcOrd="2" destOrd="0" presId="urn:microsoft.com/office/officeart/2005/8/layout/chart3"/>
    <dgm:cxn modelId="{7912E573-75B4-408B-B738-2CA2D8D87FA4}" type="presParOf" srcId="{18617470-C4E0-4DD6-A343-8765740D80E4}" destId="{75377F19-1AB4-46C5-918A-62040D614981}" srcOrd="3" destOrd="0" presId="urn:microsoft.com/office/officeart/2005/8/layout/chart3"/>
    <dgm:cxn modelId="{418AD392-E44B-4922-A45F-04A4A6B0E49B}" type="presParOf" srcId="{18617470-C4E0-4DD6-A343-8765740D80E4}" destId="{1632ADDF-803D-4780-B39A-9020ED79D903}" srcOrd="4" destOrd="0" presId="urn:microsoft.com/office/officeart/2005/8/layout/chart3"/>
    <dgm:cxn modelId="{1910F938-9207-4BD3-8453-9628DE2E34B5}" type="presParOf" srcId="{18617470-C4E0-4DD6-A343-8765740D80E4}" destId="{6240E8FD-F115-4A54-B596-B1DB1650562E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DFCE5-22B3-460E-8291-66B928FF2FDC}">
      <dsp:nvSpPr>
        <dsp:cNvPr id="0" name=""/>
        <dsp:cNvSpPr/>
      </dsp:nvSpPr>
      <dsp:spPr>
        <a:xfrm>
          <a:off x="3568" y="0"/>
          <a:ext cx="2133353" cy="716961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은퇴준비</a:t>
          </a:r>
        </a:p>
      </dsp:txBody>
      <dsp:txXfrm>
        <a:off x="362049" y="0"/>
        <a:ext cx="1416392" cy="716961"/>
      </dsp:txXfrm>
    </dsp:sp>
    <dsp:sp modelId="{B54729F4-9683-4A30-A4A5-D3DE8C1FEECC}">
      <dsp:nvSpPr>
        <dsp:cNvPr id="0" name=""/>
        <dsp:cNvSpPr/>
      </dsp:nvSpPr>
      <dsp:spPr>
        <a:xfrm>
          <a:off x="1923586" y="0"/>
          <a:ext cx="2133353" cy="716961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정보취득</a:t>
          </a:r>
        </a:p>
      </dsp:txBody>
      <dsp:txXfrm>
        <a:off x="2282067" y="0"/>
        <a:ext cx="1416392" cy="7169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67CD5B-8DE3-4D4A-9142-6CE0798B35D3}">
      <dsp:nvSpPr>
        <dsp:cNvPr id="0" name=""/>
        <dsp:cNvSpPr/>
      </dsp:nvSpPr>
      <dsp:spPr>
        <a:xfrm>
          <a:off x="362365" y="141730"/>
          <a:ext cx="1763761" cy="1763761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자산</a:t>
          </a: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관리</a:t>
          </a:r>
        </a:p>
      </dsp:txBody>
      <dsp:txXfrm>
        <a:off x="1321305" y="467186"/>
        <a:ext cx="598419" cy="587920"/>
      </dsp:txXfrm>
    </dsp:sp>
    <dsp:sp modelId="{CBD6581D-7BC2-4890-8854-95901BC3AE41}">
      <dsp:nvSpPr>
        <dsp:cNvPr id="0" name=""/>
        <dsp:cNvSpPr/>
      </dsp:nvSpPr>
      <dsp:spPr>
        <a:xfrm>
          <a:off x="271447" y="194223"/>
          <a:ext cx="1763761" cy="1763761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전원</a:t>
          </a: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생활</a:t>
          </a:r>
        </a:p>
      </dsp:txBody>
      <dsp:txXfrm>
        <a:off x="754382" y="1307073"/>
        <a:ext cx="797892" cy="545926"/>
      </dsp:txXfrm>
    </dsp:sp>
    <dsp:sp modelId="{1632ADDF-803D-4780-B39A-9020ED79D903}">
      <dsp:nvSpPr>
        <dsp:cNvPr id="0" name=""/>
        <dsp:cNvSpPr/>
      </dsp:nvSpPr>
      <dsp:spPr>
        <a:xfrm>
          <a:off x="271447" y="194223"/>
          <a:ext cx="1763761" cy="1763761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창업</a:t>
          </a:r>
        </a:p>
      </dsp:txBody>
      <dsp:txXfrm>
        <a:off x="460421" y="540676"/>
        <a:ext cx="598419" cy="587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B5562FF6-53AC-4DD6-8C35-A166FE18C257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육각형 5">
            <a:extLst>
              <a:ext uri="{FF2B5EF4-FFF2-40B4-BE49-F238E27FC236}">
                <a16:creationId xmlns:a16="http://schemas.microsoft.com/office/drawing/2014/main" id="{7814531C-8B95-42D4-BC30-EFADC7C7CA84}"/>
              </a:ext>
            </a:extLst>
          </p:cNvPr>
          <p:cNvSpPr/>
          <p:nvPr userDrawn="1"/>
        </p:nvSpPr>
        <p:spPr>
          <a:xfrm>
            <a:off x="0" y="681037"/>
            <a:ext cx="9906000" cy="472261"/>
          </a:xfrm>
          <a:prstGeom prst="hexagon">
            <a:avLst>
              <a:gd name="adj" fmla="val 30241"/>
              <a:gd name="vf" fmla="val 11547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687952B-7B08-4600-8A58-063B530F8333}"/>
              </a:ext>
            </a:extLst>
          </p:cNvPr>
          <p:cNvSpPr/>
          <p:nvPr userDrawn="1"/>
        </p:nvSpPr>
        <p:spPr>
          <a:xfrm flipH="1">
            <a:off x="340516" y="1"/>
            <a:ext cx="9224963" cy="11596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B78B81F-8596-4125-A448-8BB214B4A5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167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A2C9CEC-452F-4823-9281-DC292612D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6371"/>
            <a:ext cx="9906002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5197642" y="-1"/>
            <a:ext cx="4708358" cy="6858001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1" y="3259540"/>
            <a:ext cx="7274400" cy="1094473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Baby Boomer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33" y="5977752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9" name="화살표: 오른쪽 18"/>
          <p:cNvSpPr/>
          <p:nvPr/>
        </p:nvSpPr>
        <p:spPr>
          <a:xfrm>
            <a:off x="4164041" y="2287733"/>
            <a:ext cx="4681509" cy="23092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37856" y="1836742"/>
            <a:ext cx="452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베이비 붐 세대</a:t>
            </a:r>
          </a:p>
        </p:txBody>
      </p:sp>
      <p:sp>
        <p:nvSpPr>
          <p:cNvPr id="3" name="사다리꼴 2"/>
          <p:cNvSpPr/>
          <p:nvPr/>
        </p:nvSpPr>
        <p:spPr>
          <a:xfrm>
            <a:off x="3448360" y="1739040"/>
            <a:ext cx="1132281" cy="721828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A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2" r="3781" b="67219"/>
          <a:stretch/>
        </p:blipFill>
        <p:spPr>
          <a:xfrm>
            <a:off x="622497" y="1517621"/>
            <a:ext cx="1843931" cy="1789113"/>
          </a:xfrm>
          <a:prstGeom prst="rect">
            <a:avLst/>
          </a:prstGeom>
        </p:spPr>
      </p:pic>
      <p:sp>
        <p:nvSpPr>
          <p:cNvPr id="28" name="화살표: 오른쪽 27"/>
          <p:cNvSpPr/>
          <p:nvPr/>
        </p:nvSpPr>
        <p:spPr>
          <a:xfrm>
            <a:off x="4164041" y="3281818"/>
            <a:ext cx="4681509" cy="23092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37856" y="2835590"/>
            <a:ext cx="452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노인일자리 사업유형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사다리꼴 31"/>
          <p:cNvSpPr/>
          <p:nvPr/>
        </p:nvSpPr>
        <p:spPr>
          <a:xfrm>
            <a:off x="3448360" y="2737888"/>
            <a:ext cx="1132281" cy="721828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B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른쪽 33"/>
          <p:cNvSpPr/>
          <p:nvPr/>
        </p:nvSpPr>
        <p:spPr>
          <a:xfrm>
            <a:off x="4164041" y="4285429"/>
            <a:ext cx="4681509" cy="23092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37856" y="3834438"/>
            <a:ext cx="452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베이비 붐 세대의 노후준비</a:t>
            </a:r>
          </a:p>
        </p:txBody>
      </p:sp>
      <p:sp>
        <p:nvSpPr>
          <p:cNvPr id="37" name="사다리꼴 36"/>
          <p:cNvSpPr/>
          <p:nvPr/>
        </p:nvSpPr>
        <p:spPr>
          <a:xfrm>
            <a:off x="3448360" y="3736736"/>
            <a:ext cx="1132281" cy="721828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C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른쪽 38"/>
          <p:cNvSpPr/>
          <p:nvPr/>
        </p:nvSpPr>
        <p:spPr>
          <a:xfrm>
            <a:off x="4164041" y="5284276"/>
            <a:ext cx="4681509" cy="23092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37856" y="4833285"/>
            <a:ext cx="4529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활기찬 노후 생활</a:t>
            </a:r>
          </a:p>
        </p:txBody>
      </p:sp>
      <p:sp>
        <p:nvSpPr>
          <p:cNvPr id="49" name="사다리꼴 48"/>
          <p:cNvSpPr/>
          <p:nvPr/>
        </p:nvSpPr>
        <p:spPr>
          <a:xfrm>
            <a:off x="3448360" y="4735583"/>
            <a:ext cx="1132281" cy="721828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D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A.</a:t>
            </a:r>
            <a:r>
              <a:rPr lang="ko-KR" altLang="en-US" dirty="0"/>
              <a:t> 베이비 붐 세대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0664" y="1316041"/>
            <a:ext cx="9190304" cy="2458850"/>
          </a:xfrm>
          <a:prstGeom prst="rect">
            <a:avLst/>
          </a:prstGeom>
        </p:spPr>
        <p:txBody>
          <a:bodyPr/>
          <a:lstStyle/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Baby Boomer</a:t>
            </a:r>
          </a:p>
          <a:p>
            <a:pPr marL="722313" lvl="1" indent="-3619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Baby boomer is used in a cultural context, so it is difficult to achieve broad consensus of a precise date definition</a:t>
            </a:r>
          </a:p>
          <a:p>
            <a:pPr marL="722313" lvl="1" indent="-3619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Different people and scholars have varying opinions </a:t>
            </a:r>
            <a:endParaRPr lang="ko-KR" altLang="en-US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4094" y="4618640"/>
            <a:ext cx="1646874" cy="1266826"/>
          </a:xfrm>
          <a:prstGeom prst="rect">
            <a:avLst/>
          </a:prstGeom>
        </p:spPr>
      </p:pic>
      <p:sp>
        <p:nvSpPr>
          <p:cNvPr id="8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 txBox="1">
            <a:spLocks/>
          </p:cNvSpPr>
          <p:nvPr/>
        </p:nvSpPr>
        <p:spPr>
          <a:xfrm>
            <a:off x="270665" y="3949066"/>
            <a:ext cx="7436421" cy="20598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itchFamily="50" charset="-127"/>
                <a:ea typeface="굴림" pitchFamily="50" charset="-127"/>
              </a:rPr>
              <a:t>베이비 붐 세대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2313" lvl="1" indent="-3619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인구비율이 높은 특정 기간에 걸쳐 출생한 세대로 우리나라 근대화의 중추로 자부심이 크며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 이전 세대에 비해 경제력과 소비력이 높음</a:t>
            </a:r>
          </a:p>
        </p:txBody>
      </p:sp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B. </a:t>
            </a:r>
            <a:r>
              <a:rPr lang="ko-KR" altLang="en-US" dirty="0">
                <a:cs typeface="+mn-cs"/>
              </a:rPr>
              <a:t>노인일자리 사업유형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382225"/>
            <a:ext cx="1981841" cy="745761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3621505" y="1382225"/>
            <a:ext cx="2945666" cy="745761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567171" y="1382225"/>
            <a:ext cx="2962800" cy="745761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382355"/>
            <a:ext cx="1981841" cy="746758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분류</a:t>
            </a:r>
          </a:p>
        </p:txBody>
      </p:sp>
      <p:sp>
        <p:nvSpPr>
          <p:cNvPr id="13" name="사다리꼴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621505" y="1382355"/>
            <a:ext cx="2945666" cy="746758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정의</a:t>
            </a:r>
          </a:p>
        </p:txBody>
      </p: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567171" y="1382355"/>
            <a:ext cx="2962800" cy="746758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예시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264695" y="2127627"/>
            <a:ext cx="1382952" cy="1980000"/>
          </a:xfrm>
          <a:prstGeom prst="snip2DiagRect">
            <a:avLst/>
          </a:prstGeom>
          <a:gradFill flip="none" rotWithShape="1">
            <a:gsLst>
              <a:gs pos="98000">
                <a:schemeClr val="accent5">
                  <a:lumMod val="5000"/>
                  <a:lumOff val="95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공공분야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264696" y="4101220"/>
            <a:ext cx="1382952" cy="1980000"/>
          </a:xfrm>
          <a:prstGeom prst="snip2DiagRect">
            <a:avLst/>
          </a:prstGeom>
          <a:gradFill flip="none" rotWithShape="1">
            <a:gsLst>
              <a:gs pos="98000">
                <a:schemeClr val="accent5">
                  <a:lumMod val="5000"/>
                  <a:lumOff val="95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민간분야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32107967"/>
              </p:ext>
            </p:extLst>
          </p:nvPr>
        </p:nvGraphicFramePr>
        <p:xfrm>
          <a:off x="1645989" y="2126974"/>
          <a:ext cx="7889898" cy="395675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75516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951573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962809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98918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공익형</a:t>
                      </a:r>
                      <a:endParaRPr lang="en-US" altLang="ko-KR" sz="1800" kern="1200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지역사회 발전에 공헌하는 일자리</a:t>
                      </a:r>
                    </a:p>
                  </a:txBody>
                  <a:tcPr marL="47625" marR="47625" marT="66675" marB="66675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환경지킴이</a:t>
                      </a:r>
                      <a:r>
                        <a:rPr lang="en-US" altLang="ko-KR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방범순찰</a:t>
                      </a:r>
                      <a:endParaRPr lang="en-US" altLang="ko-KR" sz="1800" kern="1200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98918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교육형</a:t>
                      </a:r>
                      <a:endParaRPr lang="en-US" altLang="ko-KR" sz="1800" kern="1200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복지시설 및 교육기관에서 강의</a:t>
                      </a:r>
                    </a:p>
                  </a:txBody>
                  <a:tcPr marL="47625" marR="47625" marT="66675" marB="66675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숲 생태</a:t>
                      </a:r>
                      <a:r>
                        <a:rPr lang="en-US" altLang="ko-KR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kern="120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문화재해설사</a:t>
                      </a:r>
                      <a:endParaRPr lang="en-US" altLang="ko-KR" sz="1800" kern="1200" dirty="0"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707476"/>
                  </a:ext>
                </a:extLst>
              </a:tr>
              <a:tr h="989189">
                <a:tc>
                  <a:txBody>
                    <a:bodyPr/>
                    <a:lstStyle/>
                    <a:p>
                      <a:pPr algn="ctr" font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시장형</a:t>
                      </a:r>
                    </a:p>
                  </a:txBody>
                  <a:tcPr marL="47625" marR="47625" marT="66675" marB="66675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제조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판매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서비스 운영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택배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농산물판매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  <a:tr h="989189">
                <a:tc>
                  <a:txBody>
                    <a:bodyPr/>
                    <a:lstStyle/>
                    <a:p>
                      <a:pPr algn="ctr" font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파견형</a:t>
                      </a:r>
                    </a:p>
                  </a:txBody>
                  <a:tcPr marL="47625" marR="47625" marT="66675" marB="66675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파견되어 일정 임금을 지급 받는 일자리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시험감독관</a:t>
                      </a:r>
                      <a:r>
                        <a:rPr lang="en-US" altLang="ko-KR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건물관리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647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C.</a:t>
            </a:r>
            <a:r>
              <a:rPr lang="ko-KR" altLang="en-US" dirty="0"/>
              <a:t> 베이비 붐 세대의 노후준비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4791702"/>
              </p:ext>
            </p:extLst>
          </p:nvPr>
        </p:nvGraphicFramePr>
        <p:xfrm>
          <a:off x="681036" y="1422003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5787189" y="2169380"/>
            <a:ext cx="2719940" cy="513772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장래 취업희망자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72%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D.</a:t>
            </a:r>
            <a:r>
              <a:rPr lang="ko-KR" altLang="en-US" dirty="0"/>
              <a:t> 활기찬 노후 생활</a:t>
            </a:r>
          </a:p>
        </p:txBody>
      </p:sp>
      <p:sp>
        <p:nvSpPr>
          <p:cNvPr id="31" name="자유형 49">
            <a:extLst>
              <a:ext uri="{FF2B5EF4-FFF2-40B4-BE49-F238E27FC236}">
                <a16:creationId xmlns:a16="http://schemas.microsoft.com/office/drawing/2014/main" id="{B9E7855C-26F4-4DD1-A5CB-97C61C209DDD}"/>
              </a:ext>
            </a:extLst>
          </p:cNvPr>
          <p:cNvSpPr/>
          <p:nvPr/>
        </p:nvSpPr>
        <p:spPr>
          <a:xfrm flipH="1">
            <a:off x="689235" y="2606108"/>
            <a:ext cx="1836302" cy="623263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사회적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V="1">
            <a:off x="5046197" y="1428736"/>
            <a:ext cx="4524332" cy="4429156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6780414" y="3655708"/>
            <a:ext cx="2529762" cy="20938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145295" y="4519981"/>
            <a:ext cx="1800000" cy="446802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대단지형</a:t>
            </a:r>
          </a:p>
        </p:txBody>
      </p:sp>
      <p:sp>
        <p:nvSpPr>
          <p:cNvPr id="14" name="순서도: 저장 데이터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145295" y="5086438"/>
            <a:ext cx="1800000" cy="479962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단독형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7145295" y="3808905"/>
            <a:ext cx="1800000" cy="576000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농가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리모델링</a:t>
            </a:r>
          </a:p>
        </p:txBody>
      </p:sp>
      <p:sp>
        <p:nvSpPr>
          <p:cNvPr id="16" name="순서도: 저장 데이터 15">
            <a:extLst>
              <a:ext uri="{FF2B5EF4-FFF2-40B4-BE49-F238E27FC236}">
                <a16:creationId xmlns:a16="http://schemas.microsoft.com/office/drawing/2014/main" id="{67A7E435-FD98-413B-98F3-4140372E3802}"/>
              </a:ext>
            </a:extLst>
          </p:cNvPr>
          <p:cNvSpPr/>
          <p:nvPr/>
        </p:nvSpPr>
        <p:spPr>
          <a:xfrm rot="20547262">
            <a:off x="5437043" y="1890263"/>
            <a:ext cx="1281246" cy="121077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레저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활동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6922494" y="1800456"/>
            <a:ext cx="1063040" cy="709172"/>
          </a:xfrm>
          <a:prstGeom prst="flowChartDisplay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여행</a:t>
            </a:r>
          </a:p>
        </p:txBody>
      </p:sp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4042559482"/>
              </p:ext>
            </p:extLst>
          </p:nvPr>
        </p:nvGraphicFramePr>
        <p:xfrm>
          <a:off x="516564" y="1731104"/>
          <a:ext cx="4060509" cy="716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다이어그램 8"/>
          <p:cNvGraphicFramePr/>
          <p:nvPr>
            <p:extLst>
              <p:ext uri="{D42A27DB-BD31-4B8C-83A1-F6EECF244321}">
                <p14:modId xmlns:p14="http://schemas.microsoft.com/office/powerpoint/2010/main" val="941144018"/>
              </p:ext>
            </p:extLst>
          </p:nvPr>
        </p:nvGraphicFramePr>
        <p:xfrm>
          <a:off x="2241078" y="3790200"/>
          <a:ext cx="2397574" cy="2099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9" name="빗면 38"/>
          <p:cNvSpPr/>
          <p:nvPr/>
        </p:nvSpPr>
        <p:spPr>
          <a:xfrm>
            <a:off x="6882491" y="2690596"/>
            <a:ext cx="1143047" cy="709172"/>
          </a:xfrm>
          <a:prstGeom prst="cube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골프</a:t>
            </a:r>
          </a:p>
        </p:txBody>
      </p:sp>
      <p:sp>
        <p:nvSpPr>
          <p:cNvPr id="29" name="오른쪽 화살표 10">
            <a:extLst>
              <a:ext uri="{FF2B5EF4-FFF2-40B4-BE49-F238E27FC236}">
                <a16:creationId xmlns:a16="http://schemas.microsoft.com/office/drawing/2014/main" id="{A365C680-F3EB-481D-8E11-A2B1BB7ABDF2}"/>
              </a:ext>
            </a:extLst>
          </p:cNvPr>
          <p:cNvSpPr/>
          <p:nvPr/>
        </p:nvSpPr>
        <p:spPr>
          <a:xfrm>
            <a:off x="3057599" y="2781005"/>
            <a:ext cx="1424364" cy="1043973"/>
          </a:xfrm>
          <a:prstGeom prst="snip2Diag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은퇴관리</a:t>
            </a:r>
          </a:p>
        </p:txBody>
      </p:sp>
      <p:sp>
        <p:nvSpPr>
          <p:cNvPr id="32" name="오른쪽 화살표 10">
            <a:extLst>
              <a:ext uri="{FF2B5EF4-FFF2-40B4-BE49-F238E27FC236}">
                <a16:creationId xmlns:a16="http://schemas.microsoft.com/office/drawing/2014/main" id="{65EC900B-D47C-4770-88CC-1326C7B3DE4A}"/>
              </a:ext>
            </a:extLst>
          </p:cNvPr>
          <p:cNvSpPr/>
          <p:nvPr/>
        </p:nvSpPr>
        <p:spPr>
          <a:xfrm flipV="1">
            <a:off x="489039" y="4285958"/>
            <a:ext cx="1720338" cy="1108198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EF2B011-8394-40EE-8837-BFD7A026BF12}"/>
              </a:ext>
            </a:extLst>
          </p:cNvPr>
          <p:cNvSpPr txBox="1"/>
          <p:nvPr/>
        </p:nvSpPr>
        <p:spPr>
          <a:xfrm>
            <a:off x="569407" y="4655391"/>
            <a:ext cx="155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프리 시니어</a:t>
            </a:r>
          </a:p>
        </p:txBody>
      </p:sp>
      <p:sp>
        <p:nvSpPr>
          <p:cNvPr id="34" name="자유형 49">
            <a:extLst>
              <a:ext uri="{FF2B5EF4-FFF2-40B4-BE49-F238E27FC236}">
                <a16:creationId xmlns:a16="http://schemas.microsoft.com/office/drawing/2014/main" id="{85D9C7C3-A373-47E9-A97B-708FD83F3BEE}"/>
              </a:ext>
            </a:extLst>
          </p:cNvPr>
          <p:cNvSpPr/>
          <p:nvPr/>
        </p:nvSpPr>
        <p:spPr>
          <a:xfrm flipH="1">
            <a:off x="689235" y="3345011"/>
            <a:ext cx="1836303" cy="735250"/>
          </a:xfrm>
          <a:prstGeom prst="flowChartOffpageConnector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경제적</a:t>
            </a:r>
          </a:p>
        </p:txBody>
      </p:sp>
      <p:sp>
        <p:nvSpPr>
          <p:cNvPr id="6" name="세로로 말린 두루마리 모양 50">
            <a:extLst>
              <a:ext uri="{FF2B5EF4-FFF2-40B4-BE49-F238E27FC236}">
                <a16:creationId xmlns:a16="http://schemas.microsoft.com/office/drawing/2014/main" id="{61707164-3F76-71EF-855A-EFEA09731B46}"/>
              </a:ext>
            </a:extLst>
          </p:cNvPr>
          <p:cNvSpPr/>
          <p:nvPr/>
        </p:nvSpPr>
        <p:spPr>
          <a:xfrm flipH="1">
            <a:off x="5181487" y="3850856"/>
            <a:ext cx="1120955" cy="1703578"/>
          </a:xfrm>
          <a:prstGeom prst="quadArrow">
            <a:avLst>
              <a:gd name="adj1" fmla="val 30008"/>
              <a:gd name="adj2" fmla="val 14493"/>
              <a:gd name="adj3" fmla="val 22546"/>
            </a:avLst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전원주택</a:t>
            </a:r>
          </a:p>
        </p:txBody>
      </p:sp>
      <p:sp>
        <p:nvSpPr>
          <p:cNvPr id="7" name="빗면 38">
            <a:extLst>
              <a:ext uri="{FF2B5EF4-FFF2-40B4-BE49-F238E27FC236}">
                <a16:creationId xmlns:a16="http://schemas.microsoft.com/office/drawing/2014/main" id="{76DD83C5-F239-B7DE-A0E0-565DFB1D7B3F}"/>
              </a:ext>
            </a:extLst>
          </p:cNvPr>
          <p:cNvSpPr/>
          <p:nvPr/>
        </p:nvSpPr>
        <p:spPr>
          <a:xfrm flipH="1">
            <a:off x="8226899" y="2687154"/>
            <a:ext cx="1143047" cy="709172"/>
          </a:xfrm>
          <a:prstGeom prst="cube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영화</a:t>
            </a: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A4EA9E82-357D-5E8B-0DFD-C58CF8145878}"/>
              </a:ext>
            </a:extLst>
          </p:cNvPr>
          <p:cNvCxnSpPr>
            <a:cxnSpLocks/>
            <a:stCxn id="6" idx="1"/>
            <a:endCxn id="45" idx="1"/>
          </p:cNvCxnSpPr>
          <p:nvPr/>
        </p:nvCxnSpPr>
        <p:spPr>
          <a:xfrm>
            <a:off x="6302442" y="4702645"/>
            <a:ext cx="477972" cy="0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왼쪽/오른쪽/위쪽 화살표 72">
            <a:extLst>
              <a:ext uri="{FF2B5EF4-FFF2-40B4-BE49-F238E27FC236}">
                <a16:creationId xmlns:a16="http://schemas.microsoft.com/office/drawing/2014/main" id="{55B385C3-1A96-5573-6B12-7B7AF5E1FBB1}"/>
              </a:ext>
            </a:extLst>
          </p:cNvPr>
          <p:cNvSpPr/>
          <p:nvPr/>
        </p:nvSpPr>
        <p:spPr>
          <a:xfrm>
            <a:off x="8266902" y="1800456"/>
            <a:ext cx="1063040" cy="709172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바둑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1835</TotalTime>
  <Words>176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Baby Boomer</vt:lpstr>
      <vt:lpstr>목차</vt:lpstr>
      <vt:lpstr>A. 베이비 붐 세대</vt:lpstr>
      <vt:lpstr>B. 노인일자리 사업유형</vt:lpstr>
      <vt:lpstr>C. 베이비 붐 세대의 노후준비</vt:lpstr>
      <vt:lpstr>D. 활기찬 노후 생활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112</cp:revision>
  <dcterms:created xsi:type="dcterms:W3CDTF">2019-10-10T08:42:01Z</dcterms:created>
  <dcterms:modified xsi:type="dcterms:W3CDTF">2023-01-16T03:35:56Z</dcterms:modified>
</cp:coreProperties>
</file>