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3.JPG" ContentType="image/gif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9" r:id="rId2"/>
    <p:sldId id="258" r:id="rId3"/>
    <p:sldId id="260" r:id="rId4"/>
    <p:sldId id="261" r:id="rId5"/>
    <p:sldId id="262" r:id="rId6"/>
    <p:sldId id="263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9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altLang="en-US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연도별 전기차 보조금 지원액</a:t>
            </a:r>
            <a:endParaRPr lang="ko-KR" sz="2400" b="1" dirty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</a:endParaRPr>
          </a:p>
        </c:rich>
      </c:tx>
      <c:layout>
        <c:manualLayout>
          <c:xMode val="edge"/>
          <c:yMode val="edge"/>
          <c:x val="0.25606837606837607"/>
          <c:y val="4.0771695839296594E-2"/>
        </c:manualLayout>
      </c:layout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국비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4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0E85-4788-BF76-47D8F75915C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2018년</c:v>
                </c:pt>
                <c:pt idx="1">
                  <c:v>2019년</c:v>
                </c:pt>
                <c:pt idx="2">
                  <c:v>2020년</c:v>
                </c:pt>
                <c:pt idx="3">
                  <c:v>2021년</c:v>
                </c:pt>
                <c:pt idx="4">
                  <c:v>2022년</c:v>
                </c:pt>
              </c:strCache>
            </c:strRef>
          </c:cat>
          <c:val>
            <c:numRef>
              <c:f>Sheet1!$B$2:$F$2</c:f>
              <c:numCache>
                <c:formatCode>_(* #,##0_);_(* \(#,##0\);_(* "-"_);_(@_)</c:formatCode>
                <c:ptCount val="5"/>
                <c:pt idx="0">
                  <c:v>1200</c:v>
                </c:pt>
                <c:pt idx="1">
                  <c:v>900</c:v>
                </c:pt>
                <c:pt idx="2">
                  <c:v>820</c:v>
                </c:pt>
                <c:pt idx="3">
                  <c:v>800</c:v>
                </c:pt>
                <c:pt idx="4">
                  <c:v>600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731552"/>
        <c:axId val="360736800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국비+지방비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Sheet1!$B$1:$F$1</c:f>
              <c:strCache>
                <c:ptCount val="5"/>
                <c:pt idx="0">
                  <c:v>2018년</c:v>
                </c:pt>
                <c:pt idx="1">
                  <c:v>2019년</c:v>
                </c:pt>
                <c:pt idx="2">
                  <c:v>2020년</c:v>
                </c:pt>
                <c:pt idx="3">
                  <c:v>2021년</c:v>
                </c:pt>
                <c:pt idx="4">
                  <c:v>2022년</c:v>
                </c:pt>
              </c:strCache>
            </c:strRef>
          </c:cat>
          <c:val>
            <c:numRef>
              <c:f>Sheet1!$B$3:$F$3</c:f>
              <c:numCache>
                <c:formatCode>_(* #,##0_);_(* \(#,##0\);_(* "-"_);_(@_)</c:formatCode>
                <c:ptCount val="5"/>
                <c:pt idx="0">
                  <c:v>1900</c:v>
                </c:pt>
                <c:pt idx="1">
                  <c:v>1600</c:v>
                </c:pt>
                <c:pt idx="2">
                  <c:v>1520</c:v>
                </c:pt>
                <c:pt idx="3">
                  <c:v>1500</c:v>
                </c:pt>
                <c:pt idx="4">
                  <c:v>1100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57643272"/>
        <c:axId val="357642616"/>
      </c:lineChart>
      <c:catAx>
        <c:axId val="360731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6800"/>
        <c:crosses val="autoZero"/>
        <c:auto val="1"/>
        <c:lblAlgn val="ctr"/>
        <c:lblOffset val="100"/>
        <c:noMultiLvlLbl val="0"/>
      </c:catAx>
      <c:valAx>
        <c:axId val="36073680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1552"/>
        <c:crosses val="autoZero"/>
        <c:crossBetween val="between"/>
      </c:valAx>
      <c:valAx>
        <c:axId val="357642616"/>
        <c:scaling>
          <c:orientation val="minMax"/>
        </c:scaling>
        <c:delete val="0"/>
        <c:axPos val="r"/>
        <c:numFmt formatCode="#,##0_);[Red]\(#,##0\)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57643272"/>
        <c:crosses val="max"/>
        <c:crossBetween val="between"/>
        <c:majorUnit val="500"/>
      </c:valAx>
      <c:catAx>
        <c:axId val="3576432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57642616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CA0B8F4-0D53-439E-BD78-EE59CD09BA11}" type="doc">
      <dgm:prSet loTypeId="urn:microsoft.com/office/officeart/2005/8/layout/chevron1" loCatId="process" qsTypeId="urn:microsoft.com/office/officeart/2005/8/quickstyle/3d3" qsCatId="3D" csTypeId="urn:microsoft.com/office/officeart/2005/8/colors/colorful1" csCatId="colorful" phldr="1"/>
      <dgm:spPr/>
    </dgm:pt>
    <dgm:pt modelId="{831C5EE1-D409-4908-B1E8-923774D85613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출발</a:t>
          </a:r>
          <a:r>
            <a:rPr lang="en-US" altLang="ko-KR" sz="18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/>
          </a:r>
          <a:br>
            <a:rPr lang="en-US" altLang="ko-KR" sz="18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가속</a:t>
          </a:r>
        </a:p>
      </dgm:t>
    </dgm:pt>
    <dgm:pt modelId="{3882BD8D-F2A6-4B0D-B770-296C169D44F0}" type="parTrans" cxnId="{4092B8F2-B349-4012-B8FE-7333CD91750B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EADC7B49-35CF-4086-98A6-6E94C5A22EF5}" type="sibTrans" cxnId="{4092B8F2-B349-4012-B8FE-7333CD91750B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8BF05B47-4B1C-4C7E-B69B-C20F4C8C61F2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감속</a:t>
          </a:r>
        </a:p>
      </dgm:t>
    </dgm:pt>
    <dgm:pt modelId="{F2F9B658-D02D-4DAB-88F1-088873C33497}" type="parTrans" cxnId="{B62D8CDD-52D8-41BF-9E59-C251C32048E7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A4753A38-246E-47D6-A00A-947167595117}" type="sibTrans" cxnId="{B62D8CDD-52D8-41BF-9E59-C251C32048E7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C5C9621E-5168-4FD4-8A18-50BD38ADF314}">
      <dgm:prSet custT="1"/>
      <dgm:spPr/>
      <dgm:t>
        <a:bodyPr/>
        <a:lstStyle/>
        <a:p>
          <a:pPr latinLnBrk="1"/>
          <a:r>
            <a:rPr lang="ko-KR" altLang="en-US" sz="18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급충</a:t>
          </a:r>
        </a:p>
      </dgm:t>
    </dgm:pt>
    <dgm:pt modelId="{74A33FFA-5E84-4E8D-B9A8-E4AF12968C0C}" type="parTrans" cxnId="{9A18F46B-D009-4CC4-921E-686C9C712016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EAF31A55-B656-4509-A8A4-366B681F006F}" type="sibTrans" cxnId="{9A18F46B-D009-4CC4-921E-686C9C712016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60FEDEC4-5C83-408C-94F3-0AC2E93BEF03}" type="pres">
      <dgm:prSet presAssocID="{ECA0B8F4-0D53-439E-BD78-EE59CD09BA11}" presName="Name0" presStyleCnt="0">
        <dgm:presLayoutVars>
          <dgm:dir/>
          <dgm:animLvl val="lvl"/>
          <dgm:resizeHandles val="exact"/>
        </dgm:presLayoutVars>
      </dgm:prSet>
      <dgm:spPr/>
    </dgm:pt>
    <dgm:pt modelId="{841992DD-0D80-4E3C-B912-A23DA71817BA}" type="pres">
      <dgm:prSet presAssocID="{831C5EE1-D409-4908-B1E8-923774D85613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3AED9609-F11C-4909-AD60-0306942BD342}" type="pres">
      <dgm:prSet presAssocID="{EADC7B49-35CF-4086-98A6-6E94C5A22EF5}" presName="parTxOnlySpace" presStyleCnt="0"/>
      <dgm:spPr/>
    </dgm:pt>
    <dgm:pt modelId="{D50059DF-BCBE-4011-8020-763BAB04C753}" type="pres">
      <dgm:prSet presAssocID="{8BF05B47-4B1C-4C7E-B69B-C20F4C8C61F2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B1646154-87C0-43E8-B203-0A66E2739D01}" type="pres">
      <dgm:prSet presAssocID="{A4753A38-246E-47D6-A00A-947167595117}" presName="parTxOnlySpace" presStyleCnt="0"/>
      <dgm:spPr/>
    </dgm:pt>
    <dgm:pt modelId="{9137B78B-29A5-4378-9798-2E66E7276E38}" type="pres">
      <dgm:prSet presAssocID="{C5C9621E-5168-4FD4-8A18-50BD38ADF314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D31EC56A-D51E-42BE-9C3B-1C9E3B289E29}" type="presOf" srcId="{831C5EE1-D409-4908-B1E8-923774D85613}" destId="{841992DD-0D80-4E3C-B912-A23DA71817BA}" srcOrd="0" destOrd="0" presId="urn:microsoft.com/office/officeart/2005/8/layout/chevron1"/>
    <dgm:cxn modelId="{9A18F46B-D009-4CC4-921E-686C9C712016}" srcId="{ECA0B8F4-0D53-439E-BD78-EE59CD09BA11}" destId="{C5C9621E-5168-4FD4-8A18-50BD38ADF314}" srcOrd="2" destOrd="0" parTransId="{74A33FFA-5E84-4E8D-B9A8-E4AF12968C0C}" sibTransId="{EAF31A55-B656-4509-A8A4-366B681F006F}"/>
    <dgm:cxn modelId="{4092B8F2-B349-4012-B8FE-7333CD91750B}" srcId="{ECA0B8F4-0D53-439E-BD78-EE59CD09BA11}" destId="{831C5EE1-D409-4908-B1E8-923774D85613}" srcOrd="0" destOrd="0" parTransId="{3882BD8D-F2A6-4B0D-B770-296C169D44F0}" sibTransId="{EADC7B49-35CF-4086-98A6-6E94C5A22EF5}"/>
    <dgm:cxn modelId="{29A56B4A-9DB8-42CB-B6F5-B76377F680D8}" type="presOf" srcId="{8BF05B47-4B1C-4C7E-B69B-C20F4C8C61F2}" destId="{D50059DF-BCBE-4011-8020-763BAB04C753}" srcOrd="0" destOrd="0" presId="urn:microsoft.com/office/officeart/2005/8/layout/chevron1"/>
    <dgm:cxn modelId="{71EEBE43-EEFB-4B8C-8C15-9ACB851693A8}" type="presOf" srcId="{C5C9621E-5168-4FD4-8A18-50BD38ADF314}" destId="{9137B78B-29A5-4378-9798-2E66E7276E38}" srcOrd="0" destOrd="0" presId="urn:microsoft.com/office/officeart/2005/8/layout/chevron1"/>
    <dgm:cxn modelId="{B62D8CDD-52D8-41BF-9E59-C251C32048E7}" srcId="{ECA0B8F4-0D53-439E-BD78-EE59CD09BA11}" destId="{8BF05B47-4B1C-4C7E-B69B-C20F4C8C61F2}" srcOrd="1" destOrd="0" parTransId="{F2F9B658-D02D-4DAB-88F1-088873C33497}" sibTransId="{A4753A38-246E-47D6-A00A-947167595117}"/>
    <dgm:cxn modelId="{C339EAA0-3CD2-4043-A6E6-82510E20D1C7}" type="presOf" srcId="{ECA0B8F4-0D53-439E-BD78-EE59CD09BA11}" destId="{60FEDEC4-5C83-408C-94F3-0AC2E93BEF03}" srcOrd="0" destOrd="0" presId="urn:microsoft.com/office/officeart/2005/8/layout/chevron1"/>
    <dgm:cxn modelId="{2601CE5F-77BD-4A63-B8B5-367C5A8376B2}" type="presParOf" srcId="{60FEDEC4-5C83-408C-94F3-0AC2E93BEF03}" destId="{841992DD-0D80-4E3C-B912-A23DA71817BA}" srcOrd="0" destOrd="0" presId="urn:microsoft.com/office/officeart/2005/8/layout/chevron1"/>
    <dgm:cxn modelId="{C86463B5-9763-4962-82ED-1024B40A94DE}" type="presParOf" srcId="{60FEDEC4-5C83-408C-94F3-0AC2E93BEF03}" destId="{3AED9609-F11C-4909-AD60-0306942BD342}" srcOrd="1" destOrd="0" presId="urn:microsoft.com/office/officeart/2005/8/layout/chevron1"/>
    <dgm:cxn modelId="{89B4DBEC-175B-46D4-88AC-64C4726C46FD}" type="presParOf" srcId="{60FEDEC4-5C83-408C-94F3-0AC2E93BEF03}" destId="{D50059DF-BCBE-4011-8020-763BAB04C753}" srcOrd="2" destOrd="0" presId="urn:microsoft.com/office/officeart/2005/8/layout/chevron1"/>
    <dgm:cxn modelId="{B147DC50-8E89-4108-8CDA-0453077804E2}" type="presParOf" srcId="{60FEDEC4-5C83-408C-94F3-0AC2E93BEF03}" destId="{B1646154-87C0-43E8-B203-0A66E2739D01}" srcOrd="3" destOrd="0" presId="urn:microsoft.com/office/officeart/2005/8/layout/chevron1"/>
    <dgm:cxn modelId="{1E906C27-8826-4F59-B12E-FF560FABEA30}" type="presParOf" srcId="{60FEDEC4-5C83-408C-94F3-0AC2E93BEF03}" destId="{9137B78B-29A5-4378-9798-2E66E7276E38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A27B689-0370-44BC-ABDA-0F8E2D0185DD}" type="doc">
      <dgm:prSet loTypeId="urn:microsoft.com/office/officeart/2005/8/layout/venn3" loCatId="relationship" qsTypeId="urn:microsoft.com/office/officeart/2005/8/quickstyle/3d5" qsCatId="3D" csTypeId="urn:microsoft.com/office/officeart/2005/8/colors/accent1_2" csCatId="accent1" phldr="1"/>
      <dgm:spPr/>
    </dgm:pt>
    <dgm:pt modelId="{B64F18F0-FE52-487C-BC8D-1EC7BCDBCA07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모터</a:t>
          </a:r>
        </a:p>
      </dgm:t>
    </dgm:pt>
    <dgm:pt modelId="{44DE3E43-924E-4A60-9901-784CB126AAFE}" type="parTrans" cxnId="{F1004A2A-ACC6-4DB6-B875-03C78D98F277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B2A03C81-9425-42C7-A56A-A919AA2EE4B3}" type="sibTrans" cxnId="{F1004A2A-ACC6-4DB6-B875-03C78D98F277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C1F78B08-60DD-481F-B95D-4F1585B8CFA1}">
      <dgm:prSet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회생</a:t>
          </a:r>
          <a:r>
            <a:rPr lang="en-US" altLang="ko-KR" sz="1800" dirty="0">
              <a:latin typeface="굴림" panose="020B0600000101010101" pitchFamily="50" charset="-127"/>
              <a:ea typeface="굴림" panose="020B0600000101010101" pitchFamily="50" charset="-127"/>
            </a:rPr>
            <a:t/>
          </a:r>
          <a:br>
            <a:rPr lang="en-US" altLang="ko-KR" sz="1800" dirty="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제동</a:t>
          </a:r>
        </a:p>
      </dgm:t>
    </dgm:pt>
    <dgm:pt modelId="{E9C9DADA-988C-4828-B199-35CA3ECEF8CE}" type="parTrans" cxnId="{3B15E57D-E54E-4B14-975D-F3BE54B6C22C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C87B884F-076E-45E7-9299-3A728667F39D}" type="sibTrans" cxnId="{3B15E57D-E54E-4B14-975D-F3BE54B6C22C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D93E454D-847D-4873-8039-D3BB697FC584}" type="pres">
      <dgm:prSet presAssocID="{DA27B689-0370-44BC-ABDA-0F8E2D0185DD}" presName="Name0" presStyleCnt="0">
        <dgm:presLayoutVars>
          <dgm:dir/>
          <dgm:resizeHandles val="exact"/>
        </dgm:presLayoutVars>
      </dgm:prSet>
      <dgm:spPr/>
    </dgm:pt>
    <dgm:pt modelId="{AE094C12-E7E6-4F3B-9A60-72B49F589F42}" type="pres">
      <dgm:prSet presAssocID="{B64F18F0-FE52-487C-BC8D-1EC7BCDBCA07}" presName="Name5" presStyleLbl="vennNode1" presStyleIdx="0" presStyleCnt="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CC8FFB46-D3B6-4D29-BA48-A15DE0C6D377}" type="pres">
      <dgm:prSet presAssocID="{B2A03C81-9425-42C7-A56A-A919AA2EE4B3}" presName="space" presStyleCnt="0"/>
      <dgm:spPr/>
    </dgm:pt>
    <dgm:pt modelId="{78804344-1A0C-4DA6-932B-F1488A73C5DF}" type="pres">
      <dgm:prSet presAssocID="{C1F78B08-60DD-481F-B95D-4F1585B8CFA1}" presName="Name5" presStyleLbl="vennNode1" presStyleIdx="1" presStyleCnt="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132058A0-CA76-4258-BB06-BCFE6A7A87A7}" type="presOf" srcId="{DA27B689-0370-44BC-ABDA-0F8E2D0185DD}" destId="{D93E454D-847D-4873-8039-D3BB697FC584}" srcOrd="0" destOrd="0" presId="urn:microsoft.com/office/officeart/2005/8/layout/venn3"/>
    <dgm:cxn modelId="{3B15E57D-E54E-4B14-975D-F3BE54B6C22C}" srcId="{DA27B689-0370-44BC-ABDA-0F8E2D0185DD}" destId="{C1F78B08-60DD-481F-B95D-4F1585B8CFA1}" srcOrd="1" destOrd="0" parTransId="{E9C9DADA-988C-4828-B199-35CA3ECEF8CE}" sibTransId="{C87B884F-076E-45E7-9299-3A728667F39D}"/>
    <dgm:cxn modelId="{0ADEC01C-0F37-4D47-B408-AC2FCD16BEA8}" type="presOf" srcId="{C1F78B08-60DD-481F-B95D-4F1585B8CFA1}" destId="{78804344-1A0C-4DA6-932B-F1488A73C5DF}" srcOrd="0" destOrd="0" presId="urn:microsoft.com/office/officeart/2005/8/layout/venn3"/>
    <dgm:cxn modelId="{F1004A2A-ACC6-4DB6-B875-03C78D98F277}" srcId="{DA27B689-0370-44BC-ABDA-0F8E2D0185DD}" destId="{B64F18F0-FE52-487C-BC8D-1EC7BCDBCA07}" srcOrd="0" destOrd="0" parTransId="{44DE3E43-924E-4A60-9901-784CB126AAFE}" sibTransId="{B2A03C81-9425-42C7-A56A-A919AA2EE4B3}"/>
    <dgm:cxn modelId="{46B4602D-7626-41B8-947C-97E48DC67307}" type="presOf" srcId="{B64F18F0-FE52-487C-BC8D-1EC7BCDBCA07}" destId="{AE094C12-E7E6-4F3B-9A60-72B49F589F42}" srcOrd="0" destOrd="0" presId="urn:microsoft.com/office/officeart/2005/8/layout/venn3"/>
    <dgm:cxn modelId="{AEF8BC41-270F-42AC-8AE5-17D3A8358B02}" type="presParOf" srcId="{D93E454D-847D-4873-8039-D3BB697FC584}" destId="{AE094C12-E7E6-4F3B-9A60-72B49F589F42}" srcOrd="0" destOrd="0" presId="urn:microsoft.com/office/officeart/2005/8/layout/venn3"/>
    <dgm:cxn modelId="{E1DD15B6-E1E0-41ED-A7C5-3C6955B28438}" type="presParOf" srcId="{D93E454D-847D-4873-8039-D3BB697FC584}" destId="{CC8FFB46-D3B6-4D29-BA48-A15DE0C6D377}" srcOrd="1" destOrd="0" presId="urn:microsoft.com/office/officeart/2005/8/layout/venn3"/>
    <dgm:cxn modelId="{DF682065-5AF7-4AA9-84CF-0728247C3E71}" type="presParOf" srcId="{D93E454D-847D-4873-8039-D3BB697FC584}" destId="{78804344-1A0C-4DA6-932B-F1488A73C5DF}" srcOrd="2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1992DD-0D80-4E3C-B912-A23DA71817BA}">
      <dsp:nvSpPr>
        <dsp:cNvPr id="0" name=""/>
        <dsp:cNvSpPr/>
      </dsp:nvSpPr>
      <dsp:spPr>
        <a:xfrm>
          <a:off x="984" y="484852"/>
          <a:ext cx="1199294" cy="479717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출발</a:t>
          </a:r>
          <a:r>
            <a:rPr lang="en-US" altLang="ko-KR" sz="1800" kern="12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/>
          </a:r>
          <a:br>
            <a:rPr lang="en-US" altLang="ko-KR" sz="1800" kern="12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kern="12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가속</a:t>
          </a:r>
        </a:p>
      </dsp:txBody>
      <dsp:txXfrm>
        <a:off x="240843" y="484852"/>
        <a:ext cx="719577" cy="479717"/>
      </dsp:txXfrm>
    </dsp:sp>
    <dsp:sp modelId="{D50059DF-BCBE-4011-8020-763BAB04C753}">
      <dsp:nvSpPr>
        <dsp:cNvPr id="0" name=""/>
        <dsp:cNvSpPr/>
      </dsp:nvSpPr>
      <dsp:spPr>
        <a:xfrm>
          <a:off x="1080348" y="484852"/>
          <a:ext cx="1199294" cy="479717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감속</a:t>
          </a:r>
        </a:p>
      </dsp:txBody>
      <dsp:txXfrm>
        <a:off x="1320207" y="484852"/>
        <a:ext cx="719577" cy="479717"/>
      </dsp:txXfrm>
    </dsp:sp>
    <dsp:sp modelId="{9137B78B-29A5-4378-9798-2E66E7276E38}">
      <dsp:nvSpPr>
        <dsp:cNvPr id="0" name=""/>
        <dsp:cNvSpPr/>
      </dsp:nvSpPr>
      <dsp:spPr>
        <a:xfrm>
          <a:off x="2159713" y="484852"/>
          <a:ext cx="1199294" cy="479717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급충</a:t>
          </a:r>
        </a:p>
      </dsp:txBody>
      <dsp:txXfrm>
        <a:off x="2399572" y="484852"/>
        <a:ext cx="719577" cy="47971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094C12-E7E6-4F3B-9A60-72B49F589F42}">
      <dsp:nvSpPr>
        <dsp:cNvPr id="0" name=""/>
        <dsp:cNvSpPr/>
      </dsp:nvSpPr>
      <dsp:spPr>
        <a:xfrm>
          <a:off x="594274" y="559"/>
          <a:ext cx="1028809" cy="102880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6619" tIns="22860" rIns="56619" bIns="2286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모터</a:t>
          </a:r>
        </a:p>
      </dsp:txBody>
      <dsp:txXfrm>
        <a:off x="744940" y="151225"/>
        <a:ext cx="727477" cy="727477"/>
      </dsp:txXfrm>
    </dsp:sp>
    <dsp:sp modelId="{78804344-1A0C-4DA6-932B-F1488A73C5DF}">
      <dsp:nvSpPr>
        <dsp:cNvPr id="0" name=""/>
        <dsp:cNvSpPr/>
      </dsp:nvSpPr>
      <dsp:spPr>
        <a:xfrm>
          <a:off x="1417322" y="559"/>
          <a:ext cx="1028809" cy="102880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6619" tIns="22860" rIns="56619" bIns="2286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회생</a:t>
          </a:r>
          <a:r>
            <a:rPr lang="en-US" altLang="ko-KR" sz="1800" kern="1200" dirty="0">
              <a:latin typeface="굴림" panose="020B0600000101010101" pitchFamily="50" charset="-127"/>
              <a:ea typeface="굴림" panose="020B0600000101010101" pitchFamily="50" charset="-127"/>
            </a:rPr>
            <a:t/>
          </a:r>
          <a:br>
            <a:rPr lang="en-US" altLang="ko-KR" sz="1800" kern="1200" dirty="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제동</a:t>
          </a:r>
        </a:p>
      </dsp:txBody>
      <dsp:txXfrm>
        <a:off x="1567988" y="151225"/>
        <a:ext cx="727477" cy="7274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2016C3-086C-4999-9D43-E0453338D530}" type="datetimeFigureOut">
              <a:rPr lang="ko-KR" altLang="en-US" smtClean="0"/>
              <a:t>2023-03-11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097A8-FC4E-4A31-A641-44758014BD43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0319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488F5D5-D739-4194-9FB2-B3FFF2557B62}" type="datetime1">
              <a:rPr lang="ko-KR" altLang="en-US" smtClean="0"/>
              <a:t>2023-03-11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13400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068FCF2-0E46-4553-8496-689BE494DA6B}" type="datetime1">
              <a:rPr lang="ko-KR" altLang="en-US" smtClean="0"/>
              <a:t>2023-03-11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48270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35FBC78-C7A9-4B14-A845-FC2879A5F943}" type="datetime1">
              <a:rPr lang="ko-KR" altLang="en-US" smtClean="0"/>
              <a:t>2023-03-11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44947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AF39B6C1-C06A-4EC1-A19F-0D832ECFCA8C}" type="datetime1">
              <a:rPr lang="ko-KR" altLang="en-US" smtClean="0"/>
              <a:t>2023-03-11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69402" y="6355580"/>
            <a:ext cx="2228850" cy="365125"/>
          </a:xfrm>
        </p:spPr>
        <p:txBody>
          <a:bodyPr/>
          <a:lstStyle>
            <a:lvl1pPr>
              <a:defRPr sz="1300"/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45883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E23892CB-BD2D-4A71-8D3D-DCEEE98ECA83}" type="datetime1">
              <a:rPr lang="ko-KR" altLang="en-US" smtClean="0"/>
              <a:t>2023-03-11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22853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924DC29-BEBB-424F-831F-847E9A04BE09}" type="datetime1">
              <a:rPr lang="ko-KR" altLang="en-US" smtClean="0"/>
              <a:t>2023-03-11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64106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CEB95358-A838-478D-9B72-79859A83FD9B}" type="datetime1">
              <a:rPr lang="ko-KR" altLang="en-US" smtClean="0"/>
              <a:t>2023-03-11</a:t>
            </a:fld>
            <a:endParaRPr lang="ko-KR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75879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DBF33C8B-9354-7831-1E5D-C2E24F3BE1AA}"/>
              </a:ext>
            </a:extLst>
          </p:cNvPr>
          <p:cNvSpPr/>
          <p:nvPr userDrawn="1"/>
        </p:nvSpPr>
        <p:spPr>
          <a:xfrm>
            <a:off x="0" y="0"/>
            <a:ext cx="9906000" cy="45719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양쪽 모서리가 잘린 사각형 7">
            <a:extLst>
              <a:ext uri="{FF2B5EF4-FFF2-40B4-BE49-F238E27FC236}">
                <a16:creationId xmlns:a16="http://schemas.microsoft.com/office/drawing/2014/main" id="{3C3D73FF-340B-255E-D07B-968092AEF531}"/>
              </a:ext>
            </a:extLst>
          </p:cNvPr>
          <p:cNvSpPr/>
          <p:nvPr userDrawn="1"/>
        </p:nvSpPr>
        <p:spPr>
          <a:xfrm flipH="1">
            <a:off x="632254" y="0"/>
            <a:ext cx="8641492" cy="1153297"/>
          </a:xfrm>
          <a:prstGeom prst="snip2SameRect">
            <a:avLst>
              <a:gd name="adj1" fmla="val 39524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F2B1E651-E2B7-AE05-A7ED-2A0E5F9F15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038" y="6264535"/>
            <a:ext cx="1479665" cy="547213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6F00FAA8-ACDE-F0DA-828B-15F1BC46A0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254" y="0"/>
            <a:ext cx="8635341" cy="1153297"/>
          </a:xfrm>
          <a:prstGeom prst="rect">
            <a:avLst/>
          </a:prstGeom>
        </p:spPr>
        <p:txBody>
          <a:bodyPr anchor="ctr"/>
          <a:lstStyle>
            <a:lvl1pPr algn="ctr">
              <a:defRPr sz="400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663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0E52529-CE08-4C4E-88D6-ECF8AD3D837F}" type="datetime1">
              <a:rPr lang="ko-KR" altLang="en-US" smtClean="0"/>
              <a:t>2023-03-11</a:t>
            </a:fld>
            <a:endParaRPr lang="ko-KR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91282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19743A8B-73CB-479E-98FA-9C44118C786D}" type="datetime1">
              <a:rPr lang="ko-KR" altLang="en-US" smtClean="0"/>
              <a:t>2023-03-11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38334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dirty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5493C1A0-D60E-4A2A-A02E-AC8186A6BAEC}" type="datetime1">
              <a:rPr lang="ko-KR" altLang="en-US" smtClean="0"/>
              <a:t>2023-03-11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66125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41735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사각형: 잘린 한쪽 모서리 2"/>
          <p:cNvSpPr/>
          <p:nvPr/>
        </p:nvSpPr>
        <p:spPr>
          <a:xfrm>
            <a:off x="0" y="0"/>
            <a:ext cx="4879818" cy="6858000"/>
          </a:xfrm>
          <a:prstGeom prst="snip1Rect">
            <a:avLst/>
          </a:prstGeom>
          <a:blipFill dpi="0" rotWithShape="1"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CascadeDown">
              <a:avLst/>
            </a:prstTxWarp>
          </a:bodyPr>
          <a:lstStyle/>
          <a:p>
            <a:pPr algn="ctr"/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1B08C1C9-8BFC-4BE1-8505-B31AFCC1E3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39502" y="2588517"/>
            <a:ext cx="7026996" cy="2255087"/>
          </a:xfrm>
        </p:spPr>
        <p:txBody>
          <a:bodyPr>
            <a:prstTxWarp prst="textSlantUp">
              <a:avLst/>
            </a:prstTxWarp>
          </a:bodyPr>
          <a:lstStyle/>
          <a:p>
            <a:r>
              <a:rPr lang="en-US" altLang="ko-KR" b="1" dirty="0">
                <a:effectLst>
                  <a:reflection blurRad="6350" stA="55000" endA="300" endPos="45500" dir="5400000" sy="-100000" algn="bl" rotWithShape="0"/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Electric vehicle </a:t>
            </a:r>
            <a:endParaRPr lang="ko-KR" altLang="en-US" b="1" dirty="0">
              <a:effectLst>
                <a:reflection blurRad="6350" stA="55000" endA="300" endPos="45500" dir="5400000" sy="-100000" algn="bl" rotWithShape="0"/>
              </a:effectLst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E417A86-4430-4B4F-A502-D670DF6CC7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5602" y="222266"/>
            <a:ext cx="2181080" cy="806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39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ECF67A3-2BEF-4441-96D7-AC1E5C275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2</a:t>
            </a:fld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A80A21B-1C34-4403-A974-17613A903BF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ko-KR" altLang="en-US" dirty="0"/>
              <a:t>  목차</a:t>
            </a:r>
          </a:p>
        </p:txBody>
      </p:sp>
      <p:sp>
        <p:nvSpPr>
          <p:cNvPr id="19" name="모서리가 둥근 직사각형 18"/>
          <p:cNvSpPr/>
          <p:nvPr/>
        </p:nvSpPr>
        <p:spPr>
          <a:xfrm>
            <a:off x="1503792" y="2343151"/>
            <a:ext cx="4544584" cy="257670"/>
          </a:xfrm>
          <a:prstGeom prst="homePlat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325457" y="1898858"/>
            <a:ext cx="430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전기차의 정의</a:t>
            </a:r>
          </a:p>
        </p:txBody>
      </p:sp>
      <p:sp>
        <p:nvSpPr>
          <p:cNvPr id="3" name="육각형 2"/>
          <p:cNvSpPr/>
          <p:nvPr/>
        </p:nvSpPr>
        <p:spPr>
          <a:xfrm>
            <a:off x="921676" y="1958216"/>
            <a:ext cx="1408702" cy="642604"/>
          </a:xfrm>
          <a:prstGeom prst="hexag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1</a:t>
            </a:r>
            <a:endParaRPr lang="ko-KR" altLang="en-US" sz="2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7" name="모서리가 둥근 직사각형 26"/>
          <p:cNvSpPr/>
          <p:nvPr/>
        </p:nvSpPr>
        <p:spPr>
          <a:xfrm>
            <a:off x="1503792" y="3391664"/>
            <a:ext cx="4544584" cy="257670"/>
          </a:xfrm>
          <a:prstGeom prst="homePlat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325457" y="2947371"/>
            <a:ext cx="430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전기차 충전 정보</a:t>
            </a:r>
          </a:p>
        </p:txBody>
      </p:sp>
      <p:sp>
        <p:nvSpPr>
          <p:cNvPr id="29" name="육각형 28"/>
          <p:cNvSpPr/>
          <p:nvPr/>
        </p:nvSpPr>
        <p:spPr>
          <a:xfrm>
            <a:off x="921676" y="3006729"/>
            <a:ext cx="1408702" cy="642604"/>
          </a:xfrm>
          <a:prstGeom prst="hexag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2</a:t>
            </a:r>
            <a:endParaRPr lang="ko-KR" altLang="en-US" sz="2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8" name="모서리가 둥근 직사각형 37"/>
          <p:cNvSpPr/>
          <p:nvPr/>
        </p:nvSpPr>
        <p:spPr>
          <a:xfrm>
            <a:off x="1503792" y="4440177"/>
            <a:ext cx="4544584" cy="257670"/>
          </a:xfrm>
          <a:prstGeom prst="homePlat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325457" y="3995884"/>
            <a:ext cx="430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전기차 보조금 지원액</a:t>
            </a:r>
          </a:p>
        </p:txBody>
      </p:sp>
      <p:sp>
        <p:nvSpPr>
          <p:cNvPr id="42" name="육각형 41"/>
          <p:cNvSpPr/>
          <p:nvPr/>
        </p:nvSpPr>
        <p:spPr>
          <a:xfrm>
            <a:off x="921676" y="4055242"/>
            <a:ext cx="1408702" cy="642604"/>
          </a:xfrm>
          <a:prstGeom prst="hexag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3</a:t>
            </a:r>
            <a:endParaRPr lang="ko-KR" altLang="en-US" sz="2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4" name="모서리가 둥근 직사각형 43"/>
          <p:cNvSpPr/>
          <p:nvPr/>
        </p:nvSpPr>
        <p:spPr>
          <a:xfrm>
            <a:off x="1503792" y="5488690"/>
            <a:ext cx="4544584" cy="257670"/>
          </a:xfrm>
          <a:prstGeom prst="homePlat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325457" y="5044397"/>
            <a:ext cx="430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  <a:hlinkClick r:id="rId2" action="ppaction://hlinksldjump"/>
              </a:rPr>
              <a:t>전기차의 원리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6" name="육각형 45"/>
          <p:cNvSpPr/>
          <p:nvPr/>
        </p:nvSpPr>
        <p:spPr>
          <a:xfrm>
            <a:off x="921676" y="5103755"/>
            <a:ext cx="1408702" cy="642604"/>
          </a:xfrm>
          <a:prstGeom prst="hexag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4</a:t>
            </a:r>
            <a:endParaRPr lang="ko-KR" altLang="en-US" sz="2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59" b="67322"/>
          <a:stretch/>
        </p:blipFill>
        <p:spPr>
          <a:xfrm>
            <a:off x="7205827" y="2044674"/>
            <a:ext cx="1643425" cy="1531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995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6858544-C66C-4DCC-8236-11BE5768B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A6056FBD-BCC7-4E75-B5E6-4FBC7AE735A8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전기차의 정의</a:t>
            </a:r>
          </a:p>
        </p:txBody>
      </p:sp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A43E2F25-EBD4-4E9E-B7FD-0DD365416DD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33400" y="1395413"/>
            <a:ext cx="8469313" cy="2586037"/>
          </a:xfrm>
          <a:prstGeom prst="rect">
            <a:avLst/>
          </a:prstGeom>
        </p:spPr>
        <p:txBody>
          <a:bodyPr/>
          <a:lstStyle/>
          <a:p>
            <a:pPr marL="365125" indent="-365125" latinLnBrk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Electric vehicle</a:t>
            </a:r>
          </a:p>
          <a:p>
            <a:pPr marL="717550" lvl="1" indent="-360363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altLang="ko-KR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An electric vehicle can be powered by a collector system, with electricity from extravehicular sources, or it can be powered autonomously by a battery</a:t>
            </a:r>
            <a:endParaRPr lang="ko-KR" altLang="en-US" sz="2000" dirty="0">
              <a:solidFill>
                <a:prstClr val="black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5" name="내용 개체 틀 1">
            <a:extLst>
              <a:ext uri="{FF2B5EF4-FFF2-40B4-BE49-F238E27FC236}">
                <a16:creationId xmlns:a16="http://schemas.microsoft.com/office/drawing/2014/main" id="{BEF6380C-942C-41C2-B9B2-280C4B273AFB}"/>
              </a:ext>
            </a:extLst>
          </p:cNvPr>
          <p:cNvSpPr txBox="1">
            <a:spLocks/>
          </p:cNvSpPr>
          <p:nvPr/>
        </p:nvSpPr>
        <p:spPr>
          <a:xfrm>
            <a:off x="533400" y="3807869"/>
            <a:ext cx="7094808" cy="203331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125" indent="-365125" latinLnBrk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전기차의 특징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14375" lvl="1" indent="-357188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전기 사용</a:t>
            </a:r>
            <a:r>
              <a:rPr lang="en-US" altLang="ko-KR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, </a:t>
            </a: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작은 소음</a:t>
            </a:r>
            <a:r>
              <a:rPr lang="en-US" altLang="ko-KR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, </a:t>
            </a: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차량 구조설계 용이</a:t>
            </a:r>
            <a:r>
              <a:rPr lang="en-US" altLang="ko-KR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 </a:t>
            </a:r>
          </a:p>
          <a:p>
            <a:pPr marL="714375" lvl="1" indent="-357188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뛰어난 제어 성능 및 유지보수성</a:t>
            </a:r>
            <a:endParaRPr lang="en-US" altLang="ko-KR" sz="2000" dirty="0">
              <a:solidFill>
                <a:prstClr val="black"/>
              </a:solidFill>
              <a:latin typeface="굴림" pitchFamily="50" charset="-127"/>
              <a:ea typeface="굴림" pitchFamily="50" charset="-127"/>
            </a:endParaRPr>
          </a:p>
          <a:p>
            <a:pPr marL="714375" lvl="1" indent="-357188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엔진 소음이 작고</a:t>
            </a:r>
            <a:r>
              <a:rPr lang="en-US" altLang="ko-KR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, </a:t>
            </a: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폭발의 위험성이 작음</a:t>
            </a:r>
            <a:endParaRPr lang="en-US" altLang="ko-KR" sz="2000" dirty="0">
              <a:solidFill>
                <a:prstClr val="black"/>
              </a:solidFill>
              <a:latin typeface="굴림" pitchFamily="50" charset="-127"/>
              <a:ea typeface="굴림" pitchFamily="50" charset="-127"/>
            </a:endParaRP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82F08340-7F5E-4C05-B8E5-2DDE264AE74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281194" y="4632445"/>
            <a:ext cx="1465138" cy="112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12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90991D5-C103-4BC1-9A08-CD7E6ECFC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47F65C8A-5058-4601-9F8E-241095381541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>
                <a:cs typeface="+mn-cs"/>
              </a:rPr>
              <a:t>2. </a:t>
            </a:r>
            <a:r>
              <a:rPr lang="ko-KR" altLang="en-US" dirty="0">
                <a:cs typeface="+mn-cs"/>
              </a:rPr>
              <a:t>전기차 충전 정보</a:t>
            </a:r>
            <a:endParaRPr lang="ko-KR" altLang="en-US" dirty="0"/>
          </a:p>
        </p:txBody>
      </p:sp>
      <p:sp>
        <p:nvSpPr>
          <p:cNvPr id="9" name="한쪽 모서리가 잘린 사각형 6">
            <a:extLst>
              <a:ext uri="{FF2B5EF4-FFF2-40B4-BE49-F238E27FC236}">
                <a16:creationId xmlns:a16="http://schemas.microsoft.com/office/drawing/2014/main" id="{8087F8E9-02A7-4507-A6C3-46C9BD3C567C}"/>
              </a:ext>
            </a:extLst>
          </p:cNvPr>
          <p:cNvSpPr/>
          <p:nvPr/>
        </p:nvSpPr>
        <p:spPr>
          <a:xfrm>
            <a:off x="1639664" y="1485326"/>
            <a:ext cx="2595600" cy="842962"/>
          </a:xfrm>
          <a:prstGeom prst="snip2Diag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2" name="다이아몬드 11">
            <a:extLst>
              <a:ext uri="{FF2B5EF4-FFF2-40B4-BE49-F238E27FC236}">
                <a16:creationId xmlns:a16="http://schemas.microsoft.com/office/drawing/2014/main" id="{D0239B3D-E6FB-4DAD-BC48-2CF1D55D21F5}"/>
              </a:ext>
            </a:extLst>
          </p:cNvPr>
          <p:cNvSpPr/>
          <p:nvPr/>
        </p:nvSpPr>
        <p:spPr>
          <a:xfrm>
            <a:off x="1639664" y="1485325"/>
            <a:ext cx="2595600" cy="844089"/>
          </a:xfrm>
          <a:prstGeom prst="diamond">
            <a:avLst/>
          </a:pr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벽부형 충전기</a:t>
            </a:r>
          </a:p>
        </p:txBody>
      </p:sp>
      <p:sp>
        <p:nvSpPr>
          <p:cNvPr id="15" name="오각형 12">
            <a:extLst>
              <a:ext uri="{FF2B5EF4-FFF2-40B4-BE49-F238E27FC236}">
                <a16:creationId xmlns:a16="http://schemas.microsoft.com/office/drawing/2014/main" id="{77050217-396B-4D79-83D2-B08A5E952EA6}"/>
              </a:ext>
            </a:extLst>
          </p:cNvPr>
          <p:cNvSpPr/>
          <p:nvPr/>
        </p:nvSpPr>
        <p:spPr>
          <a:xfrm flipH="1">
            <a:off x="496516" y="2327457"/>
            <a:ext cx="1144800" cy="1285200"/>
          </a:xfrm>
          <a:prstGeom prst="flowChartDisplay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용량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6" name="오각형 14">
            <a:extLst>
              <a:ext uri="{FF2B5EF4-FFF2-40B4-BE49-F238E27FC236}">
                <a16:creationId xmlns:a16="http://schemas.microsoft.com/office/drawing/2014/main" id="{9011564F-F957-448A-951A-AD5CAA892458}"/>
              </a:ext>
            </a:extLst>
          </p:cNvPr>
          <p:cNvSpPr/>
          <p:nvPr/>
        </p:nvSpPr>
        <p:spPr>
          <a:xfrm flipH="1">
            <a:off x="496516" y="4889904"/>
            <a:ext cx="1144800" cy="1285200"/>
          </a:xfrm>
          <a:prstGeom prst="flowChartDisplay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특징</a:t>
            </a:r>
          </a:p>
        </p:txBody>
      </p:sp>
      <p:sp>
        <p:nvSpPr>
          <p:cNvPr id="17" name="오각형 17">
            <a:extLst>
              <a:ext uri="{FF2B5EF4-FFF2-40B4-BE49-F238E27FC236}">
                <a16:creationId xmlns:a16="http://schemas.microsoft.com/office/drawing/2014/main" id="{85C30C28-AEC0-4A43-9320-4D0E50E3A893}"/>
              </a:ext>
            </a:extLst>
          </p:cNvPr>
          <p:cNvSpPr/>
          <p:nvPr/>
        </p:nvSpPr>
        <p:spPr>
          <a:xfrm flipH="1">
            <a:off x="496516" y="3610500"/>
            <a:ext cx="1144800" cy="1285200"/>
          </a:xfrm>
          <a:prstGeom prst="flowChartDisplay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충전시간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8" name="한쪽 모서리가 잘린 사각형 6">
            <a:extLst>
              <a:ext uri="{FF2B5EF4-FFF2-40B4-BE49-F238E27FC236}">
                <a16:creationId xmlns:a16="http://schemas.microsoft.com/office/drawing/2014/main" id="{8087F8E9-02A7-4507-A6C3-46C9BD3C567C}"/>
              </a:ext>
            </a:extLst>
          </p:cNvPr>
          <p:cNvSpPr/>
          <p:nvPr/>
        </p:nvSpPr>
        <p:spPr>
          <a:xfrm>
            <a:off x="4235264" y="1485326"/>
            <a:ext cx="2750400" cy="842962"/>
          </a:xfrm>
          <a:prstGeom prst="snip2Diag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9" name="다이아몬드 18">
            <a:extLst>
              <a:ext uri="{FF2B5EF4-FFF2-40B4-BE49-F238E27FC236}">
                <a16:creationId xmlns:a16="http://schemas.microsoft.com/office/drawing/2014/main" id="{D0239B3D-E6FB-4DAD-BC48-2CF1D55D21F5}"/>
              </a:ext>
            </a:extLst>
          </p:cNvPr>
          <p:cNvSpPr/>
          <p:nvPr/>
        </p:nvSpPr>
        <p:spPr>
          <a:xfrm>
            <a:off x="4235264" y="1485325"/>
            <a:ext cx="2750400" cy="844089"/>
          </a:xfrm>
          <a:prstGeom prst="diamond">
            <a:avLst/>
          </a:pr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스탠드형 충전기</a:t>
            </a:r>
          </a:p>
        </p:txBody>
      </p:sp>
      <p:sp>
        <p:nvSpPr>
          <p:cNvPr id="20" name="한쪽 모서리가 잘린 사각형 6">
            <a:extLst>
              <a:ext uri="{FF2B5EF4-FFF2-40B4-BE49-F238E27FC236}">
                <a16:creationId xmlns:a16="http://schemas.microsoft.com/office/drawing/2014/main" id="{8087F8E9-02A7-4507-A6C3-46C9BD3C567C}"/>
              </a:ext>
            </a:extLst>
          </p:cNvPr>
          <p:cNvSpPr/>
          <p:nvPr/>
        </p:nvSpPr>
        <p:spPr>
          <a:xfrm>
            <a:off x="6985664" y="1485326"/>
            <a:ext cx="2433600" cy="842962"/>
          </a:xfrm>
          <a:prstGeom prst="snip2Diag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1" name="다이아몬드 20">
            <a:extLst>
              <a:ext uri="{FF2B5EF4-FFF2-40B4-BE49-F238E27FC236}">
                <a16:creationId xmlns:a16="http://schemas.microsoft.com/office/drawing/2014/main" id="{D0239B3D-E6FB-4DAD-BC48-2CF1D55D21F5}"/>
              </a:ext>
            </a:extLst>
          </p:cNvPr>
          <p:cNvSpPr/>
          <p:nvPr/>
        </p:nvSpPr>
        <p:spPr>
          <a:xfrm>
            <a:off x="6985664" y="1485325"/>
            <a:ext cx="2433600" cy="844089"/>
          </a:xfrm>
          <a:prstGeom prst="diamond">
            <a:avLst/>
          </a:pr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이동형 충전기</a:t>
            </a:r>
          </a:p>
        </p:txBody>
      </p:sp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B9CB352A-EDBE-4FC2-96CC-BAA4DBC177D2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2697891"/>
              </p:ext>
            </p:extLst>
          </p:nvPr>
        </p:nvGraphicFramePr>
        <p:xfrm>
          <a:off x="1631099" y="2325300"/>
          <a:ext cx="7778385" cy="389628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592795">
                  <a:extLst>
                    <a:ext uri="{9D8B030D-6E8A-4147-A177-3AD203B41FA5}">
                      <a16:colId xmlns:a16="http://schemas.microsoft.com/office/drawing/2014/main" val="2146560551"/>
                    </a:ext>
                  </a:extLst>
                </a:gridCol>
                <a:gridCol w="2751952">
                  <a:extLst>
                    <a:ext uri="{9D8B030D-6E8A-4147-A177-3AD203B41FA5}">
                      <a16:colId xmlns:a16="http://schemas.microsoft.com/office/drawing/2014/main" val="380537234"/>
                    </a:ext>
                  </a:extLst>
                </a:gridCol>
                <a:gridCol w="2433638">
                  <a:extLst>
                    <a:ext uri="{9D8B030D-6E8A-4147-A177-3AD203B41FA5}">
                      <a16:colId xmlns:a16="http://schemas.microsoft.com/office/drawing/2014/main" val="2204403766"/>
                    </a:ext>
                  </a:extLst>
                </a:gridCol>
              </a:tblGrid>
              <a:tr h="1285200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3~7kW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3~7kW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3kW(Max)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1468742"/>
                  </a:ext>
                </a:extLst>
              </a:tr>
              <a:tr h="1285200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4~6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시간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4~6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시간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6~9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시간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18415507"/>
                  </a:ext>
                </a:extLst>
              </a:tr>
              <a:tr h="12852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분전함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기초패드 설치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U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형 볼라드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차량스토퍼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차량도색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충전기가 외부에 설치되어 눈과 비에 노출될 때만 케노피 설치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220V</a:t>
                      </a:r>
                      <a:r>
                        <a:rPr lang="en-US" altLang="ko-KR" sz="1800" baseline="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 </a:t>
                      </a:r>
                      <a:r>
                        <a:rPr lang="ko-KR" altLang="en-US" sz="1800" baseline="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콘센트에 </a:t>
                      </a:r>
                      <a:r>
                        <a:rPr lang="en-US" altLang="ko-KR" sz="1800" baseline="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RFID</a:t>
                      </a:r>
                      <a:r>
                        <a:rPr lang="ko-KR" altLang="en-US" sz="1800" baseline="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태그를 부착하여 충전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80224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4859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3EFAB0D0-AF68-4A64-9522-052C3F3E9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C0440D4-52C5-4F9F-A507-04557B9A8BFB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3. </a:t>
            </a:r>
            <a:r>
              <a:rPr lang="ko-KR" altLang="en-US" dirty="0"/>
              <a:t>전기차 보조금 지원액</a:t>
            </a:r>
          </a:p>
        </p:txBody>
      </p:sp>
      <p:graphicFrame>
        <p:nvGraphicFramePr>
          <p:cNvPr id="11" name="내용 개체 틀 10">
            <a:extLst>
              <a:ext uri="{FF2B5EF4-FFF2-40B4-BE49-F238E27FC236}">
                <a16:creationId xmlns:a16="http://schemas.microsoft.com/office/drawing/2014/main" id="{09D0E751-55A6-4253-AA03-647E97BCEA56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408837385"/>
              </p:ext>
            </p:extLst>
          </p:nvPr>
        </p:nvGraphicFramePr>
        <p:xfrm>
          <a:off x="626333" y="1514475"/>
          <a:ext cx="8635341" cy="4672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화살표: 오른쪽 11">
            <a:extLst>
              <a:ext uri="{FF2B5EF4-FFF2-40B4-BE49-F238E27FC236}">
                <a16:creationId xmlns:a16="http://schemas.microsoft.com/office/drawing/2014/main" id="{E53F0560-EF9A-46CD-8450-DB2869120613}"/>
              </a:ext>
            </a:extLst>
          </p:cNvPr>
          <p:cNvSpPr/>
          <p:nvPr/>
        </p:nvSpPr>
        <p:spPr>
          <a:xfrm>
            <a:off x="6569054" y="2246841"/>
            <a:ext cx="1679596" cy="593288"/>
          </a:xfrm>
          <a:prstGeom prst="wav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단위</a:t>
            </a:r>
            <a:r>
              <a:rPr lang="en-US" altLang="ko-KR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:</a:t>
            </a:r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만원</a:t>
            </a:r>
          </a:p>
        </p:txBody>
      </p:sp>
    </p:spTree>
    <p:extLst>
      <p:ext uri="{BB962C8B-B14F-4D97-AF65-F5344CB8AC3E}">
        <p14:creationId xmlns:p14="http://schemas.microsoft.com/office/powerpoint/2010/main" val="4118213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한쪽 모서리가 둥근 사각형 4">
            <a:extLst>
              <a:ext uri="{FF2B5EF4-FFF2-40B4-BE49-F238E27FC236}">
                <a16:creationId xmlns:a16="http://schemas.microsoft.com/office/drawing/2014/main" id="{8E9B57E4-DB23-F0CB-412B-32FF87694278}"/>
              </a:ext>
            </a:extLst>
          </p:cNvPr>
          <p:cNvSpPr/>
          <p:nvPr/>
        </p:nvSpPr>
        <p:spPr>
          <a:xfrm flipV="1">
            <a:off x="5097016" y="1428736"/>
            <a:ext cx="4524332" cy="4429156"/>
          </a:xfrm>
          <a:prstGeom prst="round2SameRect">
            <a:avLst/>
          </a:prstGeom>
          <a:solidFill>
            <a:schemeClr val="accent5">
              <a:lumMod val="20000"/>
              <a:lumOff val="80000"/>
            </a:schemeClr>
          </a:solidFill>
          <a:ln w="31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E98731A-7DBC-4F86-9832-AD41B1C37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11138DC-642E-4E98-9ED1-8275F76599B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4. </a:t>
            </a:r>
            <a:r>
              <a:rPr lang="ko-KR" altLang="en-US" dirty="0"/>
              <a:t>전기차의 원리</a:t>
            </a:r>
          </a:p>
        </p:txBody>
      </p:sp>
      <p:sp>
        <p:nvSpPr>
          <p:cNvPr id="6" name="한쪽 모서리가 둥근 사각형 31">
            <a:extLst>
              <a:ext uri="{FF2B5EF4-FFF2-40B4-BE49-F238E27FC236}">
                <a16:creationId xmlns:a16="http://schemas.microsoft.com/office/drawing/2014/main" id="{4B0EA8A6-B219-4B30-9186-4751755091EC}"/>
              </a:ext>
            </a:extLst>
          </p:cNvPr>
          <p:cNvSpPr/>
          <p:nvPr/>
        </p:nvSpPr>
        <p:spPr>
          <a:xfrm flipH="1">
            <a:off x="6079872" y="3295458"/>
            <a:ext cx="3020800" cy="172193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tx1"/>
            </a:solidFill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13" name="육각형 12">
            <a:extLst>
              <a:ext uri="{FF2B5EF4-FFF2-40B4-BE49-F238E27FC236}">
                <a16:creationId xmlns:a16="http://schemas.microsoft.com/office/drawing/2014/main" id="{5289D413-7C92-4322-8BDC-E7EAEE3A15EB}"/>
              </a:ext>
            </a:extLst>
          </p:cNvPr>
          <p:cNvSpPr/>
          <p:nvPr/>
        </p:nvSpPr>
        <p:spPr>
          <a:xfrm rot="20903477">
            <a:off x="6893538" y="3508252"/>
            <a:ext cx="1193892" cy="681129"/>
          </a:xfrm>
          <a:prstGeom prst="hexagon">
            <a:avLst/>
          </a:prstGeom>
          <a:solidFill>
            <a:schemeClr val="bg2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모터</a:t>
            </a:r>
          </a:p>
        </p:txBody>
      </p:sp>
      <p:sp>
        <p:nvSpPr>
          <p:cNvPr id="15" name="한쪽 모서리는 잘리고 다른 쪽 모서리는 둥근 사각형 70">
            <a:extLst>
              <a:ext uri="{FF2B5EF4-FFF2-40B4-BE49-F238E27FC236}">
                <a16:creationId xmlns:a16="http://schemas.microsoft.com/office/drawing/2014/main" id="{C12685EA-7212-4F82-B0F0-46032E15FB9F}"/>
              </a:ext>
            </a:extLst>
          </p:cNvPr>
          <p:cNvSpPr/>
          <p:nvPr/>
        </p:nvSpPr>
        <p:spPr>
          <a:xfrm flipH="1">
            <a:off x="5377560" y="5179749"/>
            <a:ext cx="2970184" cy="515711"/>
          </a:xfrm>
          <a:prstGeom prst="snip2SameRect">
            <a:avLst/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배터리</a:t>
            </a:r>
          </a:p>
        </p:txBody>
      </p:sp>
      <p:sp>
        <p:nvSpPr>
          <p:cNvPr id="17" name="왼쪽/오른쪽/위쪽 화살표 72">
            <a:extLst>
              <a:ext uri="{FF2B5EF4-FFF2-40B4-BE49-F238E27FC236}">
                <a16:creationId xmlns:a16="http://schemas.microsoft.com/office/drawing/2014/main" id="{46036FB9-666D-4FBD-B38F-938C685BE89B}"/>
              </a:ext>
            </a:extLst>
          </p:cNvPr>
          <p:cNvSpPr/>
          <p:nvPr/>
        </p:nvSpPr>
        <p:spPr>
          <a:xfrm>
            <a:off x="5558828" y="1628772"/>
            <a:ext cx="3551646" cy="546451"/>
          </a:xfrm>
          <a:prstGeom prst="leftRightArrowCallout">
            <a:avLst>
              <a:gd name="adj1" fmla="val 56924"/>
              <a:gd name="adj2" fmla="val 28462"/>
              <a:gd name="adj3" fmla="val 44881"/>
              <a:gd name="adj4" fmla="val 67046"/>
            </a:avLst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전기차 구조</a:t>
            </a:r>
          </a:p>
        </p:txBody>
      </p:sp>
      <p:sp>
        <p:nvSpPr>
          <p:cNvPr id="22" name="한쪽 모서리가 둥근 사각형 4">
            <a:extLst>
              <a:ext uri="{FF2B5EF4-FFF2-40B4-BE49-F238E27FC236}">
                <a16:creationId xmlns:a16="http://schemas.microsoft.com/office/drawing/2014/main" id="{9F0D78A8-327C-4775-8ABA-03C2B22246CB}"/>
              </a:ext>
            </a:extLst>
          </p:cNvPr>
          <p:cNvSpPr/>
          <p:nvPr/>
        </p:nvSpPr>
        <p:spPr>
          <a:xfrm>
            <a:off x="284652" y="1428736"/>
            <a:ext cx="4524332" cy="4429156"/>
          </a:xfrm>
          <a:prstGeom prst="round2SameRect">
            <a:avLst/>
          </a:prstGeom>
          <a:solidFill>
            <a:schemeClr val="accent5">
              <a:lumMod val="20000"/>
              <a:lumOff val="80000"/>
            </a:schemeClr>
          </a:solidFill>
          <a:ln w="31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25" name="오른쪽 화살표 10">
            <a:extLst>
              <a:ext uri="{FF2B5EF4-FFF2-40B4-BE49-F238E27FC236}">
                <a16:creationId xmlns:a16="http://schemas.microsoft.com/office/drawing/2014/main" id="{1B007D70-7132-4FE1-A46E-AFCB4303041D}"/>
              </a:ext>
            </a:extLst>
          </p:cNvPr>
          <p:cNvSpPr/>
          <p:nvPr/>
        </p:nvSpPr>
        <p:spPr>
          <a:xfrm>
            <a:off x="494404" y="3295458"/>
            <a:ext cx="4104828" cy="233252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28" name="별: 꼭짓점 8개 27">
            <a:extLst>
              <a:ext uri="{FF2B5EF4-FFF2-40B4-BE49-F238E27FC236}">
                <a16:creationId xmlns:a16="http://schemas.microsoft.com/office/drawing/2014/main" id="{56D904FD-6F1C-4ADC-8EC6-B974696154B0}"/>
              </a:ext>
            </a:extLst>
          </p:cNvPr>
          <p:cNvSpPr/>
          <p:nvPr/>
        </p:nvSpPr>
        <p:spPr>
          <a:xfrm>
            <a:off x="3854396" y="2169733"/>
            <a:ext cx="786089" cy="1011902"/>
          </a:xfrm>
          <a:prstGeom prst="star8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완충</a:t>
            </a:r>
          </a:p>
        </p:txBody>
      </p:sp>
      <p:graphicFrame>
        <p:nvGraphicFramePr>
          <p:cNvPr id="8" name="다이어그램 7"/>
          <p:cNvGraphicFramePr/>
          <p:nvPr>
            <p:extLst>
              <p:ext uri="{D42A27DB-BD31-4B8C-83A1-F6EECF244321}">
                <p14:modId xmlns:p14="http://schemas.microsoft.com/office/powerpoint/2010/main" val="2996462729"/>
              </p:ext>
            </p:extLst>
          </p:nvPr>
        </p:nvGraphicFramePr>
        <p:xfrm>
          <a:off x="408679" y="1950973"/>
          <a:ext cx="3359992" cy="14494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빗면 8"/>
          <p:cNvSpPr/>
          <p:nvPr/>
        </p:nvSpPr>
        <p:spPr>
          <a:xfrm>
            <a:off x="1206506" y="1610287"/>
            <a:ext cx="2680625" cy="546451"/>
          </a:xfrm>
          <a:prstGeom prst="bevel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주행모드</a:t>
            </a:r>
          </a:p>
        </p:txBody>
      </p:sp>
      <p:sp>
        <p:nvSpPr>
          <p:cNvPr id="35" name="순서도: 문서 34">
            <a:extLst>
              <a:ext uri="{FF2B5EF4-FFF2-40B4-BE49-F238E27FC236}">
                <a16:creationId xmlns:a16="http://schemas.microsoft.com/office/drawing/2014/main" id="{88AF9989-B8FC-4A07-BB48-731D4BADA362}"/>
              </a:ext>
            </a:extLst>
          </p:cNvPr>
          <p:cNvSpPr/>
          <p:nvPr/>
        </p:nvSpPr>
        <p:spPr>
          <a:xfrm flipH="1">
            <a:off x="7648242" y="4371396"/>
            <a:ext cx="1187173" cy="468000"/>
          </a:xfrm>
          <a:prstGeom prst="flowChartDocument">
            <a:avLst/>
          </a:prstGeom>
          <a:solidFill>
            <a:schemeClr val="accent2">
              <a:lumMod val="5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인버터</a:t>
            </a:r>
          </a:p>
        </p:txBody>
      </p:sp>
      <p:sp>
        <p:nvSpPr>
          <p:cNvPr id="12" name="순서도: 수동 입력 11">
            <a:extLst>
              <a:ext uri="{FF2B5EF4-FFF2-40B4-BE49-F238E27FC236}">
                <a16:creationId xmlns:a16="http://schemas.microsoft.com/office/drawing/2014/main" id="{6AEC6041-9EBD-44BD-8B91-F65F3BDCD12C}"/>
              </a:ext>
            </a:extLst>
          </p:cNvPr>
          <p:cNvSpPr/>
          <p:nvPr/>
        </p:nvSpPr>
        <p:spPr>
          <a:xfrm flipV="1">
            <a:off x="7865981" y="2385061"/>
            <a:ext cx="1196592" cy="820083"/>
          </a:xfrm>
          <a:prstGeom prst="flowChartManualInpu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1FE14E00-F347-43C0-98C3-47E1074326E4}"/>
              </a:ext>
            </a:extLst>
          </p:cNvPr>
          <p:cNvSpPr/>
          <p:nvPr/>
        </p:nvSpPr>
        <p:spPr>
          <a:xfrm>
            <a:off x="8060589" y="2412788"/>
            <a:ext cx="877163" cy="646331"/>
          </a:xfrm>
          <a:prstGeom prst="rect">
            <a:avLst/>
          </a:prstGeom>
          <a:ln w="317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ko-KR" altLang="en-US" dirty="0">
                <a:latin typeface="굴림" pitchFamily="50" charset="-127"/>
                <a:ea typeface="굴림" pitchFamily="50" charset="-127"/>
              </a:rPr>
              <a:t>급속</a:t>
            </a:r>
            <a:r>
              <a:rPr lang="en-US" altLang="ko-KR" dirty="0">
                <a:latin typeface="굴림" pitchFamily="50" charset="-127"/>
                <a:ea typeface="굴림" pitchFamily="50" charset="-127"/>
              </a:rPr>
              <a:t/>
            </a:r>
            <a:br>
              <a:rPr lang="en-US" altLang="ko-KR" dirty="0">
                <a:latin typeface="굴림" pitchFamily="50" charset="-127"/>
                <a:ea typeface="굴림" pitchFamily="50" charset="-127"/>
              </a:rPr>
            </a:br>
            <a:r>
              <a:rPr lang="ko-KR" altLang="en-US" dirty="0">
                <a:latin typeface="굴림" pitchFamily="50" charset="-127"/>
                <a:ea typeface="굴림" pitchFamily="50" charset="-127"/>
              </a:rPr>
              <a:t>충전기</a:t>
            </a:r>
          </a:p>
        </p:txBody>
      </p:sp>
      <p:sp>
        <p:nvSpPr>
          <p:cNvPr id="26" name="아래쪽 화살표 25"/>
          <p:cNvSpPr/>
          <p:nvPr/>
        </p:nvSpPr>
        <p:spPr>
          <a:xfrm>
            <a:off x="5805943" y="2977270"/>
            <a:ext cx="194888" cy="2202479"/>
          </a:xfrm>
          <a:prstGeom prst="downArrow">
            <a:avLst/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20" name="모서리가 둥근 직사각형 19">
            <a:extLst>
              <a:ext uri="{FF2B5EF4-FFF2-40B4-BE49-F238E27FC236}">
                <a16:creationId xmlns:a16="http://schemas.microsoft.com/office/drawing/2014/main" id="{133D8C92-9D8A-490B-85F8-457A3015EE1D}"/>
              </a:ext>
            </a:extLst>
          </p:cNvPr>
          <p:cNvSpPr/>
          <p:nvPr/>
        </p:nvSpPr>
        <p:spPr>
          <a:xfrm>
            <a:off x="5173548" y="3671792"/>
            <a:ext cx="1459679" cy="390901"/>
          </a:xfrm>
          <a:prstGeom prst="plaqu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완속충전기</a:t>
            </a:r>
            <a:endParaRPr lang="en-US" altLang="ko-KR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graphicFrame>
        <p:nvGraphicFramePr>
          <p:cNvPr id="10" name="다이어그램 9"/>
          <p:cNvGraphicFramePr/>
          <p:nvPr>
            <p:extLst>
              <p:ext uri="{D42A27DB-BD31-4B8C-83A1-F6EECF244321}">
                <p14:modId xmlns:p14="http://schemas.microsoft.com/office/powerpoint/2010/main" val="733723811"/>
              </p:ext>
            </p:extLst>
          </p:nvPr>
        </p:nvGraphicFramePr>
        <p:xfrm>
          <a:off x="1026615" y="3501223"/>
          <a:ext cx="3040406" cy="10299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1" name="오른쪽 화살표 설명선 64">
            <a:extLst>
              <a:ext uri="{FF2B5EF4-FFF2-40B4-BE49-F238E27FC236}">
                <a16:creationId xmlns:a16="http://schemas.microsoft.com/office/drawing/2014/main" id="{93078976-5B6B-42BC-B037-35EF5350A1C2}"/>
              </a:ext>
            </a:extLst>
          </p:cNvPr>
          <p:cNvSpPr/>
          <p:nvPr/>
        </p:nvSpPr>
        <p:spPr>
          <a:xfrm>
            <a:off x="5305091" y="2337655"/>
            <a:ext cx="1196592" cy="820083"/>
          </a:xfrm>
          <a:prstGeom prst="pentagon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외부전원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F9C5F31E-50E9-04B7-FD16-0BA954E7167E}"/>
              </a:ext>
            </a:extLst>
          </p:cNvPr>
          <p:cNvGrpSpPr/>
          <p:nvPr/>
        </p:nvGrpSpPr>
        <p:grpSpPr>
          <a:xfrm>
            <a:off x="900788" y="4607351"/>
            <a:ext cx="3292061" cy="820083"/>
            <a:chOff x="892170" y="4607351"/>
            <a:chExt cx="3292061" cy="820083"/>
          </a:xfrm>
        </p:grpSpPr>
        <p:sp>
          <p:nvSpPr>
            <p:cNvPr id="24" name="오른쪽 화살표 설명선 64">
              <a:extLst>
                <a:ext uri="{FF2B5EF4-FFF2-40B4-BE49-F238E27FC236}">
                  <a16:creationId xmlns:a16="http://schemas.microsoft.com/office/drawing/2014/main" id="{BABA6CC6-F00B-7F70-F2A2-DA857107E243}"/>
                </a:ext>
              </a:extLst>
            </p:cNvPr>
            <p:cNvSpPr/>
            <p:nvPr/>
          </p:nvSpPr>
          <p:spPr>
            <a:xfrm>
              <a:off x="892170" y="4607351"/>
              <a:ext cx="1574978" cy="820083"/>
            </a:xfrm>
            <a:prstGeom prst="flowChartDelay">
              <a:avLst/>
            </a:prstGeom>
            <a:solidFill>
              <a:schemeClr val="accent3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충전</a:t>
              </a:r>
              <a:endParaRPr lang="en-US" altLang="ko-KR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endParaRPr>
            </a:p>
            <a:p>
              <a:pPr algn="ctr"/>
              <a:r>
                <a:rPr lang="en-US" altLang="ko-KR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6</a:t>
              </a:r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시간</a:t>
              </a:r>
            </a:p>
          </p:txBody>
        </p:sp>
        <p:sp>
          <p:nvSpPr>
            <p:cNvPr id="27" name="오른쪽 화살표 설명선 64">
              <a:extLst>
                <a:ext uri="{FF2B5EF4-FFF2-40B4-BE49-F238E27FC236}">
                  <a16:creationId xmlns:a16="http://schemas.microsoft.com/office/drawing/2014/main" id="{8A45F733-40C3-A8A6-C8D0-CC74F45E48F5}"/>
                </a:ext>
              </a:extLst>
            </p:cNvPr>
            <p:cNvSpPr/>
            <p:nvPr/>
          </p:nvSpPr>
          <p:spPr>
            <a:xfrm flipH="1">
              <a:off x="2609256" y="4607351"/>
              <a:ext cx="1574975" cy="820083"/>
            </a:xfrm>
            <a:prstGeom prst="flowChartDelay">
              <a:avLst/>
            </a:prstGeom>
            <a:solidFill>
              <a:schemeClr val="accent3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충전</a:t>
              </a:r>
              <a:endParaRPr lang="en-US" altLang="ko-KR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endParaRPr>
            </a:p>
            <a:p>
              <a:pPr algn="ctr"/>
              <a:r>
                <a:rPr lang="en-US" altLang="ko-KR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25</a:t>
              </a:r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분</a:t>
              </a:r>
            </a:p>
          </p:txBody>
        </p:sp>
      </p:grpSp>
      <p:cxnSp>
        <p:nvCxnSpPr>
          <p:cNvPr id="37" name="연결선: 꺾임 36">
            <a:extLst>
              <a:ext uri="{FF2B5EF4-FFF2-40B4-BE49-F238E27FC236}">
                <a16:creationId xmlns:a16="http://schemas.microsoft.com/office/drawing/2014/main" id="{DFF5183C-8E68-95F2-3171-A8369107DB41}"/>
              </a:ext>
            </a:extLst>
          </p:cNvPr>
          <p:cNvCxnSpPr>
            <a:cxnSpLocks/>
            <a:stCxn id="12" idx="3"/>
            <a:endCxn id="15" idx="2"/>
          </p:cNvCxnSpPr>
          <p:nvPr/>
        </p:nvCxnSpPr>
        <p:spPr>
          <a:xfrm flipH="1">
            <a:off x="8347744" y="2795102"/>
            <a:ext cx="714829" cy="2642503"/>
          </a:xfrm>
          <a:prstGeom prst="bentConnector3">
            <a:avLst>
              <a:gd name="adj1" fmla="val -31980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순서도: 문서 39">
            <a:extLst>
              <a:ext uri="{FF2B5EF4-FFF2-40B4-BE49-F238E27FC236}">
                <a16:creationId xmlns:a16="http://schemas.microsoft.com/office/drawing/2014/main" id="{2544B8C9-2DB2-1A93-CCE8-19035F795D11}"/>
              </a:ext>
            </a:extLst>
          </p:cNvPr>
          <p:cNvSpPr/>
          <p:nvPr/>
        </p:nvSpPr>
        <p:spPr>
          <a:xfrm>
            <a:off x="6210109" y="4371396"/>
            <a:ext cx="1187173" cy="468000"/>
          </a:xfrm>
          <a:prstGeom prst="flowChartDocument">
            <a:avLst/>
          </a:prstGeom>
          <a:solidFill>
            <a:schemeClr val="accent1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감속기</a:t>
            </a:r>
          </a:p>
        </p:txBody>
      </p:sp>
    </p:spTree>
    <p:extLst>
      <p:ext uri="{BB962C8B-B14F-4D97-AF65-F5344CB8AC3E}">
        <p14:creationId xmlns:p14="http://schemas.microsoft.com/office/powerpoint/2010/main" val="35516520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4">
            <a:lumMod val="40000"/>
            <a:lumOff val="60000"/>
          </a:schemeClr>
        </a:solidFill>
        <a:ln w="3175">
          <a:solidFill>
            <a:schemeClr val="tx1"/>
          </a:solidFill>
        </a:ln>
      </a:spPr>
      <a:bodyPr rtlCol="0" anchor="ctr"/>
      <a:lstStyle>
        <a:defPPr algn="ctr">
          <a:defRPr smtClean="0">
            <a:solidFill>
              <a:schemeClr val="tx1"/>
            </a:solidFill>
            <a:latin typeface="굴림" pitchFamily="50" charset="-127"/>
            <a:ea typeface="굴림" pitchFamily="50" charset="-127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1454</TotalTime>
  <Words>173</Words>
  <Application>Microsoft Office PowerPoint</Application>
  <PresentationFormat>A4 용지(210x297mm)</PresentationFormat>
  <Paragraphs>63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굴림</vt:lpstr>
      <vt:lpstr>궁서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Electric vehicle </vt:lpstr>
      <vt:lpstr>  목차</vt:lpstr>
      <vt:lpstr>1. 전기차의 정의</vt:lpstr>
      <vt:lpstr>2. 전기차 충전 정보</vt:lpstr>
      <vt:lpstr>3. 전기차 보조금 지원액</vt:lpstr>
      <vt:lpstr>4. 전기차의 원리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User</cp:lastModifiedBy>
  <cp:revision>101</cp:revision>
  <dcterms:created xsi:type="dcterms:W3CDTF">2019-10-10T08:42:01Z</dcterms:created>
  <dcterms:modified xsi:type="dcterms:W3CDTF">2023-03-11T04:54:11Z</dcterms:modified>
</cp:coreProperties>
</file>