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BFFF"/>
    <a:srgbClr val="B3DEFF"/>
    <a:srgbClr val="003760"/>
    <a:srgbClr val="0077D0"/>
    <a:srgbClr val="D1EBFF"/>
    <a:srgbClr val="8BCDFF"/>
    <a:srgbClr val="3FADFF"/>
    <a:srgbClr val="1199FF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4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6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항암요법 </a:t>
            </a:r>
            <a:r>
              <a:rPr lang="ko-KR" altLang="en-US" sz="2000" b="1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시행률</a:t>
            </a:r>
            <a:r>
              <a:rPr lang="en-US" altLang="ko-KR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단위</a:t>
            </a:r>
            <a:r>
              <a:rPr lang="en-US" altLang="ko-KR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:%)</a:t>
            </a:r>
            <a:endParaRPr lang="ko-KR" sz="2000" b="1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방사선요법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FA6-4DFF-A644-A4037D2ED0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Sheet1!$B$3:$F$3</c:f>
              <c:numCache>
                <c:formatCode>0.0_ </c:formatCode>
                <c:ptCount val="5"/>
                <c:pt idx="0">
                  <c:v>41.7</c:v>
                </c:pt>
                <c:pt idx="1">
                  <c:v>33.700000000000003</c:v>
                </c:pt>
                <c:pt idx="2">
                  <c:v>46.7</c:v>
                </c:pt>
                <c:pt idx="3">
                  <c:v>52.3</c:v>
                </c:pt>
                <c:pt idx="4">
                  <c:v>62.1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화학요법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Sheet1!$B$2:$F$2</c:f>
              <c:numCache>
                <c:formatCode>0.0_ </c:formatCode>
                <c:ptCount val="5"/>
                <c:pt idx="0">
                  <c:v>44.9</c:v>
                </c:pt>
                <c:pt idx="1">
                  <c:v>55.3</c:v>
                </c:pt>
                <c:pt idx="2">
                  <c:v>52.2</c:v>
                </c:pt>
                <c:pt idx="3">
                  <c:v>62.7</c:v>
                </c:pt>
                <c:pt idx="4">
                  <c:v>56.4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1743424"/>
        <c:axId val="66174467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66174467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661743424"/>
        <c:crosses val="max"/>
        <c:crossBetween val="between"/>
        <c:majorUnit val="30"/>
      </c:valAx>
      <c:catAx>
        <c:axId val="661743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6174467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arrow5" loCatId="process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pPr latinLnBrk="1"/>
          <a:endParaRPr lang="ko-KR" altLang="en-US"/>
        </a:p>
      </dgm:t>
    </dgm:pt>
    <dgm:pt modelId="{B4AD382E-A1F5-4EA9-9C1E-FCAFD6BD27E8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구강암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425D2C5-40B0-41CD-858E-78C7149B13AF}" type="parTrans" cxnId="{B873F740-2A1E-43E5-ABCA-1C2EB1807F1C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2D51DEF-487A-4295-9ADB-D7BBDCC247B5}" type="sibTrans" cxnId="{B873F740-2A1E-43E5-ABCA-1C2EB1807F1C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7B5259A-D99C-477E-B33C-07790436FC69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구순암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56465FF-C597-429F-826C-CFA37CBCA854}" type="parTrans" cxnId="{CFDE1C82-0C79-41BD-9AD2-022D634FAAE0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9129A09-C53E-4510-A066-2FC08CC38A76}" type="sibTrans" cxnId="{CFDE1C82-0C79-41BD-9AD2-022D634FAAE0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BF0F1A5-ACAD-4A01-914E-A0DC85A2F351}" type="pres">
      <dgm:prSet presAssocID="{75EF7DD7-271E-421C-8333-0A2F50C896D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807D924-CA70-4B65-AE43-2A9726EEB921}" type="pres">
      <dgm:prSet presAssocID="{B4AD382E-A1F5-4EA9-9C1E-FCAFD6BD27E8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AAD0715-06ED-486E-BE69-9262C4156292}" type="pres">
      <dgm:prSet presAssocID="{97B5259A-D99C-477E-B33C-07790436FC69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873F740-2A1E-43E5-ABCA-1C2EB1807F1C}" srcId="{75EF7DD7-271E-421C-8333-0A2F50C896D1}" destId="{B4AD382E-A1F5-4EA9-9C1E-FCAFD6BD27E8}" srcOrd="0" destOrd="0" parTransId="{6425D2C5-40B0-41CD-858E-78C7149B13AF}" sibTransId="{52D51DEF-487A-4295-9ADB-D7BBDCC247B5}"/>
    <dgm:cxn modelId="{9CB0E053-6E0E-4259-8055-652D21606700}" type="presOf" srcId="{B4AD382E-A1F5-4EA9-9C1E-FCAFD6BD27E8}" destId="{F807D924-CA70-4B65-AE43-2A9726EEB921}" srcOrd="0" destOrd="0" presId="urn:microsoft.com/office/officeart/2005/8/layout/arrow5"/>
    <dgm:cxn modelId="{CFDE1C82-0C79-41BD-9AD2-022D634FAAE0}" srcId="{75EF7DD7-271E-421C-8333-0A2F50C896D1}" destId="{97B5259A-D99C-477E-B33C-07790436FC69}" srcOrd="1" destOrd="0" parTransId="{D56465FF-C597-429F-826C-CFA37CBCA854}" sibTransId="{79129A09-C53E-4510-A066-2FC08CC38A76}"/>
    <dgm:cxn modelId="{21AE9484-9E81-4C64-9966-6E16D6D0F096}" type="presOf" srcId="{97B5259A-D99C-477E-B33C-07790436FC69}" destId="{6AAD0715-06ED-486E-BE69-9262C4156292}" srcOrd="0" destOrd="0" presId="urn:microsoft.com/office/officeart/2005/8/layout/arrow5"/>
    <dgm:cxn modelId="{6E170EF9-6251-4EC8-8702-AC982888E67D}" type="presOf" srcId="{75EF7DD7-271E-421C-8333-0A2F50C896D1}" destId="{6BF0F1A5-ACAD-4A01-914E-A0DC85A2F351}" srcOrd="0" destOrd="0" presId="urn:microsoft.com/office/officeart/2005/8/layout/arrow5"/>
    <dgm:cxn modelId="{69F0C2E6-D529-4628-A89A-A95AD3C719B2}" type="presParOf" srcId="{6BF0F1A5-ACAD-4A01-914E-A0DC85A2F351}" destId="{F807D924-CA70-4B65-AE43-2A9726EEB921}" srcOrd="0" destOrd="0" presId="urn:microsoft.com/office/officeart/2005/8/layout/arrow5"/>
    <dgm:cxn modelId="{4FA9B2E8-5A21-4A73-B133-3799E7EB7CFF}" type="presParOf" srcId="{6BF0F1A5-ACAD-4A01-914E-A0DC85A2F351}" destId="{6AAD0715-06ED-486E-BE69-9262C4156292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DC69E3-930C-4D93-81B3-9CF5EA84041C}" type="doc">
      <dgm:prSet loTypeId="urn:microsoft.com/office/officeart/2005/8/layout/venn3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F0D1C97-38C1-4E43-97E6-73B429E7E9B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뇌종양</a:t>
          </a:r>
        </a:p>
      </dgm:t>
    </dgm:pt>
    <dgm:pt modelId="{27C07E5C-C6C2-4591-BF65-5678E7F75D25}" type="parTrans" cxnId="{FFF578B6-3C3F-4D90-8B10-1269028227C1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4A53BBB-CF47-402F-9D70-1F51DDFD9D7E}" type="sibTrans" cxnId="{FFF578B6-3C3F-4D90-8B10-1269028227C1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9341249-D47B-4D8E-A8E2-15FC83D2989C}">
      <dgm:prSet phldrT="[텍스트]" custT="1"/>
      <dgm:spPr/>
      <dgm:t>
        <a:bodyPr vert="horz"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수막종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C31BE6A-0820-4C46-870E-9047C9432759}" type="parTrans" cxnId="{0DC6460B-17FC-4326-8F17-B4AD30E3413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5A9FA9C-FAC4-4EA6-BDA9-6B45E846D2F9}" type="sibTrans" cxnId="{0DC6460B-17FC-4326-8F17-B4AD30E3413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2D89C3-2E80-4C09-957B-1580413E244A}">
      <dgm:prSet phldrT="[텍스트]" custT="1"/>
      <dgm:spPr/>
      <dgm:t>
        <a:bodyPr vert="horz"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신경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교종</a:t>
          </a:r>
        </a:p>
      </dgm:t>
    </dgm:pt>
    <dgm:pt modelId="{E8330026-8EC4-4FD2-96FA-2C54D53D04FF}" type="parTrans" cxnId="{DD583EBE-BE65-4BA0-AE8B-5724A2F9710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DADC36C-E66E-41F7-92F9-168131DEC6EC}" type="sibTrans" cxnId="{DD583EBE-BE65-4BA0-AE8B-5724A2F9710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BBB977D-1974-4515-9C58-59ACDBEAE7B6}" type="pres">
      <dgm:prSet presAssocID="{25DC69E3-930C-4D93-81B3-9CF5EA84041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434B1FB-A707-49B5-9DD6-2AA45BA8A218}" type="pres">
      <dgm:prSet presAssocID="{2F0D1C97-38C1-4E43-97E6-73B429E7E9B4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3510EC4-421E-4689-9C68-6513CF05BB13}" type="pres">
      <dgm:prSet presAssocID="{24A53BBB-CF47-402F-9D70-1F51DDFD9D7E}" presName="space" presStyleCnt="0"/>
      <dgm:spPr/>
    </dgm:pt>
    <dgm:pt modelId="{D937E820-6FB6-4B6A-853C-3CD3BD9A6C0C}" type="pres">
      <dgm:prSet presAssocID="{19341249-D47B-4D8E-A8E2-15FC83D2989C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6B4D5F6-B22D-45EF-B8B3-72F08AEFCCED}" type="pres">
      <dgm:prSet presAssocID="{75A9FA9C-FAC4-4EA6-BDA9-6B45E846D2F9}" presName="space" presStyleCnt="0"/>
      <dgm:spPr/>
    </dgm:pt>
    <dgm:pt modelId="{6724EF08-D08A-4DF6-838D-9A3215E6B501}" type="pres">
      <dgm:prSet presAssocID="{F02D89C3-2E80-4C09-957B-1580413E244A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DD583EBE-BE65-4BA0-AE8B-5724A2F9710A}" srcId="{25DC69E3-930C-4D93-81B3-9CF5EA84041C}" destId="{F02D89C3-2E80-4C09-957B-1580413E244A}" srcOrd="2" destOrd="0" parTransId="{E8330026-8EC4-4FD2-96FA-2C54D53D04FF}" sibTransId="{FDADC36C-E66E-41F7-92F9-168131DEC6EC}"/>
    <dgm:cxn modelId="{E7D16420-4F6D-4D43-B03C-66FE15BDDED2}" type="presOf" srcId="{F02D89C3-2E80-4C09-957B-1580413E244A}" destId="{6724EF08-D08A-4DF6-838D-9A3215E6B501}" srcOrd="0" destOrd="0" presId="urn:microsoft.com/office/officeart/2005/8/layout/venn3"/>
    <dgm:cxn modelId="{FFF578B6-3C3F-4D90-8B10-1269028227C1}" srcId="{25DC69E3-930C-4D93-81B3-9CF5EA84041C}" destId="{2F0D1C97-38C1-4E43-97E6-73B429E7E9B4}" srcOrd="0" destOrd="0" parTransId="{27C07E5C-C6C2-4591-BF65-5678E7F75D25}" sibTransId="{24A53BBB-CF47-402F-9D70-1F51DDFD9D7E}"/>
    <dgm:cxn modelId="{3313E429-0A43-48F6-AE4C-F80F1707DF19}" type="presOf" srcId="{25DC69E3-930C-4D93-81B3-9CF5EA84041C}" destId="{EBBB977D-1974-4515-9C58-59ACDBEAE7B6}" srcOrd="0" destOrd="0" presId="urn:microsoft.com/office/officeart/2005/8/layout/venn3"/>
    <dgm:cxn modelId="{D6CE1F3A-49A3-4DD6-B02D-2C4E91E0A16A}" type="presOf" srcId="{2F0D1C97-38C1-4E43-97E6-73B429E7E9B4}" destId="{9434B1FB-A707-49B5-9DD6-2AA45BA8A218}" srcOrd="0" destOrd="0" presId="urn:microsoft.com/office/officeart/2005/8/layout/venn3"/>
    <dgm:cxn modelId="{4048E8FA-53B3-4061-8EF7-DD2F08E009F0}" type="presOf" srcId="{19341249-D47B-4D8E-A8E2-15FC83D2989C}" destId="{D937E820-6FB6-4B6A-853C-3CD3BD9A6C0C}" srcOrd="0" destOrd="0" presId="urn:microsoft.com/office/officeart/2005/8/layout/venn3"/>
    <dgm:cxn modelId="{0DC6460B-17FC-4326-8F17-B4AD30E3413E}" srcId="{25DC69E3-930C-4D93-81B3-9CF5EA84041C}" destId="{19341249-D47B-4D8E-A8E2-15FC83D2989C}" srcOrd="1" destOrd="0" parTransId="{FC31BE6A-0820-4C46-870E-9047C9432759}" sibTransId="{75A9FA9C-FAC4-4EA6-BDA9-6B45E846D2F9}"/>
    <dgm:cxn modelId="{CC73764F-49A6-4BCC-90D5-D2966AE0C135}" type="presParOf" srcId="{EBBB977D-1974-4515-9C58-59ACDBEAE7B6}" destId="{9434B1FB-A707-49B5-9DD6-2AA45BA8A218}" srcOrd="0" destOrd="0" presId="urn:microsoft.com/office/officeart/2005/8/layout/venn3"/>
    <dgm:cxn modelId="{E10C8424-110B-47C7-857E-394E7A701FE4}" type="presParOf" srcId="{EBBB977D-1974-4515-9C58-59ACDBEAE7B6}" destId="{73510EC4-421E-4689-9C68-6513CF05BB13}" srcOrd="1" destOrd="0" presId="urn:microsoft.com/office/officeart/2005/8/layout/venn3"/>
    <dgm:cxn modelId="{9A17394C-6566-488D-8A9A-24E88FCE67BA}" type="presParOf" srcId="{EBBB977D-1974-4515-9C58-59ACDBEAE7B6}" destId="{D937E820-6FB6-4B6A-853C-3CD3BD9A6C0C}" srcOrd="2" destOrd="0" presId="urn:microsoft.com/office/officeart/2005/8/layout/venn3"/>
    <dgm:cxn modelId="{247C6163-812E-4B7B-AD4E-A10F1340EFA1}" type="presParOf" srcId="{EBBB977D-1974-4515-9C58-59ACDBEAE7B6}" destId="{B6B4D5F6-B22D-45EF-B8B3-72F08AEFCCED}" srcOrd="3" destOrd="0" presId="urn:microsoft.com/office/officeart/2005/8/layout/venn3"/>
    <dgm:cxn modelId="{00DA539F-C217-4B52-862D-5E0E9C7AF87D}" type="presParOf" srcId="{EBBB977D-1974-4515-9C58-59ACDBEAE7B6}" destId="{6724EF08-D08A-4DF6-838D-9A3215E6B501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07D924-CA70-4B65-AE43-2A9726EEB921}">
      <dsp:nvSpPr>
        <dsp:cNvPr id="0" name=""/>
        <dsp:cNvSpPr/>
      </dsp:nvSpPr>
      <dsp:spPr>
        <a:xfrm rot="16200000">
          <a:off x="224" y="91605"/>
          <a:ext cx="1280656" cy="1280656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구강암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5400000">
        <a:off x="225" y="411768"/>
        <a:ext cx="1056541" cy="640328"/>
      </dsp:txXfrm>
    </dsp:sp>
    <dsp:sp modelId="{6AAD0715-06ED-486E-BE69-9262C4156292}">
      <dsp:nvSpPr>
        <dsp:cNvPr id="0" name=""/>
        <dsp:cNvSpPr/>
      </dsp:nvSpPr>
      <dsp:spPr>
        <a:xfrm rot="5400000">
          <a:off x="1352435" y="91605"/>
          <a:ext cx="1280656" cy="1280656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구순암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-5400000">
        <a:off x="1576551" y="411769"/>
        <a:ext cx="1056541" cy="6403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34B1FB-A707-49B5-9DD6-2AA45BA8A218}">
      <dsp:nvSpPr>
        <dsp:cNvPr id="0" name=""/>
        <dsp:cNvSpPr/>
      </dsp:nvSpPr>
      <dsp:spPr>
        <a:xfrm>
          <a:off x="1213" y="316964"/>
          <a:ext cx="1060721" cy="106072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8375" tIns="22860" rIns="58375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뇌종양</a:t>
          </a:r>
        </a:p>
      </dsp:txBody>
      <dsp:txXfrm>
        <a:off x="156552" y="472303"/>
        <a:ext cx="750043" cy="750043"/>
      </dsp:txXfrm>
    </dsp:sp>
    <dsp:sp modelId="{D937E820-6FB6-4B6A-853C-3CD3BD9A6C0C}">
      <dsp:nvSpPr>
        <dsp:cNvPr id="0" name=""/>
        <dsp:cNvSpPr/>
      </dsp:nvSpPr>
      <dsp:spPr>
        <a:xfrm>
          <a:off x="849790" y="316964"/>
          <a:ext cx="1060721" cy="106072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8375" tIns="22860" rIns="58375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수막종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005129" y="472303"/>
        <a:ext cx="750043" cy="750043"/>
      </dsp:txXfrm>
    </dsp:sp>
    <dsp:sp modelId="{6724EF08-D08A-4DF6-838D-9A3215E6B501}">
      <dsp:nvSpPr>
        <dsp:cNvPr id="0" name=""/>
        <dsp:cNvSpPr/>
      </dsp:nvSpPr>
      <dsp:spPr>
        <a:xfrm>
          <a:off x="1698367" y="316964"/>
          <a:ext cx="1060721" cy="106072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8375" tIns="22860" rIns="58375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신경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교종</a:t>
          </a:r>
        </a:p>
      </dsp:txBody>
      <dsp:txXfrm>
        <a:off x="1853706" y="472303"/>
        <a:ext cx="750043" cy="7500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화살표: 톱니 모양의 오른쪽 5">
            <a:extLst>
              <a:ext uri="{FF2B5EF4-FFF2-40B4-BE49-F238E27FC236}">
                <a16:creationId xmlns:a16="http://schemas.microsoft.com/office/drawing/2014/main" id="{CA7D9FAB-21E2-F83E-1BCD-B45FAD9F04E7}"/>
              </a:ext>
            </a:extLst>
          </p:cNvPr>
          <p:cNvSpPr/>
          <p:nvPr userDrawn="1"/>
        </p:nvSpPr>
        <p:spPr>
          <a:xfrm>
            <a:off x="0" y="374649"/>
            <a:ext cx="9906000" cy="778649"/>
          </a:xfrm>
          <a:prstGeom prst="notched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한쪽 모서리는 잘리고 다른 쪽 모서리는 둥근 사각형 7">
            <a:extLst>
              <a:ext uri="{FF2B5EF4-FFF2-40B4-BE49-F238E27FC236}">
                <a16:creationId xmlns:a16="http://schemas.microsoft.com/office/drawing/2014/main" id="{94F182AA-6A1E-3E5A-6CFB-8FABC88A4139}"/>
              </a:ext>
            </a:extLst>
          </p:cNvPr>
          <p:cNvSpPr/>
          <p:nvPr userDrawn="1"/>
        </p:nvSpPr>
        <p:spPr>
          <a:xfrm flipH="1">
            <a:off x="-2" y="221673"/>
            <a:ext cx="9899849" cy="93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8868850-61E8-2A6F-46C4-747EEC2B4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화살표: 톱니 모양의 오른쪽 8">
            <a:extLst>
              <a:ext uri="{FF2B5EF4-FFF2-40B4-BE49-F238E27FC236}">
                <a16:creationId xmlns:a16="http://schemas.microsoft.com/office/drawing/2014/main" id="{7F3A5E91-8881-5034-0980-4A6DC312C8F2}"/>
              </a:ext>
            </a:extLst>
          </p:cNvPr>
          <p:cNvSpPr/>
          <p:nvPr userDrawn="1"/>
        </p:nvSpPr>
        <p:spPr>
          <a:xfrm flipH="1">
            <a:off x="804010" y="-1"/>
            <a:ext cx="8304132" cy="1153297"/>
          </a:xfrm>
          <a:prstGeom prst="notched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BC775EB-2166-E95C-CE0C-7FEE48F87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1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팔각형 2"/>
          <p:cNvSpPr/>
          <p:nvPr/>
        </p:nvSpPr>
        <p:spPr>
          <a:xfrm>
            <a:off x="5390346" y="0"/>
            <a:ext cx="4515653" cy="6854360"/>
          </a:xfrm>
          <a:prstGeom prst="octagon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8" y="17293"/>
            <a:ext cx="1861064" cy="688263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800" y="3101443"/>
            <a:ext cx="7274400" cy="1411111"/>
          </a:xfrm>
        </p:spPr>
        <p:txBody>
          <a:bodyPr>
            <a:prstTxWarp prst="textInflate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Anti-tumor Agent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" t="5813" r="56597" b="71438"/>
          <a:stretch/>
        </p:blipFill>
        <p:spPr>
          <a:xfrm>
            <a:off x="484303" y="1985976"/>
            <a:ext cx="1829116" cy="1423176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4120907" y="2103665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화학요법과 항암제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4F76B13-1447-E1A6-ED9A-49DB4098519E}"/>
              </a:ext>
            </a:extLst>
          </p:cNvPr>
          <p:cNvSpPr/>
          <p:nvPr/>
        </p:nvSpPr>
        <p:spPr>
          <a:xfrm>
            <a:off x="4120907" y="3162413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양성 종양과 악성 종양 비교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7F5437A-882A-BA9D-30E2-30AE8B4A0643}"/>
              </a:ext>
            </a:extLst>
          </p:cNvPr>
          <p:cNvSpPr/>
          <p:nvPr/>
        </p:nvSpPr>
        <p:spPr>
          <a:xfrm>
            <a:off x="4120907" y="4210213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항암요법 시행 현황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9A0DFC3-1C5A-8CCA-505F-72957FD2B2FC}"/>
              </a:ext>
            </a:extLst>
          </p:cNvPr>
          <p:cNvSpPr/>
          <p:nvPr/>
        </p:nvSpPr>
        <p:spPr>
          <a:xfrm>
            <a:off x="4120907" y="5259389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암의 종류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F678A6B-EF32-D19B-DB3D-3EEB779FA042}"/>
              </a:ext>
            </a:extLst>
          </p:cNvPr>
          <p:cNvSpPr/>
          <p:nvPr/>
        </p:nvSpPr>
        <p:spPr>
          <a:xfrm flipH="1">
            <a:off x="3342913" y="2484851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2887361" y="1985976"/>
            <a:ext cx="1229150" cy="864000"/>
          </a:xfrm>
          <a:prstGeom prst="flowChartDelay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L 도형 15">
            <a:extLst>
              <a:ext uri="{FF2B5EF4-FFF2-40B4-BE49-F238E27FC236}">
                <a16:creationId xmlns:a16="http://schemas.microsoft.com/office/drawing/2014/main" id="{19C9650A-59A4-4F94-7FD6-CC7BDA221E65}"/>
              </a:ext>
            </a:extLst>
          </p:cNvPr>
          <p:cNvSpPr/>
          <p:nvPr/>
        </p:nvSpPr>
        <p:spPr>
          <a:xfrm flipH="1">
            <a:off x="3342913" y="3537802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한쪽 모서리가 잘린 사각형 2">
            <a:extLst>
              <a:ext uri="{FF2B5EF4-FFF2-40B4-BE49-F238E27FC236}">
                <a16:creationId xmlns:a16="http://schemas.microsoft.com/office/drawing/2014/main" id="{AF8EA48D-EF4C-C38D-2429-22166D15AADB}"/>
              </a:ext>
            </a:extLst>
          </p:cNvPr>
          <p:cNvSpPr/>
          <p:nvPr/>
        </p:nvSpPr>
        <p:spPr>
          <a:xfrm>
            <a:off x="2887361" y="3038927"/>
            <a:ext cx="1229150" cy="864000"/>
          </a:xfrm>
          <a:prstGeom prst="flowChartDelay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L 도형 22">
            <a:extLst>
              <a:ext uri="{FF2B5EF4-FFF2-40B4-BE49-F238E27FC236}">
                <a16:creationId xmlns:a16="http://schemas.microsoft.com/office/drawing/2014/main" id="{2A2493BE-7458-E5E0-692D-38F697DBEDDB}"/>
              </a:ext>
            </a:extLst>
          </p:cNvPr>
          <p:cNvSpPr/>
          <p:nvPr/>
        </p:nvSpPr>
        <p:spPr>
          <a:xfrm flipH="1">
            <a:off x="3342913" y="4590753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한쪽 모서리가 잘린 사각형 2">
            <a:extLst>
              <a:ext uri="{FF2B5EF4-FFF2-40B4-BE49-F238E27FC236}">
                <a16:creationId xmlns:a16="http://schemas.microsoft.com/office/drawing/2014/main" id="{7F5CAD6E-D57A-1089-E157-6599FF7D23B0}"/>
              </a:ext>
            </a:extLst>
          </p:cNvPr>
          <p:cNvSpPr/>
          <p:nvPr/>
        </p:nvSpPr>
        <p:spPr>
          <a:xfrm>
            <a:off x="2887361" y="4091878"/>
            <a:ext cx="1229150" cy="864000"/>
          </a:xfrm>
          <a:prstGeom prst="flowChartDelay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L 도형 25">
            <a:extLst>
              <a:ext uri="{FF2B5EF4-FFF2-40B4-BE49-F238E27FC236}">
                <a16:creationId xmlns:a16="http://schemas.microsoft.com/office/drawing/2014/main" id="{75F35C4A-AC63-ADC9-0EE6-79D1DCBC7C5B}"/>
              </a:ext>
            </a:extLst>
          </p:cNvPr>
          <p:cNvSpPr/>
          <p:nvPr/>
        </p:nvSpPr>
        <p:spPr>
          <a:xfrm flipH="1">
            <a:off x="3342913" y="5643703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한쪽 모서리가 잘린 사각형 2">
            <a:extLst>
              <a:ext uri="{FF2B5EF4-FFF2-40B4-BE49-F238E27FC236}">
                <a16:creationId xmlns:a16="http://schemas.microsoft.com/office/drawing/2014/main" id="{9AA8E73A-365A-4CDD-5AA9-E3B1D6E65187}"/>
              </a:ext>
            </a:extLst>
          </p:cNvPr>
          <p:cNvSpPr/>
          <p:nvPr/>
        </p:nvSpPr>
        <p:spPr>
          <a:xfrm>
            <a:off x="2887361" y="5144828"/>
            <a:ext cx="1229150" cy="864000"/>
          </a:xfrm>
          <a:prstGeom prst="flowChartDelay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화학요법과 항암제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4913" y="1593850"/>
            <a:ext cx="6739263" cy="2033311"/>
          </a:xfrm>
          <a:prstGeom prst="rect">
            <a:avLst/>
          </a:prstGeom>
        </p:spPr>
        <p:txBody>
          <a:bodyPr/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About the Chemotherapy</a:t>
            </a: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Chemotherapy is a type of cancer treatment that uses one or more anti-cancer drugs as part of a standardized chemotherapy regimen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54913" y="3892208"/>
            <a:ext cx="8968890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항암제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악성종양을 치료하기 위한 화학요법 등에 사용되는 약제의 총칭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골수기능저하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구토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설사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식욕감퇴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탈모증 등의 여러가지 부작용이 나타날 수 있음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19263" y="2136927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다리꼴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2492340" y="1416377"/>
            <a:ext cx="3384000" cy="787073"/>
          </a:xfrm>
          <a:prstGeom prst="trapezoid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2" name="사다리꼴 21">
            <a:extLst>
              <a:ext uri="{FF2B5EF4-FFF2-40B4-BE49-F238E27FC236}">
                <a16:creationId xmlns:a16="http://schemas.microsoft.com/office/drawing/2014/main" id="{127D2354-F434-76A5-8790-4F8CD2EA2C69}"/>
              </a:ext>
            </a:extLst>
          </p:cNvPr>
          <p:cNvSpPr/>
          <p:nvPr/>
        </p:nvSpPr>
        <p:spPr>
          <a:xfrm>
            <a:off x="5879388" y="1416377"/>
            <a:ext cx="3387600" cy="787073"/>
          </a:xfrm>
          <a:prstGeom prst="trapezoid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양성 종양과 악성 종양 비교</a:t>
            </a:r>
            <a:endParaRPr lang="ko-KR" altLang="en-US" dirty="0"/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583337" y="2201182"/>
            <a:ext cx="1909003" cy="1281600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성장 속도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>
            <a:off x="583337" y="4761886"/>
            <a:ext cx="1909003" cy="1281600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재발 여부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0" name="순서도: 추출 19">
            <a:extLst>
              <a:ext uri="{FF2B5EF4-FFF2-40B4-BE49-F238E27FC236}">
                <a16:creationId xmlns:a16="http://schemas.microsoft.com/office/drawing/2014/main" id="{510B60CE-9CF9-F6F5-774A-B8AD03E46141}"/>
              </a:ext>
            </a:extLst>
          </p:cNvPr>
          <p:cNvSpPr/>
          <p:nvPr/>
        </p:nvSpPr>
        <p:spPr>
          <a:xfrm>
            <a:off x="2492340" y="1416377"/>
            <a:ext cx="3384000" cy="784805"/>
          </a:xfrm>
          <a:prstGeom prst="flowChartExtract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양성 종양</a:t>
            </a:r>
          </a:p>
        </p:txBody>
      </p:sp>
      <p:sp>
        <p:nvSpPr>
          <p:cNvPr id="21" name="순서도: 추출 20">
            <a:extLst>
              <a:ext uri="{FF2B5EF4-FFF2-40B4-BE49-F238E27FC236}">
                <a16:creationId xmlns:a16="http://schemas.microsoft.com/office/drawing/2014/main" id="{88BB05F4-2A41-52F9-CB86-54A60E9A5EF5}"/>
              </a:ext>
            </a:extLst>
          </p:cNvPr>
          <p:cNvSpPr/>
          <p:nvPr/>
        </p:nvSpPr>
        <p:spPr>
          <a:xfrm>
            <a:off x="5881188" y="1416377"/>
            <a:ext cx="3384000" cy="784805"/>
          </a:xfrm>
          <a:prstGeom prst="flowChartExtract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악성 종양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08982621"/>
              </p:ext>
            </p:extLst>
          </p:nvPr>
        </p:nvGraphicFramePr>
        <p:xfrm>
          <a:off x="2492340" y="2203450"/>
          <a:ext cx="6771048" cy="384594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38402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387023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1281600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b="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천천히 자라며 성장이 멈추는 휴지기를 가질 수 있음</a:t>
                      </a:r>
                      <a:endParaRPr lang="en-US" altLang="ko-KR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b="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빨리 자라며 저절로 없어지는 경우는 거의 없음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821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피막이 있어 종양이 주위 조직으로 침윤하는 것을 방지</a:t>
                      </a:r>
                      <a:endParaRPr lang="en-US" altLang="ko-KR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피막이 없으므로 주위 조직으로 침윤이 잘 </a:t>
                      </a:r>
                      <a:r>
                        <a:rPr lang="ko-KR" altLang="en-US" b="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일어남</a:t>
                      </a:r>
                      <a:endParaRPr lang="ko-KR" altLang="en-US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2821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수술 제거 시 재발 거의 없음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b="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수술 후 재발 가능함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  <p:sp>
        <p:nvSpPr>
          <p:cNvPr id="7" name="오각형 12">
            <a:extLst>
              <a:ext uri="{FF2B5EF4-FFF2-40B4-BE49-F238E27FC236}">
                <a16:creationId xmlns:a16="http://schemas.microsoft.com/office/drawing/2014/main" id="{5615D3FB-180C-026D-49AA-5AFEF00D618B}"/>
              </a:ext>
            </a:extLst>
          </p:cNvPr>
          <p:cNvSpPr/>
          <p:nvPr/>
        </p:nvSpPr>
        <p:spPr>
          <a:xfrm>
            <a:off x="583337" y="3482782"/>
            <a:ext cx="1909003" cy="1281600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피막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/>
            </a:r>
            <a:b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형성 여부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항암요법 시행 현황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33482320"/>
              </p:ext>
            </p:extLst>
          </p:nvPr>
        </p:nvGraphicFramePr>
        <p:xfrm>
          <a:off x="681037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평행 사변형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2454113" y="2309047"/>
            <a:ext cx="2400378" cy="579630"/>
          </a:xfrm>
          <a:prstGeom prst="parallelogram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방사선요법 증가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암의 종류</a:t>
            </a:r>
          </a:p>
        </p:txBody>
      </p:sp>
      <p:sp>
        <p:nvSpPr>
          <p:cNvPr id="7" name="한쪽 모서리가 둥근 사각형 5">
            <a:extLst>
              <a:ext uri="{FF2B5EF4-FFF2-40B4-BE49-F238E27FC236}">
                <a16:creationId xmlns:a16="http://schemas.microsoft.com/office/drawing/2014/main" id="{A9D131DB-1539-A9A4-EC26-D8211565814E}"/>
              </a:ext>
            </a:extLst>
          </p:cNvPr>
          <p:cNvSpPr/>
          <p:nvPr/>
        </p:nvSpPr>
        <p:spPr>
          <a:xfrm flipH="1">
            <a:off x="5046197" y="1743075"/>
            <a:ext cx="4524332" cy="4222296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오른쪽 화살표 설명선 64">
            <a:extLst>
              <a:ext uri="{FF2B5EF4-FFF2-40B4-BE49-F238E27FC236}">
                <a16:creationId xmlns:a16="http://schemas.microsoft.com/office/drawing/2014/main" id="{20D7A775-4F31-EEB7-30D1-E51BDECF26EF}"/>
              </a:ext>
            </a:extLst>
          </p:cNvPr>
          <p:cNvSpPr/>
          <p:nvPr/>
        </p:nvSpPr>
        <p:spPr>
          <a:xfrm flipH="1">
            <a:off x="5352929" y="2354580"/>
            <a:ext cx="1842994" cy="557991"/>
          </a:xfrm>
          <a:prstGeom prst="teardrop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식도암</a:t>
            </a:r>
          </a:p>
        </p:txBody>
      </p:sp>
      <p:sp>
        <p:nvSpPr>
          <p:cNvPr id="9" name="사각형: 잘린 대각선 방향 모서리 8">
            <a:extLst>
              <a:ext uri="{FF2B5EF4-FFF2-40B4-BE49-F238E27FC236}">
                <a16:creationId xmlns:a16="http://schemas.microsoft.com/office/drawing/2014/main" id="{79B83B71-418E-C785-78F1-6FA2CECBFA96}"/>
              </a:ext>
            </a:extLst>
          </p:cNvPr>
          <p:cNvSpPr/>
          <p:nvPr/>
        </p:nvSpPr>
        <p:spPr>
          <a:xfrm>
            <a:off x="5352930" y="3046251"/>
            <a:ext cx="1842994" cy="481497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위암</a:t>
            </a:r>
          </a:p>
        </p:txBody>
      </p:sp>
      <p:sp>
        <p:nvSpPr>
          <p:cNvPr id="10" name="화살표: 갈매기형 수장 9">
            <a:extLst>
              <a:ext uri="{FF2B5EF4-FFF2-40B4-BE49-F238E27FC236}">
                <a16:creationId xmlns:a16="http://schemas.microsoft.com/office/drawing/2014/main" id="{3EFFA8F0-CFB7-3769-B583-4E3C5543FC01}"/>
              </a:ext>
            </a:extLst>
          </p:cNvPr>
          <p:cNvSpPr/>
          <p:nvPr/>
        </p:nvSpPr>
        <p:spPr>
          <a:xfrm>
            <a:off x="5332949" y="1428736"/>
            <a:ext cx="3950830" cy="453032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식도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위</a:t>
            </a:r>
          </a:p>
        </p:txBody>
      </p:sp>
      <p:sp>
        <p:nvSpPr>
          <p:cNvPr id="30" name="두루마리 모양: 세로로 말림 29">
            <a:extLst>
              <a:ext uri="{FF2B5EF4-FFF2-40B4-BE49-F238E27FC236}">
                <a16:creationId xmlns:a16="http://schemas.microsoft.com/office/drawing/2014/main" id="{1743B548-1A7C-54A4-27CC-F9B130980FED}"/>
              </a:ext>
            </a:extLst>
          </p:cNvPr>
          <p:cNvSpPr/>
          <p:nvPr/>
        </p:nvSpPr>
        <p:spPr>
          <a:xfrm>
            <a:off x="5352930" y="4395476"/>
            <a:ext cx="1880272" cy="481497"/>
          </a:xfrm>
          <a:prstGeom prst="verticalScroll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폐선암</a:t>
            </a:r>
            <a:endParaRPr lang="ko-KR" altLang="en-US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1" name="사다리꼴 30">
            <a:extLst>
              <a:ext uri="{FF2B5EF4-FFF2-40B4-BE49-F238E27FC236}">
                <a16:creationId xmlns:a16="http://schemas.microsoft.com/office/drawing/2014/main" id="{970FA366-BDE7-2129-69E3-FDDD3348269D}"/>
              </a:ext>
            </a:extLst>
          </p:cNvPr>
          <p:cNvSpPr/>
          <p:nvPr/>
        </p:nvSpPr>
        <p:spPr>
          <a:xfrm>
            <a:off x="6721317" y="5158063"/>
            <a:ext cx="1180782" cy="481497"/>
          </a:xfrm>
          <a:prstGeom prst="trapezoid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흉선암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팔각형 33">
            <a:extLst>
              <a:ext uri="{FF2B5EF4-FFF2-40B4-BE49-F238E27FC236}">
                <a16:creationId xmlns:a16="http://schemas.microsoft.com/office/drawing/2014/main" id="{662692C2-56C0-8F18-6621-9AF75B86094B}"/>
              </a:ext>
            </a:extLst>
          </p:cNvPr>
          <p:cNvSpPr/>
          <p:nvPr/>
        </p:nvSpPr>
        <p:spPr>
          <a:xfrm>
            <a:off x="7501732" y="4395476"/>
            <a:ext cx="1768756" cy="481497"/>
          </a:xfrm>
          <a:prstGeom prst="octagon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소세포폐암</a:t>
            </a:r>
          </a:p>
        </p:txBody>
      </p:sp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A3D85840-F8AD-37B4-CC11-BE69A6BEB94B}"/>
              </a:ext>
            </a:extLst>
          </p:cNvPr>
          <p:cNvSpPr/>
          <p:nvPr/>
        </p:nvSpPr>
        <p:spPr>
          <a:xfrm>
            <a:off x="284651" y="1743075"/>
            <a:ext cx="4524332" cy="4222296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화살표: 갈매기형 수장 42">
            <a:extLst>
              <a:ext uri="{FF2B5EF4-FFF2-40B4-BE49-F238E27FC236}">
                <a16:creationId xmlns:a16="http://schemas.microsoft.com/office/drawing/2014/main" id="{9624BA03-A3FD-97DA-138D-01ADE6154345}"/>
              </a:ext>
            </a:extLst>
          </p:cNvPr>
          <p:cNvSpPr/>
          <p:nvPr/>
        </p:nvSpPr>
        <p:spPr>
          <a:xfrm flipH="1">
            <a:off x="571403" y="1428736"/>
            <a:ext cx="3950828" cy="453032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뇌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척수</a:t>
            </a: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90956370-8107-A454-FCAF-121594C59C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1036165"/>
              </p:ext>
            </p:extLst>
          </p:nvPr>
        </p:nvGraphicFramePr>
        <p:xfrm>
          <a:off x="509988" y="4326376"/>
          <a:ext cx="2633317" cy="1463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0" name="오른쪽 화살표 설명선 64">
            <a:extLst>
              <a:ext uri="{FF2B5EF4-FFF2-40B4-BE49-F238E27FC236}">
                <a16:creationId xmlns:a16="http://schemas.microsoft.com/office/drawing/2014/main" id="{02B310E8-342C-D914-B899-C6791E96DB16}"/>
              </a:ext>
            </a:extLst>
          </p:cNvPr>
          <p:cNvSpPr/>
          <p:nvPr/>
        </p:nvSpPr>
        <p:spPr>
          <a:xfrm>
            <a:off x="7464455" y="2354580"/>
            <a:ext cx="1819324" cy="557991"/>
          </a:xfrm>
          <a:prstGeom prst="teardrop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위림프종</a:t>
            </a:r>
          </a:p>
        </p:txBody>
      </p:sp>
      <p:sp>
        <p:nvSpPr>
          <p:cNvPr id="51" name="화살표: 오른쪽 50">
            <a:extLst>
              <a:ext uri="{FF2B5EF4-FFF2-40B4-BE49-F238E27FC236}">
                <a16:creationId xmlns:a16="http://schemas.microsoft.com/office/drawing/2014/main" id="{3367866B-8708-98C5-D3E5-FF6774370141}"/>
              </a:ext>
            </a:extLst>
          </p:cNvPr>
          <p:cNvSpPr/>
          <p:nvPr/>
        </p:nvSpPr>
        <p:spPr>
          <a:xfrm>
            <a:off x="7464454" y="3046251"/>
            <a:ext cx="1806034" cy="48149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위유암종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2" name="설명선: 왼쪽/오른쪽 화살표 51">
            <a:extLst>
              <a:ext uri="{FF2B5EF4-FFF2-40B4-BE49-F238E27FC236}">
                <a16:creationId xmlns:a16="http://schemas.microsoft.com/office/drawing/2014/main" id="{12B5B2A2-0FC4-DC88-20CA-5C91B0D89F9D}"/>
              </a:ext>
            </a:extLst>
          </p:cNvPr>
          <p:cNvSpPr/>
          <p:nvPr/>
        </p:nvSpPr>
        <p:spPr>
          <a:xfrm>
            <a:off x="6256540" y="3736558"/>
            <a:ext cx="2103646" cy="481497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71256"/>
            </a:avLst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폐</a:t>
            </a:r>
          </a:p>
        </p:txBody>
      </p:sp>
      <p:sp>
        <p:nvSpPr>
          <p:cNvPr id="53" name="순서도: 저장 데이터 52">
            <a:extLst>
              <a:ext uri="{FF2B5EF4-FFF2-40B4-BE49-F238E27FC236}">
                <a16:creationId xmlns:a16="http://schemas.microsoft.com/office/drawing/2014/main" id="{C3414793-C6BA-FC90-DD67-3418449A9614}"/>
              </a:ext>
            </a:extLst>
          </p:cNvPr>
          <p:cNvSpPr/>
          <p:nvPr/>
        </p:nvSpPr>
        <p:spPr>
          <a:xfrm>
            <a:off x="5352929" y="5158063"/>
            <a:ext cx="1180782" cy="481497"/>
          </a:xfrm>
          <a:prstGeom prst="flowChartOnlineStorage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폐암</a:t>
            </a:r>
          </a:p>
        </p:txBody>
      </p:sp>
      <p:sp>
        <p:nvSpPr>
          <p:cNvPr id="54" name="배지 53">
            <a:extLst>
              <a:ext uri="{FF2B5EF4-FFF2-40B4-BE49-F238E27FC236}">
                <a16:creationId xmlns:a16="http://schemas.microsoft.com/office/drawing/2014/main" id="{407BE297-B5A6-4F68-1409-AD6AD66EF424}"/>
              </a:ext>
            </a:extLst>
          </p:cNvPr>
          <p:cNvSpPr/>
          <p:nvPr/>
        </p:nvSpPr>
        <p:spPr>
          <a:xfrm>
            <a:off x="8089706" y="5158063"/>
            <a:ext cx="1180782" cy="481497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흉막암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순서도: 순차적 액세스 저장소 10">
            <a:extLst>
              <a:ext uri="{FF2B5EF4-FFF2-40B4-BE49-F238E27FC236}">
                <a16:creationId xmlns:a16="http://schemas.microsoft.com/office/drawing/2014/main" id="{26535C08-BBBD-65FE-9DB0-568297DF5B03}"/>
              </a:ext>
            </a:extLst>
          </p:cNvPr>
          <p:cNvSpPr/>
          <p:nvPr/>
        </p:nvSpPr>
        <p:spPr>
          <a:xfrm rot="19992920">
            <a:off x="417455" y="2301168"/>
            <a:ext cx="1250608" cy="1069095"/>
          </a:xfrm>
          <a:prstGeom prst="flowChartMagneticTap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교모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/>
            </a:r>
            <a:b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세포종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십자형 11">
            <a:extLst>
              <a:ext uri="{FF2B5EF4-FFF2-40B4-BE49-F238E27FC236}">
                <a16:creationId xmlns:a16="http://schemas.microsoft.com/office/drawing/2014/main" id="{F36305FB-9AB1-698C-634D-3DD2EB03267D}"/>
              </a:ext>
            </a:extLst>
          </p:cNvPr>
          <p:cNvSpPr/>
          <p:nvPr/>
        </p:nvSpPr>
        <p:spPr>
          <a:xfrm>
            <a:off x="628594" y="3684422"/>
            <a:ext cx="2396103" cy="661110"/>
          </a:xfrm>
          <a:prstGeom prst="plus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두경부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두루마리 모양: 가로로 말림 12">
            <a:extLst>
              <a:ext uri="{FF2B5EF4-FFF2-40B4-BE49-F238E27FC236}">
                <a16:creationId xmlns:a16="http://schemas.microsoft.com/office/drawing/2014/main" id="{C57582C9-A431-E3EF-DA82-7904795A08E8}"/>
              </a:ext>
            </a:extLst>
          </p:cNvPr>
          <p:cNvSpPr/>
          <p:nvPr/>
        </p:nvSpPr>
        <p:spPr>
          <a:xfrm>
            <a:off x="3373971" y="3835685"/>
            <a:ext cx="1238472" cy="788740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latinLnBrk="1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후두암</a:t>
            </a:r>
          </a:p>
        </p:txBody>
      </p:sp>
      <p:sp>
        <p:nvSpPr>
          <p:cNvPr id="14" name="사각형: 모서리가 접힌 도형 13">
            <a:extLst>
              <a:ext uri="{FF2B5EF4-FFF2-40B4-BE49-F238E27FC236}">
                <a16:creationId xmlns:a16="http://schemas.microsoft.com/office/drawing/2014/main" id="{1AA14CC0-120F-8EC2-BF34-87C889655919}"/>
              </a:ext>
            </a:extLst>
          </p:cNvPr>
          <p:cNvSpPr/>
          <p:nvPr/>
        </p:nvSpPr>
        <p:spPr>
          <a:xfrm flipV="1">
            <a:off x="3377143" y="4799638"/>
            <a:ext cx="1235300" cy="661110"/>
          </a:xfrm>
          <a:prstGeom prst="foldedCorner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35" name="연결선: 구부러짐 34">
            <a:extLst>
              <a:ext uri="{FF2B5EF4-FFF2-40B4-BE49-F238E27FC236}">
                <a16:creationId xmlns:a16="http://schemas.microsoft.com/office/drawing/2014/main" id="{A9BEAF1E-8B1E-B092-606D-1A11E720FDE8}"/>
              </a:ext>
            </a:extLst>
          </p:cNvPr>
          <p:cNvCxnSpPr>
            <a:cxnSpLocks/>
            <a:stCxn id="50" idx="6"/>
            <a:endCxn id="8" idx="6"/>
          </p:cNvCxnSpPr>
          <p:nvPr/>
        </p:nvCxnSpPr>
        <p:spPr>
          <a:xfrm rot="16200000" flipV="1">
            <a:off x="7324272" y="1304734"/>
            <a:ext cx="12700" cy="2099691"/>
          </a:xfrm>
          <a:prstGeom prst="curvedConnector3">
            <a:avLst>
              <a:gd name="adj1" fmla="val 1800000"/>
            </a:avLst>
          </a:prstGeom>
          <a:ln w="28575">
            <a:solidFill>
              <a:schemeClr val="tx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다이어그램 44">
            <a:extLst>
              <a:ext uri="{FF2B5EF4-FFF2-40B4-BE49-F238E27FC236}">
                <a16:creationId xmlns:a16="http://schemas.microsoft.com/office/drawing/2014/main" id="{8A84C6AF-D479-B2DB-E11F-0644CAC9BE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1841514"/>
              </p:ext>
            </p:extLst>
          </p:nvPr>
        </p:nvGraphicFramePr>
        <p:xfrm>
          <a:off x="1870554" y="1961205"/>
          <a:ext cx="2760302" cy="1694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BDE204A-A1A0-9592-A8AC-9A09EFFD0814}"/>
              </a:ext>
            </a:extLst>
          </p:cNvPr>
          <p:cNvSpPr txBox="1"/>
          <p:nvPr/>
        </p:nvSpPr>
        <p:spPr>
          <a:xfrm>
            <a:off x="3459103" y="4945527"/>
            <a:ext cx="10653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설암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842</TotalTime>
  <Words>182</Words>
  <Application>Microsoft Office PowerPoint</Application>
  <PresentationFormat>A4 용지(210x297mm)</PresentationFormat>
  <Paragraphs>59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Anti-tumor Agent</vt:lpstr>
      <vt:lpstr>  목차</vt:lpstr>
      <vt:lpstr>1. 화학요법과 항암제</vt:lpstr>
      <vt:lpstr>2. 양성 종양과 악성 종양 비교</vt:lpstr>
      <vt:lpstr>3. 항암요법 시행 현황</vt:lpstr>
      <vt:lpstr>4. 암의 종류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79</cp:revision>
  <dcterms:created xsi:type="dcterms:W3CDTF">2019-10-10T08:42:01Z</dcterms:created>
  <dcterms:modified xsi:type="dcterms:W3CDTF">2023-04-08T01:13:32Z</dcterms:modified>
</cp:coreProperties>
</file>