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0" r:id="rId3"/>
    <p:sldId id="258" r:id="rId4"/>
    <p:sldId id="259" r:id="rId5"/>
    <p:sldId id="261" r:id="rId6"/>
    <p:sldId id="262" r:id="rId7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25" autoAdjust="0"/>
    <p:restoredTop sz="94660"/>
  </p:normalViewPr>
  <p:slideViewPr>
    <p:cSldViewPr snapToGrid="0">
      <p:cViewPr varScale="1">
        <p:scale>
          <a:sx n="78" d="100"/>
          <a:sy n="78" d="100"/>
        </p:scale>
        <p:origin x="595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ko-K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92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국내외 시장규모 비교</a:t>
            </a:r>
            <a:endParaRPr 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</c:rich>
      </c:tx>
      <c:overlay val="0"/>
      <c:spPr>
        <a:solidFill>
          <a:schemeClr val="bg1"/>
        </a:solidFill>
        <a:ln>
          <a:solidFill>
            <a:schemeClr val="tx1"/>
          </a:solidFill>
        </a:ln>
        <a:effectLst>
          <a:outerShdw blurRad="50800" dist="38100" dir="5400000" algn="t" rotWithShape="0">
            <a:prstClr val="black">
              <a:alpha val="40000"/>
            </a:prstClr>
          </a:outerShdw>
        </a:effectLst>
      </c:spPr>
      <c:txPr>
        <a:bodyPr rot="0" spcFirstLastPara="1" vertOverflow="ellipsis" vert="horz" wrap="square" anchor="ctr" anchorCtr="1"/>
        <a:lstStyle/>
        <a:p>
          <a:pPr>
            <a:defRPr sz="192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세계시장(억 달러)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Sheet1!$B$2:$B$6</c:f>
              <c:numCache>
                <c:formatCode>0.0_ </c:formatCode>
                <c:ptCount val="5"/>
                <c:pt idx="0" formatCode="General">
                  <c:v>31.4</c:v>
                </c:pt>
                <c:pt idx="1">
                  <c:v>35.200000000000003</c:v>
                </c:pt>
                <c:pt idx="2" formatCode="General">
                  <c:v>39.299999999999997</c:v>
                </c:pt>
                <c:pt idx="3" formatCode="General">
                  <c:v>40</c:v>
                </c:pt>
                <c:pt idx="4" formatCode="General">
                  <c:v>49.2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00-4A97-B71E-F0B8216FA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139704895"/>
        <c:axId val="1139707775"/>
      </c:barChart>
      <c:lineChart>
        <c:grouping val="standar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국내시장(억 원)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diamond"/>
            <c:size val="5"/>
            <c:spPr>
              <a:solidFill>
                <a:schemeClr val="accent2"/>
              </a:solidFill>
              <a:ln w="9525">
                <a:solidFill>
                  <a:schemeClr val="accent2"/>
                </a:solidFill>
              </a:ln>
              <a:effectLst/>
            </c:spPr>
          </c:marker>
          <c:dLbls>
            <c:dLbl>
              <c:idx val="4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C00-4A97-B71E-F0B8216FA34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돋움" panose="020B0600000101010101" pitchFamily="50" charset="-127"/>
                    <a:ea typeface="돋움" panose="020B0600000101010101" pitchFamily="50" charset="-127"/>
                    <a:cs typeface="+mn-cs"/>
                  </a:defRPr>
                </a:pPr>
                <a:endParaRPr lang="ko-KR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2021년</c:v>
                </c:pt>
                <c:pt idx="1">
                  <c:v>2022년</c:v>
                </c:pt>
                <c:pt idx="2">
                  <c:v>2023년</c:v>
                </c:pt>
                <c:pt idx="3">
                  <c:v>2024년</c:v>
                </c:pt>
                <c:pt idx="4">
                  <c:v>2025년</c:v>
                </c:pt>
              </c:strCache>
            </c:strRef>
          </c:cat>
          <c:val>
            <c:numRef>
              <c:f>Sheet1!$C$2:$C$6</c:f>
              <c:numCache>
                <c:formatCode>#,##0_ </c:formatCode>
                <c:ptCount val="5"/>
                <c:pt idx="0">
                  <c:v>41699</c:v>
                </c:pt>
                <c:pt idx="1">
                  <c:v>44493</c:v>
                </c:pt>
                <c:pt idx="2">
                  <c:v>47474</c:v>
                </c:pt>
                <c:pt idx="3">
                  <c:v>50655</c:v>
                </c:pt>
                <c:pt idx="4">
                  <c:v>54048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C00-4A97-B71E-F0B8216FA3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99128703"/>
        <c:axId val="1488599199"/>
      </c:lineChart>
      <c:catAx>
        <c:axId val="11397048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39707775"/>
        <c:crosses val="autoZero"/>
        <c:auto val="1"/>
        <c:lblAlgn val="ctr"/>
        <c:lblOffset val="100"/>
        <c:noMultiLvlLbl val="0"/>
      </c:catAx>
      <c:valAx>
        <c:axId val="1139707775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139704895"/>
        <c:crosses val="autoZero"/>
        <c:crossBetween val="between"/>
      </c:valAx>
      <c:valAx>
        <c:axId val="1488599199"/>
        <c:scaling>
          <c:orientation val="minMax"/>
        </c:scaling>
        <c:delete val="0"/>
        <c:axPos val="r"/>
        <c:numFmt formatCode="#,##0_ 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  <c:crossAx val="1399128703"/>
        <c:crosses val="max"/>
        <c:crossBetween val="between"/>
        <c:majorUnit val="15000"/>
      </c:valAx>
      <c:catAx>
        <c:axId val="13991287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488599199"/>
        <c:auto val="1"/>
        <c:lblAlgn val="ctr"/>
        <c:lblOffset val="100"/>
        <c:noMultiLvlLbl val="0"/>
      </c:catAx>
      <c:dTable>
        <c:showHorzBorder val="1"/>
        <c:showVertBorder val="1"/>
        <c:showOutline val="1"/>
        <c:showKeys val="1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0" spcFirstLastPara="1" vertOverflow="ellipsis" vert="horz" wrap="square" anchor="ctr" anchorCtr="1"/>
          <a:lstStyle/>
          <a:p>
            <a:pPr rtl="0"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돋움" panose="020B0600000101010101" pitchFamily="50" charset="-127"/>
                <a:ea typeface="돋움" panose="020B0600000101010101" pitchFamily="50" charset="-127"/>
                <a:cs typeface="+mn-cs"/>
              </a:defRPr>
            </a:pPr>
            <a:endParaRPr lang="ko-KR"/>
          </a:p>
        </c:txPr>
      </c:dTable>
      <c:spPr>
        <a:solidFill>
          <a:schemeClr val="bg1"/>
        </a:solidFill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돋움" panose="020B0600000101010101" pitchFamily="50" charset="-127"/>
              <a:ea typeface="돋움" panose="020B0600000101010101" pitchFamily="50" charset="-127"/>
              <a:cs typeface="+mn-cs"/>
            </a:defRPr>
          </a:pPr>
          <a:endParaRPr lang="ko-K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C000"/>
    </a:solidFill>
    <a:ln>
      <a:noFill/>
    </a:ln>
    <a:effectLst/>
  </c:spPr>
  <c:txPr>
    <a:bodyPr/>
    <a:lstStyle/>
    <a:p>
      <a:pPr>
        <a:defRPr sz="1600">
          <a:latin typeface="돋움" panose="020B0600000101010101" pitchFamily="50" charset="-127"/>
          <a:ea typeface="돋움" panose="020B0600000101010101" pitchFamily="50" charset="-127"/>
        </a:defRPr>
      </a:pPr>
      <a:endParaRPr lang="ko-KR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594F7E9-305E-4372-8457-E9305F7559F8}" type="doc">
      <dgm:prSet loTypeId="urn:microsoft.com/office/officeart/2005/8/layout/funnel1" loCatId="process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161A90AB-EBBD-44A0-9F33-2A01A010993B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gm:t>
    </dgm:pt>
    <dgm:pt modelId="{993E4308-461A-4146-B8E5-BDEE4F091AEA}" type="parTrans" cxnId="{6B8A36B9-16E2-467D-9DC3-C07671EBD1FA}">
      <dgm:prSet/>
      <dgm:spPr/>
      <dgm:t>
        <a:bodyPr/>
        <a:lstStyle/>
        <a:p>
          <a:pPr latinLnBrk="1"/>
          <a:endParaRPr lang="ko-KR" altLang="en-US"/>
        </a:p>
      </dgm:t>
    </dgm:pt>
    <dgm:pt modelId="{D27127C3-2832-4974-8B60-1610B0C8A4A6}" type="sibTrans" cxnId="{6B8A36B9-16E2-467D-9DC3-C07671EBD1FA}">
      <dgm:prSet/>
      <dgm:spPr/>
      <dgm:t>
        <a:bodyPr/>
        <a:lstStyle/>
        <a:p>
          <a:pPr latinLnBrk="1"/>
          <a:endParaRPr lang="ko-KR" altLang="en-US"/>
        </a:p>
      </dgm:t>
    </dgm:pt>
    <dgm:pt modelId="{E0C32961-EC26-4601-8BD5-0F075157B737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gm:t>
    </dgm:pt>
    <dgm:pt modelId="{F8DBC734-BED5-49BE-9DD4-0ED1B8CD4E3C}" type="parTrans" cxnId="{CB755D75-166F-488A-A38D-C4C65A943B8D}">
      <dgm:prSet/>
      <dgm:spPr/>
      <dgm:t>
        <a:bodyPr/>
        <a:lstStyle/>
        <a:p>
          <a:pPr latinLnBrk="1"/>
          <a:endParaRPr lang="ko-KR" altLang="en-US"/>
        </a:p>
      </dgm:t>
    </dgm:pt>
    <dgm:pt modelId="{3D15F199-69CE-4797-8F2B-8D546E0BDDC4}" type="sibTrans" cxnId="{CB755D75-166F-488A-A38D-C4C65A943B8D}">
      <dgm:prSet/>
      <dgm:spPr/>
      <dgm:t>
        <a:bodyPr/>
        <a:lstStyle/>
        <a:p>
          <a:pPr latinLnBrk="1"/>
          <a:endParaRPr lang="ko-KR" altLang="en-US"/>
        </a:p>
      </dgm:t>
    </dgm:pt>
    <dgm:pt modelId="{05483FD8-F7FC-40D6-B724-07E8790CAE90}">
      <dgm:prSet phldrT="[텍스트]" custT="1"/>
      <dgm:spPr/>
      <dgm:t>
        <a:bodyPr/>
        <a:lstStyle/>
        <a:p>
          <a:pPr latinLnBrk="1"/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생</a:t>
          </a:r>
          <a:br>
            <a:rPr lang="en-US" altLang="ko-KR" sz="18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dirty="0">
              <a:latin typeface="굴림" panose="020B0600000101010101" pitchFamily="50" charset="-127"/>
              <a:ea typeface="굴림" panose="020B0600000101010101" pitchFamily="50" charset="-127"/>
            </a:rPr>
            <a:t>산</a:t>
          </a:r>
        </a:p>
      </dgm:t>
    </dgm:pt>
    <dgm:pt modelId="{0974075F-3289-4215-9763-0CBDB36159D5}" type="parTrans" cxnId="{F78C86EF-7EED-462D-9D1F-C18A4867F037}">
      <dgm:prSet/>
      <dgm:spPr/>
      <dgm:t>
        <a:bodyPr/>
        <a:lstStyle/>
        <a:p>
          <a:pPr latinLnBrk="1"/>
          <a:endParaRPr lang="ko-KR" altLang="en-US"/>
        </a:p>
      </dgm:t>
    </dgm:pt>
    <dgm:pt modelId="{87902AAB-B6C0-419C-8754-CFC78243336E}" type="sibTrans" cxnId="{F78C86EF-7EED-462D-9D1F-C18A4867F037}">
      <dgm:prSet/>
      <dgm:spPr/>
      <dgm:t>
        <a:bodyPr/>
        <a:lstStyle/>
        <a:p>
          <a:pPr latinLnBrk="1"/>
          <a:endParaRPr lang="ko-KR" altLang="en-US"/>
        </a:p>
      </dgm:t>
    </dgm:pt>
    <dgm:pt modelId="{DE41CBDB-0701-4B5A-81F1-08E84F26E417}">
      <dgm:prSet phldrT="[텍스트]"/>
      <dgm:spPr/>
      <dgm:t>
        <a:bodyPr/>
        <a:lstStyle/>
        <a:p>
          <a:pPr latinLnBrk="1"/>
          <a:r>
            <a:rPr lang="ko-KR" altLang="en-US" dirty="0"/>
            <a:t>스마트 농업</a:t>
          </a:r>
        </a:p>
      </dgm:t>
    </dgm:pt>
    <dgm:pt modelId="{58A84639-56E7-4128-A43C-B4E6A649BA9E}" type="parTrans" cxnId="{DE09F20E-AF94-4B47-8C17-365149EECF80}">
      <dgm:prSet/>
      <dgm:spPr/>
      <dgm:t>
        <a:bodyPr/>
        <a:lstStyle/>
        <a:p>
          <a:pPr latinLnBrk="1"/>
          <a:endParaRPr lang="ko-KR" altLang="en-US"/>
        </a:p>
      </dgm:t>
    </dgm:pt>
    <dgm:pt modelId="{6A88C63F-EE91-4D69-B60C-CB42ECE94DDA}" type="sibTrans" cxnId="{DE09F20E-AF94-4B47-8C17-365149EECF80}">
      <dgm:prSet/>
      <dgm:spPr/>
      <dgm:t>
        <a:bodyPr/>
        <a:lstStyle/>
        <a:p>
          <a:pPr latinLnBrk="1"/>
          <a:endParaRPr lang="ko-KR" altLang="en-US"/>
        </a:p>
      </dgm:t>
    </dgm:pt>
    <dgm:pt modelId="{62226095-2177-438E-9013-126515C56CD9}" type="pres">
      <dgm:prSet presAssocID="{7594F7E9-305E-4372-8457-E9305F7559F8}" presName="Name0" presStyleCnt="0">
        <dgm:presLayoutVars>
          <dgm:chMax val="4"/>
          <dgm:resizeHandles val="exact"/>
        </dgm:presLayoutVars>
      </dgm:prSet>
      <dgm:spPr/>
    </dgm:pt>
    <dgm:pt modelId="{2A6D1916-8D61-4A25-AC51-DBE1657F0F89}" type="pres">
      <dgm:prSet presAssocID="{7594F7E9-305E-4372-8457-E9305F7559F8}" presName="ellipse" presStyleLbl="trBgShp" presStyleIdx="0" presStyleCnt="1"/>
      <dgm:spPr/>
    </dgm:pt>
    <dgm:pt modelId="{613CD33F-CBAB-4C5F-A389-48393D1189AB}" type="pres">
      <dgm:prSet presAssocID="{7594F7E9-305E-4372-8457-E9305F7559F8}" presName="arrow1" presStyleLbl="fgShp" presStyleIdx="0" presStyleCnt="1"/>
      <dgm:spPr/>
    </dgm:pt>
    <dgm:pt modelId="{D09EFC74-D9F1-4310-93F3-FE28F3AF141F}" type="pres">
      <dgm:prSet presAssocID="{7594F7E9-305E-4372-8457-E9305F7559F8}" presName="rectangle" presStyleLbl="revTx" presStyleIdx="0" presStyleCnt="1">
        <dgm:presLayoutVars>
          <dgm:bulletEnabled val="1"/>
        </dgm:presLayoutVars>
      </dgm:prSet>
      <dgm:spPr/>
    </dgm:pt>
    <dgm:pt modelId="{BB30EA98-7348-40A8-BB3B-D1724C3904C1}" type="pres">
      <dgm:prSet presAssocID="{E0C32961-EC26-4601-8BD5-0F075157B737}" presName="item1" presStyleLbl="node1" presStyleIdx="0" presStyleCnt="3">
        <dgm:presLayoutVars>
          <dgm:bulletEnabled val="1"/>
        </dgm:presLayoutVars>
      </dgm:prSet>
      <dgm:spPr/>
    </dgm:pt>
    <dgm:pt modelId="{26D01851-5C52-4173-8E1C-7025AD5DA0B3}" type="pres">
      <dgm:prSet presAssocID="{05483FD8-F7FC-40D6-B724-07E8790CAE90}" presName="item2" presStyleLbl="node1" presStyleIdx="1" presStyleCnt="3">
        <dgm:presLayoutVars>
          <dgm:bulletEnabled val="1"/>
        </dgm:presLayoutVars>
      </dgm:prSet>
      <dgm:spPr/>
    </dgm:pt>
    <dgm:pt modelId="{212C7CC4-B0BA-47F7-981C-45C91F976D4F}" type="pres">
      <dgm:prSet presAssocID="{DE41CBDB-0701-4B5A-81F1-08E84F26E417}" presName="item3" presStyleLbl="node1" presStyleIdx="2" presStyleCnt="3" custLinFactNeighborY="0">
        <dgm:presLayoutVars>
          <dgm:bulletEnabled val="1"/>
        </dgm:presLayoutVars>
      </dgm:prSet>
      <dgm:spPr/>
    </dgm:pt>
    <dgm:pt modelId="{15D5E4F8-129C-4005-A75A-5B18788C2C90}" type="pres">
      <dgm:prSet presAssocID="{7594F7E9-305E-4372-8457-E9305F7559F8}" presName="funnel" presStyleLbl="trAlignAcc1" presStyleIdx="0" presStyleCnt="1" custLinFactNeighborX="-1812" custLinFactNeighborY="1518"/>
      <dgm:spPr/>
    </dgm:pt>
  </dgm:ptLst>
  <dgm:cxnLst>
    <dgm:cxn modelId="{DE09F20E-AF94-4B47-8C17-365149EECF80}" srcId="{7594F7E9-305E-4372-8457-E9305F7559F8}" destId="{DE41CBDB-0701-4B5A-81F1-08E84F26E417}" srcOrd="3" destOrd="0" parTransId="{58A84639-56E7-4128-A43C-B4E6A649BA9E}" sibTransId="{6A88C63F-EE91-4D69-B60C-CB42ECE94DDA}"/>
    <dgm:cxn modelId="{AB512135-CF89-4401-AB9C-60F7537C5C3D}" type="presOf" srcId="{DE41CBDB-0701-4B5A-81F1-08E84F26E417}" destId="{D09EFC74-D9F1-4310-93F3-FE28F3AF141F}" srcOrd="0" destOrd="0" presId="urn:microsoft.com/office/officeart/2005/8/layout/funnel1"/>
    <dgm:cxn modelId="{38626869-96C2-4E5B-B10A-2C2C0E6A3408}" type="presOf" srcId="{161A90AB-EBBD-44A0-9F33-2A01A010993B}" destId="{212C7CC4-B0BA-47F7-981C-45C91F976D4F}" srcOrd="0" destOrd="0" presId="urn:microsoft.com/office/officeart/2005/8/layout/funnel1"/>
    <dgm:cxn modelId="{CB755D75-166F-488A-A38D-C4C65A943B8D}" srcId="{7594F7E9-305E-4372-8457-E9305F7559F8}" destId="{E0C32961-EC26-4601-8BD5-0F075157B737}" srcOrd="1" destOrd="0" parTransId="{F8DBC734-BED5-49BE-9DD4-0ED1B8CD4E3C}" sibTransId="{3D15F199-69CE-4797-8F2B-8D546E0BDDC4}"/>
    <dgm:cxn modelId="{D3C05E5A-1A7E-4790-9086-FE6AE0FF6160}" type="presOf" srcId="{7594F7E9-305E-4372-8457-E9305F7559F8}" destId="{62226095-2177-438E-9013-126515C56CD9}" srcOrd="0" destOrd="0" presId="urn:microsoft.com/office/officeart/2005/8/layout/funnel1"/>
    <dgm:cxn modelId="{542CFD7C-D0AE-4294-927C-1E1F6D282AF6}" type="presOf" srcId="{E0C32961-EC26-4601-8BD5-0F075157B737}" destId="{26D01851-5C52-4173-8E1C-7025AD5DA0B3}" srcOrd="0" destOrd="0" presId="urn:microsoft.com/office/officeart/2005/8/layout/funnel1"/>
    <dgm:cxn modelId="{6B8A36B9-16E2-467D-9DC3-C07671EBD1FA}" srcId="{7594F7E9-305E-4372-8457-E9305F7559F8}" destId="{161A90AB-EBBD-44A0-9F33-2A01A010993B}" srcOrd="0" destOrd="0" parTransId="{993E4308-461A-4146-B8E5-BDEE4F091AEA}" sibTransId="{D27127C3-2832-4974-8B60-1610B0C8A4A6}"/>
    <dgm:cxn modelId="{26F4E8EC-7154-4E12-8619-41F5FE8F2D77}" type="presOf" srcId="{05483FD8-F7FC-40D6-B724-07E8790CAE90}" destId="{BB30EA98-7348-40A8-BB3B-D1724C3904C1}" srcOrd="0" destOrd="0" presId="urn:microsoft.com/office/officeart/2005/8/layout/funnel1"/>
    <dgm:cxn modelId="{F78C86EF-7EED-462D-9D1F-C18A4867F037}" srcId="{7594F7E9-305E-4372-8457-E9305F7559F8}" destId="{05483FD8-F7FC-40D6-B724-07E8790CAE90}" srcOrd="2" destOrd="0" parTransId="{0974075F-3289-4215-9763-0CBDB36159D5}" sibTransId="{87902AAB-B6C0-419C-8754-CFC78243336E}"/>
    <dgm:cxn modelId="{6E6D58D2-770E-45F1-950C-CB3489EAF841}" type="presParOf" srcId="{62226095-2177-438E-9013-126515C56CD9}" destId="{2A6D1916-8D61-4A25-AC51-DBE1657F0F89}" srcOrd="0" destOrd="0" presId="urn:microsoft.com/office/officeart/2005/8/layout/funnel1"/>
    <dgm:cxn modelId="{E39D9CFC-1291-4A56-BF0F-2D0FB6261733}" type="presParOf" srcId="{62226095-2177-438E-9013-126515C56CD9}" destId="{613CD33F-CBAB-4C5F-A389-48393D1189AB}" srcOrd="1" destOrd="0" presId="urn:microsoft.com/office/officeart/2005/8/layout/funnel1"/>
    <dgm:cxn modelId="{2D765EF2-D524-4D74-9207-9C2615956AA3}" type="presParOf" srcId="{62226095-2177-438E-9013-126515C56CD9}" destId="{D09EFC74-D9F1-4310-93F3-FE28F3AF141F}" srcOrd="2" destOrd="0" presId="urn:microsoft.com/office/officeart/2005/8/layout/funnel1"/>
    <dgm:cxn modelId="{6AEA7D9A-0BA6-41A4-B949-D898248FD91A}" type="presParOf" srcId="{62226095-2177-438E-9013-126515C56CD9}" destId="{BB30EA98-7348-40A8-BB3B-D1724C3904C1}" srcOrd="3" destOrd="0" presId="urn:microsoft.com/office/officeart/2005/8/layout/funnel1"/>
    <dgm:cxn modelId="{5E26987B-8613-4903-9FE6-210638F94358}" type="presParOf" srcId="{62226095-2177-438E-9013-126515C56CD9}" destId="{26D01851-5C52-4173-8E1C-7025AD5DA0B3}" srcOrd="4" destOrd="0" presId="urn:microsoft.com/office/officeart/2005/8/layout/funnel1"/>
    <dgm:cxn modelId="{A753DAC8-6E35-4464-9936-8956EDE6772B}" type="presParOf" srcId="{62226095-2177-438E-9013-126515C56CD9}" destId="{212C7CC4-B0BA-47F7-981C-45C91F976D4F}" srcOrd="5" destOrd="0" presId="urn:microsoft.com/office/officeart/2005/8/layout/funnel1"/>
    <dgm:cxn modelId="{B219D796-0864-49B1-9583-BF5FCF0A3FC4}" type="presParOf" srcId="{62226095-2177-438E-9013-126515C56CD9}" destId="{15D5E4F8-129C-4005-A75A-5B18788C2C9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6D1916-8D61-4A25-AC51-DBE1657F0F89}">
      <dsp:nvSpPr>
        <dsp:cNvPr id="0" name=""/>
        <dsp:cNvSpPr/>
      </dsp:nvSpPr>
      <dsp:spPr>
        <a:xfrm>
          <a:off x="1509706" y="109145"/>
          <a:ext cx="2166122" cy="752265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13CD33F-CBAB-4C5F-A389-48393D1189AB}">
      <dsp:nvSpPr>
        <dsp:cNvPr id="0" name=""/>
        <dsp:cNvSpPr/>
      </dsp:nvSpPr>
      <dsp:spPr>
        <a:xfrm>
          <a:off x="2386230" y="1951189"/>
          <a:ext cx="419791" cy="268666"/>
        </a:xfrm>
        <a:prstGeom prst="downArrow">
          <a:avLst/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/>
      </dsp:style>
    </dsp:sp>
    <dsp:sp modelId="{D09EFC74-D9F1-4310-93F3-FE28F3AF141F}">
      <dsp:nvSpPr>
        <dsp:cNvPr id="0" name=""/>
        <dsp:cNvSpPr/>
      </dsp:nvSpPr>
      <dsp:spPr>
        <a:xfrm>
          <a:off x="1588627" y="2166122"/>
          <a:ext cx="2014997" cy="5037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marL="0" lvl="0" indent="0" algn="ctr" defTabSz="6223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400" kern="1200" dirty="0"/>
            <a:t>스마트 농업</a:t>
          </a:r>
        </a:p>
      </dsp:txBody>
      <dsp:txXfrm>
        <a:off x="1588627" y="2166122"/>
        <a:ext cx="2014997" cy="503749"/>
      </dsp:txXfrm>
    </dsp:sp>
    <dsp:sp modelId="{BB30EA98-7348-40A8-BB3B-D1724C3904C1}">
      <dsp:nvSpPr>
        <dsp:cNvPr id="0" name=""/>
        <dsp:cNvSpPr/>
      </dsp:nvSpPr>
      <dsp:spPr>
        <a:xfrm>
          <a:off x="2297234" y="919510"/>
          <a:ext cx="755623" cy="7556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생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산</a:t>
          </a:r>
        </a:p>
      </dsp:txBody>
      <dsp:txXfrm>
        <a:off x="2407892" y="1030168"/>
        <a:ext cx="534307" cy="534307"/>
      </dsp:txXfrm>
    </dsp:sp>
    <dsp:sp modelId="{26D01851-5C52-4173-8E1C-7025AD5DA0B3}">
      <dsp:nvSpPr>
        <dsp:cNvPr id="0" name=""/>
        <dsp:cNvSpPr/>
      </dsp:nvSpPr>
      <dsp:spPr>
        <a:xfrm>
          <a:off x="1756543" y="352624"/>
          <a:ext cx="755623" cy="7556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유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통</a:t>
          </a:r>
        </a:p>
      </dsp:txBody>
      <dsp:txXfrm>
        <a:off x="1867201" y="463282"/>
        <a:ext cx="534307" cy="534307"/>
      </dsp:txXfrm>
    </dsp:sp>
    <dsp:sp modelId="{212C7CC4-B0BA-47F7-981C-45C91F976D4F}">
      <dsp:nvSpPr>
        <dsp:cNvPr id="0" name=""/>
        <dsp:cNvSpPr/>
      </dsp:nvSpPr>
      <dsp:spPr>
        <a:xfrm>
          <a:off x="2528959" y="169931"/>
          <a:ext cx="755623" cy="75562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소</a:t>
          </a:r>
          <a:br>
            <a:rPr lang="en-US" altLang="ko-KR" sz="1800" kern="1200" dirty="0">
              <a:latin typeface="굴림" panose="020B0600000101010101" pitchFamily="50" charset="-127"/>
              <a:ea typeface="굴림" panose="020B0600000101010101" pitchFamily="50" charset="-127"/>
            </a:rPr>
          </a:br>
          <a:r>
            <a:rPr lang="ko-KR" altLang="en-US" sz="1800" kern="1200" dirty="0">
              <a:latin typeface="굴림" panose="020B0600000101010101" pitchFamily="50" charset="-127"/>
              <a:ea typeface="굴림" panose="020B0600000101010101" pitchFamily="50" charset="-127"/>
            </a:rPr>
            <a:t>비</a:t>
          </a:r>
        </a:p>
      </dsp:txBody>
      <dsp:txXfrm>
        <a:off x="2639617" y="280589"/>
        <a:ext cx="534307" cy="534307"/>
      </dsp:txXfrm>
    </dsp:sp>
    <dsp:sp modelId="{15D5E4F8-129C-4005-A75A-5B18788C2C90}">
      <dsp:nvSpPr>
        <dsp:cNvPr id="0" name=""/>
        <dsp:cNvSpPr/>
      </dsp:nvSpPr>
      <dsp:spPr>
        <a:xfrm>
          <a:off x="1378113" y="45340"/>
          <a:ext cx="2350830" cy="1880664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0.26207</cdr:x>
      <cdr:y>0.13856</cdr:y>
    </cdr:from>
    <cdr:to>
      <cdr:x>0.49108</cdr:x>
      <cdr:y>0.23799</cdr:y>
    </cdr:to>
    <cdr:sp macro="" textlink="">
      <cdr:nvSpPr>
        <cdr:cNvPr id="2" name="말풍선: 모서리가 둥근 사각형 1">
          <a:extLst xmlns:a="http://schemas.openxmlformats.org/drawingml/2006/main">
            <a:ext uri="{FF2B5EF4-FFF2-40B4-BE49-F238E27FC236}">
              <a16:creationId xmlns:a16="http://schemas.microsoft.com/office/drawing/2014/main" id="{DD1F9AFD-8E9E-8205-F290-A0E915ED93A0}"/>
            </a:ext>
          </a:extLst>
        </cdr:cNvPr>
        <cdr:cNvSpPr/>
      </cdr:nvSpPr>
      <cdr:spPr>
        <a:xfrm xmlns:a="http://schemas.openxmlformats.org/drawingml/2006/main">
          <a:off x="2239142" y="602943"/>
          <a:ext cx="1956620" cy="432619"/>
        </a:xfrm>
        <a:prstGeom xmlns:a="http://schemas.openxmlformats.org/drawingml/2006/main" prst="wedgeRoundRectCallout">
          <a:avLst>
            <a:gd name="adj1" fmla="val -26537"/>
            <a:gd name="adj2" fmla="val 111479"/>
            <a:gd name="adj3" fmla="val 16667"/>
          </a:avLst>
        </a:prstGeom>
      </cdr:spPr>
      <cdr:style>
        <a:lnRef xmlns:a="http://schemas.openxmlformats.org/drawingml/2006/main" idx="1">
          <a:schemeClr val="accent6"/>
        </a:lnRef>
        <a:fillRef xmlns:a="http://schemas.openxmlformats.org/drawingml/2006/main" idx="2">
          <a:schemeClr val="accent6"/>
        </a:fillRef>
        <a:effectRef xmlns:a="http://schemas.openxmlformats.org/drawingml/2006/main" idx="1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 anchor="ctr"/>
        <a:lstStyle xmlns:a="http://schemas.openxmlformats.org/drawingml/2006/main"/>
        <a:p xmlns:a="http://schemas.openxmlformats.org/drawingml/2006/main">
          <a:pPr algn="ctr"/>
          <a:r>
            <a:rPr lang="ko-KR" altLang="en-US" sz="1800" kern="1200" dirty="0">
              <a:latin typeface="궁서" panose="02030600000101010101" pitchFamily="18" charset="-127"/>
              <a:ea typeface="궁서" panose="02030600000101010101" pitchFamily="18" charset="-127"/>
            </a:rPr>
            <a:t>지능형 </a:t>
          </a:r>
          <a:r>
            <a:rPr lang="ko-KR" altLang="en-US" sz="1800" kern="1200" dirty="0" err="1">
              <a:latin typeface="궁서" panose="02030600000101010101" pitchFamily="18" charset="-127"/>
              <a:ea typeface="궁서" panose="02030600000101010101" pitchFamily="18" charset="-127"/>
            </a:rPr>
            <a:t>농장업기</a:t>
          </a:r>
          <a:endParaRPr lang="ko-KR" altLang="en-US" sz="1800" kern="1200" dirty="0">
            <a:latin typeface="궁서" panose="02030600000101010101" pitchFamily="18" charset="-127"/>
            <a:ea typeface="궁서" panose="02030600000101010101" pitchFamily="18" charset="-127"/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9539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  <p:sp>
        <p:nvSpPr>
          <p:cNvPr id="7" name="사다리꼴 6">
            <a:extLst>
              <a:ext uri="{FF2B5EF4-FFF2-40B4-BE49-F238E27FC236}">
                <a16:creationId xmlns:a16="http://schemas.microsoft.com/office/drawing/2014/main" id="{14418B52-5754-611B-36F3-57C0493F2950}"/>
              </a:ext>
            </a:extLst>
          </p:cNvPr>
          <p:cNvSpPr/>
          <p:nvPr userDrawn="1"/>
        </p:nvSpPr>
        <p:spPr>
          <a:xfrm>
            <a:off x="0" y="443345"/>
            <a:ext cx="9906000" cy="434110"/>
          </a:xfrm>
          <a:prstGeom prst="trapezoid">
            <a:avLst>
              <a:gd name="adj" fmla="val 127128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육각형 7">
            <a:extLst>
              <a:ext uri="{FF2B5EF4-FFF2-40B4-BE49-F238E27FC236}">
                <a16:creationId xmlns:a16="http://schemas.microsoft.com/office/drawing/2014/main" id="{BFB952C5-51F4-9972-CFF2-66B2E99E47C8}"/>
              </a:ext>
            </a:extLst>
          </p:cNvPr>
          <p:cNvSpPr/>
          <p:nvPr userDrawn="1"/>
        </p:nvSpPr>
        <p:spPr>
          <a:xfrm>
            <a:off x="905164" y="0"/>
            <a:ext cx="8109527" cy="877455"/>
          </a:xfrm>
          <a:prstGeom prst="hexagon">
            <a:avLst>
              <a:gd name="adj" fmla="val 97632"/>
              <a:gd name="vf" fmla="val 115470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4518" y="121804"/>
            <a:ext cx="6190817" cy="633846"/>
          </a:xfrm>
        </p:spPr>
        <p:txBody>
          <a:bodyPr/>
          <a:lstStyle>
            <a:lvl1pPr algn="ctr">
              <a:defRPr sz="400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</a:lstStyle>
          <a:p>
            <a:r>
              <a:rPr lang="ko-KR" altLang="en-US" dirty="0"/>
              <a:t>마스터 제목 스타일 편집</a:t>
            </a:r>
            <a:endParaRPr lang="en-US" dirty="0"/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43327C54-03E5-76EC-209C-A0B5AFAEDA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93" y="6218993"/>
            <a:ext cx="1398516" cy="517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174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7111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79549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58389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316498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8571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74569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80007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304142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633886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1407342-D474-41BF-B81F-4041BA7EE017}" type="datetimeFigureOut">
              <a:rPr lang="ko-KR" altLang="en-US" smtClean="0"/>
              <a:t>2026-04-10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A03D84B-6A90-4FE9-BA7D-F5E4F1D9F2D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32962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화살표: 오각형 4">
            <a:extLst>
              <a:ext uri="{FF2B5EF4-FFF2-40B4-BE49-F238E27FC236}">
                <a16:creationId xmlns:a16="http://schemas.microsoft.com/office/drawing/2014/main" id="{174B996F-8269-7D21-065B-04E62DADA87F}"/>
              </a:ext>
            </a:extLst>
          </p:cNvPr>
          <p:cNvSpPr/>
          <p:nvPr/>
        </p:nvSpPr>
        <p:spPr>
          <a:xfrm>
            <a:off x="0" y="0"/>
            <a:ext cx="4267200" cy="6858000"/>
          </a:xfrm>
          <a:prstGeom prst="homePlate">
            <a:avLst/>
          </a:prstGeom>
          <a:blipFill dpi="0" rotWithShape="1">
            <a:blip r:embed="rId2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softEdge rad="635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B97A2117-718C-DCB7-B5F0-5886C0EC7D86}"/>
              </a:ext>
            </a:extLst>
          </p:cNvPr>
          <p:cNvSpPr/>
          <p:nvPr/>
        </p:nvSpPr>
        <p:spPr>
          <a:xfrm>
            <a:off x="1077466" y="2330245"/>
            <a:ext cx="7751068" cy="141584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Chevron">
              <a:avLst/>
            </a:prstTxWarp>
            <a:spAutoFit/>
          </a:bodyPr>
          <a:lstStyle/>
          <a:p>
            <a:pPr algn="ctr"/>
            <a:r>
              <a:rPr lang="en-US" altLang="ko-KR" sz="5400" b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  <a:reflection blurRad="6350" stA="55000" endA="50" endPos="85000" dist="60007" dir="5400000" sy="-100000" algn="bl" rotWithShape="0"/>
                </a:effectLst>
                <a:latin typeface="돋움" panose="020B0600000101010101" pitchFamily="50" charset="-127"/>
                <a:ea typeface="돋움" panose="020B0600000101010101" pitchFamily="50" charset="-127"/>
              </a:rPr>
              <a:t>Smart Farming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3BAA7D26-3638-16C8-622F-3DC0BE6161B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9E9D9B"/>
              </a:clrFrom>
              <a:clrTo>
                <a:srgbClr val="9E9D9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413" y="178979"/>
            <a:ext cx="2806802" cy="1038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786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F1E07CAE-78EA-20C7-0D5F-9A68C7570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ko-KR" altLang="en-US" dirty="0"/>
              <a:t>목차</a:t>
            </a:r>
          </a:p>
        </p:txBody>
      </p:sp>
      <p:sp>
        <p:nvSpPr>
          <p:cNvPr id="4" name="L 도형 3">
            <a:extLst>
              <a:ext uri="{FF2B5EF4-FFF2-40B4-BE49-F238E27FC236}">
                <a16:creationId xmlns:a16="http://schemas.microsoft.com/office/drawing/2014/main" id="{C71DCC85-8C1E-4C92-B6BA-02F4B3285C0A}"/>
              </a:ext>
            </a:extLst>
          </p:cNvPr>
          <p:cNvSpPr/>
          <p:nvPr/>
        </p:nvSpPr>
        <p:spPr>
          <a:xfrm flipH="1">
            <a:off x="1140540" y="1995948"/>
            <a:ext cx="5358581" cy="35396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순서도: 화면 표시 5">
            <a:extLst>
              <a:ext uri="{FF2B5EF4-FFF2-40B4-BE49-F238E27FC236}">
                <a16:creationId xmlns:a16="http://schemas.microsoft.com/office/drawing/2014/main" id="{17D38371-8699-462B-2044-A1F254DA167D}"/>
              </a:ext>
            </a:extLst>
          </p:cNvPr>
          <p:cNvSpPr/>
          <p:nvPr/>
        </p:nvSpPr>
        <p:spPr>
          <a:xfrm flipH="1">
            <a:off x="953727" y="1433052"/>
            <a:ext cx="1258529" cy="916858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1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37DA476-060D-4D9F-DD5D-6A301BA931B9}"/>
              </a:ext>
            </a:extLst>
          </p:cNvPr>
          <p:cNvSpPr txBox="1"/>
          <p:nvPr/>
        </p:nvSpPr>
        <p:spPr>
          <a:xfrm>
            <a:off x="2330245" y="1641987"/>
            <a:ext cx="326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의미</a:t>
            </a:r>
          </a:p>
        </p:txBody>
      </p:sp>
      <p:sp>
        <p:nvSpPr>
          <p:cNvPr id="8" name="L 도형 7">
            <a:extLst>
              <a:ext uri="{FF2B5EF4-FFF2-40B4-BE49-F238E27FC236}">
                <a16:creationId xmlns:a16="http://schemas.microsoft.com/office/drawing/2014/main" id="{8BBD0B15-059F-3C01-89AC-A3475A7E96CA}"/>
              </a:ext>
            </a:extLst>
          </p:cNvPr>
          <p:cNvSpPr/>
          <p:nvPr/>
        </p:nvSpPr>
        <p:spPr>
          <a:xfrm flipH="1">
            <a:off x="1140540" y="3075038"/>
            <a:ext cx="5358581" cy="35396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순서도: 화면 표시 8">
            <a:extLst>
              <a:ext uri="{FF2B5EF4-FFF2-40B4-BE49-F238E27FC236}">
                <a16:creationId xmlns:a16="http://schemas.microsoft.com/office/drawing/2014/main" id="{034FB20A-3EF2-8BB9-3DF5-97F699AE947D}"/>
              </a:ext>
            </a:extLst>
          </p:cNvPr>
          <p:cNvSpPr/>
          <p:nvPr/>
        </p:nvSpPr>
        <p:spPr>
          <a:xfrm flipH="1">
            <a:off x="953727" y="2512142"/>
            <a:ext cx="1258529" cy="916858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2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AAC919C-53FF-D2B9-6ACB-F484631CF1D7}"/>
              </a:ext>
            </a:extLst>
          </p:cNvPr>
          <p:cNvSpPr txBox="1"/>
          <p:nvPr/>
        </p:nvSpPr>
        <p:spPr>
          <a:xfrm>
            <a:off x="2330245" y="2721077"/>
            <a:ext cx="326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세대별 스마트 팜 모델</a:t>
            </a:r>
          </a:p>
        </p:txBody>
      </p:sp>
      <p:sp>
        <p:nvSpPr>
          <p:cNvPr id="11" name="L 도형 10">
            <a:extLst>
              <a:ext uri="{FF2B5EF4-FFF2-40B4-BE49-F238E27FC236}">
                <a16:creationId xmlns:a16="http://schemas.microsoft.com/office/drawing/2014/main" id="{3CDCA277-8CD7-FCAA-F15F-94DAE9F1C828}"/>
              </a:ext>
            </a:extLst>
          </p:cNvPr>
          <p:cNvSpPr/>
          <p:nvPr/>
        </p:nvSpPr>
        <p:spPr>
          <a:xfrm flipH="1">
            <a:off x="1140540" y="4114346"/>
            <a:ext cx="5358581" cy="35396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순서도: 화면 표시 11">
            <a:extLst>
              <a:ext uri="{FF2B5EF4-FFF2-40B4-BE49-F238E27FC236}">
                <a16:creationId xmlns:a16="http://schemas.microsoft.com/office/drawing/2014/main" id="{3E1B9226-1D93-765F-D7D1-B0737A8EE5B1}"/>
              </a:ext>
            </a:extLst>
          </p:cNvPr>
          <p:cNvSpPr/>
          <p:nvPr/>
        </p:nvSpPr>
        <p:spPr>
          <a:xfrm flipH="1">
            <a:off x="953727" y="3551450"/>
            <a:ext cx="1258529" cy="916858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3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C59DCEB-EA07-D71A-689B-28D14C0C6C57}"/>
              </a:ext>
            </a:extLst>
          </p:cNvPr>
          <p:cNvSpPr txBox="1"/>
          <p:nvPr/>
        </p:nvSpPr>
        <p:spPr>
          <a:xfrm>
            <a:off x="2330244" y="3760385"/>
            <a:ext cx="37067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  <a:hlinkClick r:id="rId2" action="ppaction://hlinksldjump"/>
              </a:rPr>
              <a:t>스마트 팜 분야 시장규모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4" name="L 도형 13">
            <a:extLst>
              <a:ext uri="{FF2B5EF4-FFF2-40B4-BE49-F238E27FC236}">
                <a16:creationId xmlns:a16="http://schemas.microsoft.com/office/drawing/2014/main" id="{EF9DFB4A-5301-FD0C-30B4-DD422076748C}"/>
              </a:ext>
            </a:extLst>
          </p:cNvPr>
          <p:cNvSpPr/>
          <p:nvPr/>
        </p:nvSpPr>
        <p:spPr>
          <a:xfrm flipH="1">
            <a:off x="1140540" y="5258121"/>
            <a:ext cx="5358581" cy="353962"/>
          </a:xfrm>
          <a:prstGeom prst="corne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순서도: 화면 표시 14">
            <a:extLst>
              <a:ext uri="{FF2B5EF4-FFF2-40B4-BE49-F238E27FC236}">
                <a16:creationId xmlns:a16="http://schemas.microsoft.com/office/drawing/2014/main" id="{56BDF617-A4AE-2576-6301-74334CEAC034}"/>
              </a:ext>
            </a:extLst>
          </p:cNvPr>
          <p:cNvSpPr/>
          <p:nvPr/>
        </p:nvSpPr>
        <p:spPr>
          <a:xfrm flipH="1">
            <a:off x="953727" y="4695225"/>
            <a:ext cx="1258529" cy="916858"/>
          </a:xfrm>
          <a:prstGeom prst="flowChartDisplay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2400" dirty="0">
                <a:latin typeface="궁서" panose="02030600000101010101" pitchFamily="18" charset="-127"/>
                <a:ea typeface="궁서" panose="02030600000101010101" pitchFamily="18" charset="-127"/>
              </a:rPr>
              <a:t>4</a:t>
            </a:r>
            <a:endParaRPr lang="ko-KR" altLang="en-US" sz="2400" dirty="0">
              <a:latin typeface="궁서" panose="02030600000101010101" pitchFamily="18" charset="-127"/>
              <a:ea typeface="궁서" panose="02030600000101010101" pitchFamily="18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1660F25-0004-8CC0-C488-B493A516D18F}"/>
              </a:ext>
            </a:extLst>
          </p:cNvPr>
          <p:cNvSpPr txBox="1"/>
          <p:nvPr/>
        </p:nvSpPr>
        <p:spPr>
          <a:xfrm>
            <a:off x="2330245" y="4904160"/>
            <a:ext cx="32643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400" dirty="0">
                <a:latin typeface="궁서" panose="02030600000101010101" pitchFamily="18" charset="-127"/>
                <a:ea typeface="궁서" panose="02030600000101010101" pitchFamily="18" charset="-127"/>
              </a:rPr>
              <a:t>스마트 팜의 적용</a:t>
            </a:r>
          </a:p>
        </p:txBody>
      </p:sp>
      <p:pic>
        <p:nvPicPr>
          <p:cNvPr id="18" name="그림 17">
            <a:extLst>
              <a:ext uri="{FF2B5EF4-FFF2-40B4-BE49-F238E27FC236}">
                <a16:creationId xmlns:a16="http://schemas.microsoft.com/office/drawing/2014/main" id="{C016834A-B973-ABA6-C66E-0569F3623F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85" b="70744"/>
          <a:stretch>
            <a:fillRect/>
          </a:stretch>
        </p:blipFill>
        <p:spPr>
          <a:xfrm>
            <a:off x="7542531" y="3760385"/>
            <a:ext cx="1794581" cy="1605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837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A805F329-2685-2561-6EC9-F666843999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1039" y="1206191"/>
            <a:ext cx="6280200" cy="2235098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en-US" altLang="ko-KR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What is Smart Farming?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Smart Farming represents the application of modern Information and Communication Technologies (ICT) into agriculture, leading to what can be called a Third Green Revolution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55B1C54D-5CB5-6EAA-1AD5-273E6C8068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1. </a:t>
            </a:r>
            <a:r>
              <a:rPr lang="ko-KR" altLang="en-US" dirty="0"/>
              <a:t>스마트 팜의 의미</a:t>
            </a:r>
          </a:p>
        </p:txBody>
      </p:sp>
      <p:sp>
        <p:nvSpPr>
          <p:cNvPr id="4" name="내용 개체 틀 1">
            <a:extLst>
              <a:ext uri="{FF2B5EF4-FFF2-40B4-BE49-F238E27FC236}">
                <a16:creationId xmlns:a16="http://schemas.microsoft.com/office/drawing/2014/main" id="{D607AE04-C375-ACA7-8DD2-14DDE35569D2}"/>
              </a:ext>
            </a:extLst>
          </p:cNvPr>
          <p:cNvSpPr txBox="1">
            <a:spLocks/>
          </p:cNvSpPr>
          <p:nvPr/>
        </p:nvSpPr>
        <p:spPr>
          <a:xfrm>
            <a:off x="681038" y="3733082"/>
            <a:ext cx="8708767" cy="2235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ko-KR" altLang="en-US" sz="2400" b="1" dirty="0">
                <a:latin typeface="굴림" panose="020B0600000101010101" pitchFamily="50" charset="-127"/>
                <a:ea typeface="굴림" panose="020B0600000101010101" pitchFamily="50" charset="-127"/>
              </a:rPr>
              <a:t>스마트 팜 운영원리</a:t>
            </a:r>
            <a:endParaRPr lang="en-US" altLang="ko-KR" sz="2400" b="1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온실 및 축사 내 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수준 등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생육조건 설정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환경정보 모니터링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온도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습도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일사량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생육환경 등 자동수집</a:t>
            </a:r>
            <a:endParaRPr lang="en-US" altLang="ko-KR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자동 원격 환경관리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(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냉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/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난방기 구동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창문 </a:t>
            </a:r>
            <a:r>
              <a:rPr lang="ko-KR" altLang="en-US" sz="2000" dirty="0" err="1">
                <a:latin typeface="굴림" panose="020B0600000101010101" pitchFamily="50" charset="-127"/>
                <a:ea typeface="굴림" panose="020B0600000101010101" pitchFamily="50" charset="-127"/>
              </a:rPr>
              <a:t>계패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, CO2, </a:t>
            </a:r>
            <a:r>
              <a:rPr lang="ko-KR" altLang="en-US" sz="2000" dirty="0">
                <a:latin typeface="굴림" panose="020B0600000101010101" pitchFamily="50" charset="-127"/>
                <a:ea typeface="굴림" panose="020B0600000101010101" pitchFamily="50" charset="-127"/>
              </a:rPr>
              <a:t>사료 공급 등</a:t>
            </a:r>
            <a:r>
              <a:rPr lang="en-US" altLang="ko-KR" sz="2000" dirty="0">
                <a:latin typeface="굴림" panose="020B0600000101010101" pitchFamily="50" charset="-127"/>
                <a:ea typeface="굴림" panose="020B0600000101010101" pitchFamily="50" charset="-127"/>
              </a:rPr>
              <a:t>)</a:t>
            </a:r>
            <a:endParaRPr lang="ko-KR" altLang="en-US" sz="2000" dirty="0"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pic>
        <p:nvPicPr>
          <p:cNvPr id="5" name="동영상">
            <a:hlinkClick r:id="" action="ppaction://media"/>
            <a:extLst>
              <a:ext uri="{FF2B5EF4-FFF2-40B4-BE49-F238E27FC236}">
                <a16:creationId xmlns:a16="http://schemas.microsoft.com/office/drawing/2014/main" id="{9B5B7C40-1FC3-5F8E-031C-82106224065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640636" y="1905718"/>
            <a:ext cx="1837661" cy="1414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339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78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내용 개체 틀 4">
            <a:extLst>
              <a:ext uri="{FF2B5EF4-FFF2-40B4-BE49-F238E27FC236}">
                <a16:creationId xmlns:a16="http://schemas.microsoft.com/office/drawing/2014/main" id="{5181F1E1-D964-C77C-19AD-46F47BBC961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8134857"/>
              </p:ext>
            </p:extLst>
          </p:nvPr>
        </p:nvGraphicFramePr>
        <p:xfrm>
          <a:off x="1648208" y="2228747"/>
          <a:ext cx="7800591" cy="3424800"/>
        </p:xfrm>
        <a:graphic>
          <a:graphicData uri="http://schemas.openxmlformats.org/drawingml/2006/table">
            <a:tbl>
              <a:tblPr>
                <a:tableStyleId>{35758FB7-9AC5-4552-8A53-C91805E547FA}</a:tableStyleId>
              </a:tblPr>
              <a:tblGrid>
                <a:gridCol w="2600197">
                  <a:extLst>
                    <a:ext uri="{9D8B030D-6E8A-4147-A177-3AD203B41FA5}">
                      <a16:colId xmlns:a16="http://schemas.microsoft.com/office/drawing/2014/main" val="3013748089"/>
                    </a:ext>
                  </a:extLst>
                </a:gridCol>
                <a:gridCol w="2600197">
                  <a:extLst>
                    <a:ext uri="{9D8B030D-6E8A-4147-A177-3AD203B41FA5}">
                      <a16:colId xmlns:a16="http://schemas.microsoft.com/office/drawing/2014/main" val="2512971683"/>
                    </a:ext>
                  </a:extLst>
                </a:gridCol>
                <a:gridCol w="2600197">
                  <a:extLst>
                    <a:ext uri="{9D8B030D-6E8A-4147-A177-3AD203B41FA5}">
                      <a16:colId xmlns:a16="http://schemas.microsoft.com/office/drawing/2014/main" val="3034106149"/>
                    </a:ext>
                  </a:extLst>
                </a:gridCol>
              </a:tblGrid>
              <a:tr h="11416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각종 센서 데이터 수집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 연결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복합환경 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복합에너지 관리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23788438"/>
                  </a:ext>
                </a:extLst>
              </a:tr>
              <a:tr h="11416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네트워크로부터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제어명령 수신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클라우드 서비스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로봇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, 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지능형 농기계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9556575"/>
                  </a:ext>
                </a:extLst>
              </a:tr>
              <a:tr h="11416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농민이 영상을 통해</a:t>
                      </a:r>
                      <a:endParaRPr lang="en-US" altLang="ko-KR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직접 원격제어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작물의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지상부</a:t>
                      </a:r>
                      <a:r>
                        <a:rPr lang="en-US" altLang="ko-KR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지하부</a:t>
                      </a:r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생육환경을 자동제어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스마트 온실 시스템의 최적의 에너지관리와 로봇 </a:t>
                      </a:r>
                      <a:r>
                        <a:rPr lang="ko-KR" altLang="en-US" dirty="0" err="1"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농작업</a:t>
                      </a:r>
                      <a:endParaRPr lang="ko-KR" altLang="en-US" dirty="0"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47433575"/>
                  </a:ext>
                </a:extLst>
              </a:tr>
            </a:tbl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00B1BC24-1822-0827-BAB1-6E9B9E5D5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2. </a:t>
            </a:r>
            <a:r>
              <a:rPr lang="ko-KR" altLang="en-US" dirty="0"/>
              <a:t>세대별 스마트 팜 모델</a:t>
            </a: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2E6B2039-94A7-07EE-D68D-F5BF45EC3AE2}"/>
              </a:ext>
            </a:extLst>
          </p:cNvPr>
          <p:cNvSpPr/>
          <p:nvPr/>
        </p:nvSpPr>
        <p:spPr>
          <a:xfrm>
            <a:off x="1648208" y="1425677"/>
            <a:ext cx="2589495" cy="8030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7" name="말풍선: 사각형 6">
            <a:extLst>
              <a:ext uri="{FF2B5EF4-FFF2-40B4-BE49-F238E27FC236}">
                <a16:creationId xmlns:a16="http://schemas.microsoft.com/office/drawing/2014/main" id="{8A9D9067-B302-0290-82A5-7CD4718DF84D}"/>
              </a:ext>
            </a:extLst>
          </p:cNvPr>
          <p:cNvSpPr/>
          <p:nvPr/>
        </p:nvSpPr>
        <p:spPr>
          <a:xfrm>
            <a:off x="1648208" y="1612490"/>
            <a:ext cx="2589495" cy="501445"/>
          </a:xfrm>
          <a:prstGeom prst="wedgeRectCallout">
            <a:avLst>
              <a:gd name="adj1" fmla="val 25490"/>
              <a:gd name="adj2" fmla="val 7034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1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61E8FBE-B04A-7259-F9C6-93F9222F0A04}"/>
              </a:ext>
            </a:extLst>
          </p:cNvPr>
          <p:cNvSpPr/>
          <p:nvPr/>
        </p:nvSpPr>
        <p:spPr>
          <a:xfrm>
            <a:off x="4253755" y="1425677"/>
            <a:ext cx="2589495" cy="8030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9" name="말풍선: 사각형 8">
            <a:extLst>
              <a:ext uri="{FF2B5EF4-FFF2-40B4-BE49-F238E27FC236}">
                <a16:creationId xmlns:a16="http://schemas.microsoft.com/office/drawing/2014/main" id="{03B1C647-0E43-1723-F776-AC9FF075F755}"/>
              </a:ext>
            </a:extLst>
          </p:cNvPr>
          <p:cNvSpPr/>
          <p:nvPr/>
        </p:nvSpPr>
        <p:spPr>
          <a:xfrm>
            <a:off x="4253755" y="1612490"/>
            <a:ext cx="2589495" cy="501445"/>
          </a:xfrm>
          <a:prstGeom prst="wedgeRectCallout">
            <a:avLst>
              <a:gd name="adj1" fmla="val 25490"/>
              <a:gd name="adj2" fmla="val 7034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2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53C6A3B9-68E7-16E3-7A30-9BF25171F3F7}"/>
              </a:ext>
            </a:extLst>
          </p:cNvPr>
          <p:cNvSpPr/>
          <p:nvPr/>
        </p:nvSpPr>
        <p:spPr>
          <a:xfrm>
            <a:off x="6851277" y="1425677"/>
            <a:ext cx="2589495" cy="80307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  <p:sp>
        <p:nvSpPr>
          <p:cNvPr id="11" name="말풍선: 사각형 10">
            <a:extLst>
              <a:ext uri="{FF2B5EF4-FFF2-40B4-BE49-F238E27FC236}">
                <a16:creationId xmlns:a16="http://schemas.microsoft.com/office/drawing/2014/main" id="{24A2BBD2-2C94-2CB7-62DA-48A48F5D3C9B}"/>
              </a:ext>
            </a:extLst>
          </p:cNvPr>
          <p:cNvSpPr/>
          <p:nvPr/>
        </p:nvSpPr>
        <p:spPr>
          <a:xfrm>
            <a:off x="6851277" y="1612490"/>
            <a:ext cx="2589495" cy="501445"/>
          </a:xfrm>
          <a:prstGeom prst="wedgeRectCallout">
            <a:avLst>
              <a:gd name="adj1" fmla="val 25490"/>
              <a:gd name="adj2" fmla="val 70343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3</a:t>
            </a:r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세대</a:t>
            </a:r>
          </a:p>
        </p:txBody>
      </p:sp>
      <p:sp>
        <p:nvSpPr>
          <p:cNvPr id="12" name="사각형: 둥근 대각선 방향 모서리 11">
            <a:extLst>
              <a:ext uri="{FF2B5EF4-FFF2-40B4-BE49-F238E27FC236}">
                <a16:creationId xmlns:a16="http://schemas.microsoft.com/office/drawing/2014/main" id="{3280AA6A-9754-391D-A50C-D3DADE2024C9}"/>
              </a:ext>
            </a:extLst>
          </p:cNvPr>
          <p:cNvSpPr/>
          <p:nvPr/>
        </p:nvSpPr>
        <p:spPr>
          <a:xfrm>
            <a:off x="678426" y="2228746"/>
            <a:ext cx="969782" cy="2294093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기본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구성</a:t>
            </a:r>
          </a:p>
        </p:txBody>
      </p:sp>
      <p:sp>
        <p:nvSpPr>
          <p:cNvPr id="13" name="사각형: 둥근 대각선 방향 모서리 12">
            <a:extLst>
              <a:ext uri="{FF2B5EF4-FFF2-40B4-BE49-F238E27FC236}">
                <a16:creationId xmlns:a16="http://schemas.microsoft.com/office/drawing/2014/main" id="{D5826880-622B-2BBB-1E4A-1449A9064E4C}"/>
              </a:ext>
            </a:extLst>
          </p:cNvPr>
          <p:cNvSpPr/>
          <p:nvPr/>
        </p:nvSpPr>
        <p:spPr>
          <a:xfrm>
            <a:off x="678426" y="4542502"/>
            <a:ext cx="969782" cy="1111046"/>
          </a:xfrm>
          <a:prstGeom prst="round2Diag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rPr>
              <a:t>특징</a:t>
            </a:r>
            <a:endParaRPr lang="en-US" altLang="ko-KR" dirty="0">
              <a:solidFill>
                <a:schemeClr val="tx1"/>
              </a:solidFill>
              <a:latin typeface="굴림" panose="020B0600000101010101" pitchFamily="50" charset="-127"/>
              <a:ea typeface="굴림" panose="020B0600000101010101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3762885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내용 개체 틀 6">
            <a:extLst>
              <a:ext uri="{FF2B5EF4-FFF2-40B4-BE49-F238E27FC236}">
                <a16:creationId xmlns:a16="http://schemas.microsoft.com/office/drawing/2014/main" id="{1C6CD524-88A6-BB27-6B41-EAD4E4DC5FE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47955836"/>
              </p:ext>
            </p:extLst>
          </p:nvPr>
        </p:nvGraphicFramePr>
        <p:xfrm>
          <a:off x="681037" y="1253331"/>
          <a:ext cx="8543925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제목 2">
            <a:extLst>
              <a:ext uri="{FF2B5EF4-FFF2-40B4-BE49-F238E27FC236}">
                <a16:creationId xmlns:a16="http://schemas.microsoft.com/office/drawing/2014/main" id="{E0C8F5D3-E819-EB10-F542-810941AEC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3. </a:t>
            </a:r>
            <a:r>
              <a:rPr lang="ko-KR" altLang="en-US" dirty="0"/>
              <a:t>스마트 팜 분야 시장규모</a:t>
            </a:r>
          </a:p>
        </p:txBody>
      </p:sp>
    </p:spTree>
    <p:extLst>
      <p:ext uri="{BB962C8B-B14F-4D97-AF65-F5344CB8AC3E}">
        <p14:creationId xmlns:p14="http://schemas.microsoft.com/office/powerpoint/2010/main" val="20177678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제목 2">
            <a:extLst>
              <a:ext uri="{FF2B5EF4-FFF2-40B4-BE49-F238E27FC236}">
                <a16:creationId xmlns:a16="http://schemas.microsoft.com/office/drawing/2014/main" id="{63AF513D-9C15-960A-5BAE-58D5DBFE4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ko-KR" dirty="0"/>
              <a:t>4. </a:t>
            </a:r>
            <a:r>
              <a:rPr lang="ko-KR" altLang="en-US" dirty="0"/>
              <a:t>스마트 팜의 적용</a:t>
            </a:r>
          </a:p>
        </p:txBody>
      </p: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D20C72B2-7FB6-DD68-ED1B-11CF41212375}"/>
              </a:ext>
            </a:extLst>
          </p:cNvPr>
          <p:cNvGrpSpPr/>
          <p:nvPr/>
        </p:nvGrpSpPr>
        <p:grpSpPr>
          <a:xfrm>
            <a:off x="176982" y="1288026"/>
            <a:ext cx="6371713" cy="4945626"/>
            <a:chOff x="176982" y="1288026"/>
            <a:chExt cx="6371713" cy="4945626"/>
          </a:xfrm>
        </p:grpSpPr>
        <p:sp>
          <p:nvSpPr>
            <p:cNvPr id="17" name="사각형: 잘린 대각선 방향 모서리 16">
              <a:extLst>
                <a:ext uri="{FF2B5EF4-FFF2-40B4-BE49-F238E27FC236}">
                  <a16:creationId xmlns:a16="http://schemas.microsoft.com/office/drawing/2014/main" id="{E2CB882C-95DE-0B5B-7AF4-BA738065BA58}"/>
                </a:ext>
              </a:extLst>
            </p:cNvPr>
            <p:cNvSpPr/>
            <p:nvPr/>
          </p:nvSpPr>
          <p:spPr>
            <a:xfrm>
              <a:off x="176982" y="1288026"/>
              <a:ext cx="5427407" cy="4837471"/>
            </a:xfrm>
            <a:prstGeom prst="snip2DiagRect">
              <a:avLst>
                <a:gd name="adj1" fmla="val 0"/>
                <a:gd name="adj2" fmla="val 9974"/>
              </a:avLst>
            </a:prstGeom>
            <a:solidFill>
              <a:schemeClr val="accent1">
                <a:lumMod val="40000"/>
                <a:lumOff val="60000"/>
              </a:schemeClr>
            </a:solidFill>
            <a:ln w="57150"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4" name="직사각형 3">
              <a:extLst>
                <a:ext uri="{FF2B5EF4-FFF2-40B4-BE49-F238E27FC236}">
                  <a16:creationId xmlns:a16="http://schemas.microsoft.com/office/drawing/2014/main" id="{F31A5090-CEF2-9927-495F-C91A96520A00}"/>
                </a:ext>
              </a:extLst>
            </p:cNvPr>
            <p:cNvSpPr/>
            <p:nvPr/>
          </p:nvSpPr>
          <p:spPr>
            <a:xfrm>
              <a:off x="429008" y="1578413"/>
              <a:ext cx="1281811" cy="70786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지능화</a:t>
              </a:r>
            </a:p>
          </p:txBody>
        </p:sp>
        <p:sp>
          <p:nvSpPr>
            <p:cNvPr id="5" name="직사각형 4">
              <a:extLst>
                <a:ext uri="{FF2B5EF4-FFF2-40B4-BE49-F238E27FC236}">
                  <a16:creationId xmlns:a16="http://schemas.microsoft.com/office/drawing/2014/main" id="{707851E6-D836-F5DB-CAFD-94ED535CEF38}"/>
                </a:ext>
              </a:extLst>
            </p:cNvPr>
            <p:cNvSpPr/>
            <p:nvPr/>
          </p:nvSpPr>
          <p:spPr>
            <a:xfrm>
              <a:off x="1864521" y="1578413"/>
              <a:ext cx="1281811" cy="70786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자동화</a:t>
              </a: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0E6CB808-BB16-C656-D008-6F9DDF5827F1}"/>
                </a:ext>
              </a:extLst>
            </p:cNvPr>
            <p:cNvSpPr/>
            <p:nvPr/>
          </p:nvSpPr>
          <p:spPr>
            <a:xfrm>
              <a:off x="1156591" y="2367117"/>
              <a:ext cx="1281811" cy="707868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연결화</a:t>
              </a:r>
            </a:p>
          </p:txBody>
        </p:sp>
        <p:sp>
          <p:nvSpPr>
            <p:cNvPr id="7" name="순서도: 순차적 액세스 저장소 6">
              <a:extLst>
                <a:ext uri="{FF2B5EF4-FFF2-40B4-BE49-F238E27FC236}">
                  <a16:creationId xmlns:a16="http://schemas.microsoft.com/office/drawing/2014/main" id="{F506A507-3435-2E7A-B33C-7E04571EBB9B}"/>
                </a:ext>
              </a:extLst>
            </p:cNvPr>
            <p:cNvSpPr/>
            <p:nvPr/>
          </p:nvSpPr>
          <p:spPr>
            <a:xfrm flipH="1">
              <a:off x="3250873" y="1885558"/>
              <a:ext cx="2176541" cy="707868"/>
            </a:xfrm>
            <a:prstGeom prst="flowChartMagneticTap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계량화</a:t>
              </a:r>
            </a:p>
          </p:txBody>
        </p:sp>
        <p:sp>
          <p:nvSpPr>
            <p:cNvPr id="8" name="순서도: 순차적 액세스 저장소 7">
              <a:extLst>
                <a:ext uri="{FF2B5EF4-FFF2-40B4-BE49-F238E27FC236}">
                  <a16:creationId xmlns:a16="http://schemas.microsoft.com/office/drawing/2014/main" id="{A8A94F67-82AC-3934-B365-4C946E4151E7}"/>
                </a:ext>
              </a:extLst>
            </p:cNvPr>
            <p:cNvSpPr/>
            <p:nvPr/>
          </p:nvSpPr>
          <p:spPr>
            <a:xfrm rot="10800000" flipH="1">
              <a:off x="3250874" y="2632640"/>
              <a:ext cx="2176541" cy="707868"/>
            </a:xfrm>
            <a:prstGeom prst="flowChartMagneticTape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ABDFEF8F-0CE3-B8E5-F54D-D77627F8CDCE}"/>
                </a:ext>
              </a:extLst>
            </p:cNvPr>
            <p:cNvSpPr txBox="1"/>
            <p:nvPr/>
          </p:nvSpPr>
          <p:spPr>
            <a:xfrm>
              <a:off x="3818034" y="2813805"/>
              <a:ext cx="1042220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ko-KR" altLang="en-US" dirty="0"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</a:p>
          </p:txBody>
        </p:sp>
        <p:sp>
          <p:nvSpPr>
            <p:cNvPr id="13" name="화살표: 왼쪽 12">
              <a:extLst>
                <a:ext uri="{FF2B5EF4-FFF2-40B4-BE49-F238E27FC236}">
                  <a16:creationId xmlns:a16="http://schemas.microsoft.com/office/drawing/2014/main" id="{11321D5D-EEEF-54F9-62E9-9F26A595AFB0}"/>
                </a:ext>
              </a:extLst>
            </p:cNvPr>
            <p:cNvSpPr/>
            <p:nvPr/>
          </p:nvSpPr>
          <p:spPr>
            <a:xfrm>
              <a:off x="298979" y="3569110"/>
              <a:ext cx="1146358" cy="884903"/>
            </a:xfrm>
            <a:prstGeom prst="leftArrow">
              <a:avLst>
                <a:gd name="adj1" fmla="val 100000"/>
                <a:gd name="adj2" fmla="val 48119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</a:p>
          </p:txBody>
        </p:sp>
        <p:sp>
          <p:nvSpPr>
            <p:cNvPr id="14" name="화살표: 왼쪽 13">
              <a:extLst>
                <a:ext uri="{FF2B5EF4-FFF2-40B4-BE49-F238E27FC236}">
                  <a16:creationId xmlns:a16="http://schemas.microsoft.com/office/drawing/2014/main" id="{0447095B-DA47-6423-2F3A-C420D60B3805}"/>
                </a:ext>
              </a:extLst>
            </p:cNvPr>
            <p:cNvSpPr/>
            <p:nvPr/>
          </p:nvSpPr>
          <p:spPr>
            <a:xfrm flipH="1">
              <a:off x="1449359" y="3569110"/>
              <a:ext cx="1146358" cy="884903"/>
            </a:xfrm>
            <a:prstGeom prst="leftArrow">
              <a:avLst>
                <a:gd name="adj1" fmla="val 100000"/>
                <a:gd name="adj2" fmla="val 48119"/>
              </a:avLst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</a:p>
          </p:txBody>
        </p:sp>
        <p:sp>
          <p:nvSpPr>
            <p:cNvPr id="15" name="사다리꼴 14">
              <a:extLst>
                <a:ext uri="{FF2B5EF4-FFF2-40B4-BE49-F238E27FC236}">
                  <a16:creationId xmlns:a16="http://schemas.microsoft.com/office/drawing/2014/main" id="{D2EE0AAB-EFF2-581D-2B52-E77044840008}"/>
                </a:ext>
              </a:extLst>
            </p:cNvPr>
            <p:cNvSpPr/>
            <p:nvPr/>
          </p:nvSpPr>
          <p:spPr>
            <a:xfrm>
              <a:off x="757085" y="4532670"/>
              <a:ext cx="1543664" cy="1307691"/>
            </a:xfrm>
            <a:prstGeom prst="trapezoid">
              <a:avLst/>
            </a:prstGeom>
            <a:solidFill>
              <a:schemeClr val="accent1">
                <a:lumMod val="40000"/>
                <a:lumOff val="6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</a:t>
              </a:r>
            </a:p>
          </p:txBody>
        </p:sp>
        <p:graphicFrame>
          <p:nvGraphicFramePr>
            <p:cNvPr id="16" name="다이어그램 15">
              <a:extLst>
                <a:ext uri="{FF2B5EF4-FFF2-40B4-BE49-F238E27FC236}">
                  <a16:creationId xmlns:a16="http://schemas.microsoft.com/office/drawing/2014/main" id="{6FD7D6AA-D131-C2BE-4DC6-70EEF4849A27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2028973571"/>
                </p:ext>
              </p:extLst>
            </p:nvPr>
          </p:nvGraphicFramePr>
          <p:xfrm>
            <a:off x="1356443" y="3546989"/>
            <a:ext cx="5192252" cy="2686663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</p:grpSp>
      <p:grpSp>
        <p:nvGrpSpPr>
          <p:cNvPr id="47" name="그룹 46">
            <a:extLst>
              <a:ext uri="{FF2B5EF4-FFF2-40B4-BE49-F238E27FC236}">
                <a16:creationId xmlns:a16="http://schemas.microsoft.com/office/drawing/2014/main" id="{2C07FDC9-0974-0685-0BB3-E6F79229A42C}"/>
              </a:ext>
            </a:extLst>
          </p:cNvPr>
          <p:cNvGrpSpPr/>
          <p:nvPr/>
        </p:nvGrpSpPr>
        <p:grpSpPr>
          <a:xfrm>
            <a:off x="5693279" y="1189703"/>
            <a:ext cx="4113421" cy="5220929"/>
            <a:chOff x="5693279" y="1189703"/>
            <a:chExt cx="4113421" cy="5220929"/>
          </a:xfrm>
        </p:grpSpPr>
        <p:sp>
          <p:nvSpPr>
            <p:cNvPr id="42" name="사각형: 잘린 대각선 방향 모서리 41">
              <a:extLst>
                <a:ext uri="{FF2B5EF4-FFF2-40B4-BE49-F238E27FC236}">
                  <a16:creationId xmlns:a16="http://schemas.microsoft.com/office/drawing/2014/main" id="{90C8B602-8753-5A83-5F50-B2A266E6D117}"/>
                </a:ext>
              </a:extLst>
            </p:cNvPr>
            <p:cNvSpPr/>
            <p:nvPr/>
          </p:nvSpPr>
          <p:spPr>
            <a:xfrm flipH="1">
              <a:off x="5693279" y="1189703"/>
              <a:ext cx="4113421" cy="5220929"/>
            </a:xfrm>
            <a:prstGeom prst="snip2DiagRect">
              <a:avLst>
                <a:gd name="adj1" fmla="val 0"/>
                <a:gd name="adj2" fmla="val 11766"/>
              </a:avLst>
            </a:prstGeom>
            <a:ln w="2286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2" name="사각형: 모서리가 접힌 도형 21">
              <a:extLst>
                <a:ext uri="{FF2B5EF4-FFF2-40B4-BE49-F238E27FC236}">
                  <a16:creationId xmlns:a16="http://schemas.microsoft.com/office/drawing/2014/main" id="{FAB6A80B-DEBF-7340-52EE-100990598FC1}"/>
                </a:ext>
              </a:extLst>
            </p:cNvPr>
            <p:cNvSpPr/>
            <p:nvPr/>
          </p:nvSpPr>
          <p:spPr>
            <a:xfrm>
              <a:off x="5758091" y="1740311"/>
              <a:ext cx="3970927" cy="2163096"/>
            </a:xfrm>
            <a:prstGeom prst="foldedCorner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18" name="사각형: 빗면 17">
              <a:extLst>
                <a:ext uri="{FF2B5EF4-FFF2-40B4-BE49-F238E27FC236}">
                  <a16:creationId xmlns:a16="http://schemas.microsoft.com/office/drawing/2014/main" id="{991EB371-D4B6-E91E-AB0D-673DB4F4FB6B}"/>
                </a:ext>
              </a:extLst>
            </p:cNvPr>
            <p:cNvSpPr/>
            <p:nvPr/>
          </p:nvSpPr>
          <p:spPr>
            <a:xfrm>
              <a:off x="6710517" y="1292969"/>
              <a:ext cx="2153264" cy="530942"/>
            </a:xfrm>
            <a:prstGeom prst="bevel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적용작물</a:t>
              </a:r>
            </a:p>
          </p:txBody>
        </p:sp>
        <p:sp>
          <p:nvSpPr>
            <p:cNvPr id="19" name="사각형: 위쪽 모서리의 한쪽은 둥글고 다른 한쪽은 잘림 18">
              <a:extLst>
                <a:ext uri="{FF2B5EF4-FFF2-40B4-BE49-F238E27FC236}">
                  <a16:creationId xmlns:a16="http://schemas.microsoft.com/office/drawing/2014/main" id="{2265E2B4-8D9A-4828-25F1-4F2C155081B0}"/>
                </a:ext>
              </a:extLst>
            </p:cNvPr>
            <p:cNvSpPr/>
            <p:nvPr/>
          </p:nvSpPr>
          <p:spPr>
            <a:xfrm>
              <a:off x="5856415" y="2084439"/>
              <a:ext cx="1989727" cy="633846"/>
            </a:xfrm>
            <a:prstGeom prst="snipRound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원예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시설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과수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0" name="칠각형 19">
              <a:extLst>
                <a:ext uri="{FF2B5EF4-FFF2-40B4-BE49-F238E27FC236}">
                  <a16:creationId xmlns:a16="http://schemas.microsoft.com/office/drawing/2014/main" id="{8CEC52D8-D7C7-9DCE-0ACF-7823EC4D82BA}"/>
                </a:ext>
              </a:extLst>
            </p:cNvPr>
            <p:cNvSpPr/>
            <p:nvPr/>
          </p:nvSpPr>
          <p:spPr>
            <a:xfrm rot="1067703">
              <a:off x="7944463" y="2181612"/>
              <a:ext cx="1730477" cy="633846"/>
            </a:xfrm>
            <a:prstGeom prst="hept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노지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논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밭</a:t>
              </a:r>
              <a:r>
                <a:rPr lang="en-US" altLang="ko-KR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1" name="육각형 20">
              <a:extLst>
                <a:ext uri="{FF2B5EF4-FFF2-40B4-BE49-F238E27FC236}">
                  <a16:creationId xmlns:a16="http://schemas.microsoft.com/office/drawing/2014/main" id="{5FFA8B4F-6539-80A1-ED1E-4167921D1206}"/>
                </a:ext>
              </a:extLst>
            </p:cNvPr>
            <p:cNvSpPr/>
            <p:nvPr/>
          </p:nvSpPr>
          <p:spPr>
            <a:xfrm>
              <a:off x="6228735" y="3092191"/>
              <a:ext cx="3234813" cy="596863"/>
            </a:xfrm>
            <a:prstGeom prst="hex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축산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(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대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중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, </a:t>
              </a:r>
              <a:r>
                <a:rPr lang="ko-KR" altLang="en-US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소 가축</a:t>
              </a:r>
              <a:r>
                <a:rPr lang="en-US" altLang="ko-KR" dirty="0">
                  <a:solidFill>
                    <a:schemeClr val="bg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)</a:t>
              </a:r>
              <a:endParaRPr lang="ko-KR" altLang="en-US" dirty="0">
                <a:solidFill>
                  <a:schemeClr val="bg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</p:txBody>
        </p:sp>
        <p:sp>
          <p:nvSpPr>
            <p:cNvPr id="23" name="사각형: 잘린 한쪽 모서리 22">
              <a:extLst>
                <a:ext uri="{FF2B5EF4-FFF2-40B4-BE49-F238E27FC236}">
                  <a16:creationId xmlns:a16="http://schemas.microsoft.com/office/drawing/2014/main" id="{7382A7F6-FF2B-9C15-FBB3-DD43D0CC93B4}"/>
                </a:ext>
              </a:extLst>
            </p:cNvPr>
            <p:cNvSpPr/>
            <p:nvPr/>
          </p:nvSpPr>
          <p:spPr>
            <a:xfrm>
              <a:off x="8055335" y="4637785"/>
              <a:ext cx="1590110" cy="639097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농산물 유통</a:t>
              </a:r>
            </a:p>
          </p:txBody>
        </p:sp>
        <p:sp>
          <p:nvSpPr>
            <p:cNvPr id="24" name="사각형: 잘린 한쪽 모서리 23">
              <a:extLst>
                <a:ext uri="{FF2B5EF4-FFF2-40B4-BE49-F238E27FC236}">
                  <a16:creationId xmlns:a16="http://schemas.microsoft.com/office/drawing/2014/main" id="{B4EFFF1F-EC12-9858-3FBC-4558A372D33A}"/>
                </a:ext>
              </a:extLst>
            </p:cNvPr>
            <p:cNvSpPr/>
            <p:nvPr/>
          </p:nvSpPr>
          <p:spPr>
            <a:xfrm flipH="1">
              <a:off x="5735062" y="4637785"/>
              <a:ext cx="1787025" cy="639097"/>
            </a:xfrm>
            <a:prstGeom prst="snip1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농업 생산</a:t>
              </a:r>
            </a:p>
          </p:txBody>
        </p:sp>
        <p:sp>
          <p:nvSpPr>
            <p:cNvPr id="25" name="팔각형 24">
              <a:extLst>
                <a:ext uri="{FF2B5EF4-FFF2-40B4-BE49-F238E27FC236}">
                  <a16:creationId xmlns:a16="http://schemas.microsoft.com/office/drawing/2014/main" id="{B891B9DD-C5D5-F0A9-4C83-F6403B4C0217}"/>
                </a:ext>
              </a:extLst>
            </p:cNvPr>
            <p:cNvSpPr/>
            <p:nvPr/>
          </p:nvSpPr>
          <p:spPr>
            <a:xfrm>
              <a:off x="6828300" y="4054287"/>
              <a:ext cx="1917698" cy="432618"/>
            </a:xfrm>
            <a:prstGeom prst="octagon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적용범위</a:t>
              </a:r>
            </a:p>
          </p:txBody>
        </p:sp>
        <p:cxnSp>
          <p:nvCxnSpPr>
            <p:cNvPr id="30" name="연결선: 꺾임 29">
              <a:extLst>
                <a:ext uri="{FF2B5EF4-FFF2-40B4-BE49-F238E27FC236}">
                  <a16:creationId xmlns:a16="http://schemas.microsoft.com/office/drawing/2014/main" id="{3AAE0D80-D5DA-D182-6468-E5FCD538A010}"/>
                </a:ext>
              </a:extLst>
            </p:cNvPr>
            <p:cNvCxnSpPr>
              <a:cxnSpLocks/>
              <a:stCxn id="24" idx="3"/>
              <a:endCxn id="25" idx="5"/>
            </p:cNvCxnSpPr>
            <p:nvPr/>
          </p:nvCxnSpPr>
          <p:spPr>
            <a:xfrm rot="5400000" flipH="1" flipV="1">
              <a:off x="6500043" y="4309528"/>
              <a:ext cx="456789" cy="199726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연결선: 꺾임 34">
              <a:extLst>
                <a:ext uri="{FF2B5EF4-FFF2-40B4-BE49-F238E27FC236}">
                  <a16:creationId xmlns:a16="http://schemas.microsoft.com/office/drawing/2014/main" id="{D7DA62AE-422C-0E33-27D3-72453CD97B8A}"/>
                </a:ext>
              </a:extLst>
            </p:cNvPr>
            <p:cNvCxnSpPr>
              <a:cxnSpLocks/>
              <a:stCxn id="23" idx="3"/>
              <a:endCxn id="25" idx="0"/>
            </p:cNvCxnSpPr>
            <p:nvPr/>
          </p:nvCxnSpPr>
          <p:spPr>
            <a:xfrm rot="16200000" flipV="1">
              <a:off x="8569800" y="4357195"/>
              <a:ext cx="456789" cy="104392"/>
            </a:xfrm>
            <a:prstGeom prst="bentConnector2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설명선: 오른쪽 화살표 38">
              <a:extLst>
                <a:ext uri="{FF2B5EF4-FFF2-40B4-BE49-F238E27FC236}">
                  <a16:creationId xmlns:a16="http://schemas.microsoft.com/office/drawing/2014/main" id="{F86EFE4B-83F5-3622-D0DC-31FE7692B2D9}"/>
                </a:ext>
              </a:extLst>
            </p:cNvPr>
            <p:cNvSpPr/>
            <p:nvPr/>
          </p:nvSpPr>
          <p:spPr>
            <a:xfrm>
              <a:off x="5768340" y="5407741"/>
              <a:ext cx="1787025" cy="540276"/>
            </a:xfrm>
            <a:prstGeom prst="rightArrowCallout">
              <a:avLst>
                <a:gd name="adj1" fmla="val 50000"/>
                <a:gd name="adj2" fmla="val 25000"/>
                <a:gd name="adj3" fmla="val 25000"/>
                <a:gd name="adj4" fmla="val 64977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맞춤형</a:t>
              </a:r>
              <a:endParaRPr lang="en-US" altLang="ko-KR" dirty="0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endParaRPr>
            </a:p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소비</a:t>
              </a:r>
            </a:p>
          </p:txBody>
        </p:sp>
        <p:sp>
          <p:nvSpPr>
            <p:cNvPr id="41" name="화살표: 왼쪽/오른쪽/위쪽 40">
              <a:extLst>
                <a:ext uri="{FF2B5EF4-FFF2-40B4-BE49-F238E27FC236}">
                  <a16:creationId xmlns:a16="http://schemas.microsoft.com/office/drawing/2014/main" id="{AD918684-3554-B2E6-6B0D-43CF76A7DFBF}"/>
                </a:ext>
              </a:extLst>
            </p:cNvPr>
            <p:cNvSpPr/>
            <p:nvPr/>
          </p:nvSpPr>
          <p:spPr>
            <a:xfrm>
              <a:off x="8068726" y="5407741"/>
              <a:ext cx="1590110" cy="629265"/>
            </a:xfrm>
            <a:prstGeom prst="leftRightUpArrow">
              <a:avLst>
                <a:gd name="adj1" fmla="val 50000"/>
                <a:gd name="adj2" fmla="val 50000"/>
                <a:gd name="adj3" fmla="val 25000"/>
              </a:avLst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ko-KR" altLang="en-US" dirty="0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rPr>
                <a:t>농촌 삶의 질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091566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테마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232</Words>
  <Application>Microsoft Office PowerPoint</Application>
  <PresentationFormat>A4 용지(210x297mm)</PresentationFormat>
  <Paragraphs>64</Paragraphs>
  <Slides>6</Slides>
  <Notes>0</Notes>
  <HiddenSlides>0</HiddenSlides>
  <MMClips>1</MMClips>
  <ScaleCrop>false</ScaleCrop>
  <HeadingPairs>
    <vt:vector size="6" baseType="variant">
      <vt:variant>
        <vt:lpstr>사용한 글꼴</vt:lpstr>
      </vt:variant>
      <vt:variant>
        <vt:i4>7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6</vt:i4>
      </vt:variant>
    </vt:vector>
  </HeadingPairs>
  <TitlesOfParts>
    <vt:vector size="14" baseType="lpstr">
      <vt:lpstr>굴림</vt:lpstr>
      <vt:lpstr>궁서</vt:lpstr>
      <vt:lpstr>돋움</vt:lpstr>
      <vt:lpstr>Aptos</vt:lpstr>
      <vt:lpstr>Aptos Display</vt:lpstr>
      <vt:lpstr>Arial</vt:lpstr>
      <vt:lpstr>Wingdings</vt:lpstr>
      <vt:lpstr>Office 테마</vt:lpstr>
      <vt:lpstr>PowerPoint 프레젠테이션</vt:lpstr>
      <vt:lpstr>목차</vt:lpstr>
      <vt:lpstr>1. 스마트 팜의 의미</vt:lpstr>
      <vt:lpstr>2. 세대별 스마트 팜 모델</vt:lpstr>
      <vt:lpstr>3. 스마트 팜 분야 시장규모</vt:lpstr>
      <vt:lpstr>4. 스마트 팜의 적용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이수 최</dc:creator>
  <cp:lastModifiedBy>이수 최</cp:lastModifiedBy>
  <cp:revision>3</cp:revision>
  <dcterms:created xsi:type="dcterms:W3CDTF">2026-04-10T06:55:08Z</dcterms:created>
  <dcterms:modified xsi:type="dcterms:W3CDTF">2026-04-10T07:55:20Z</dcterms:modified>
</cp:coreProperties>
</file>