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0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8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7A3C9-6413-4DC0-8C8A-C738474A4398}" type="datetimeFigureOut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885AA0-DFB9-48A4-9440-2F1AE606F7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3984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F796-283A-43B1-A898-5284B736A137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61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89B51-8A47-4EC3-B904-1500E9D317B3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화살표: 오각형 6">
            <a:extLst>
              <a:ext uri="{FF2B5EF4-FFF2-40B4-BE49-F238E27FC236}">
                <a16:creationId xmlns:a16="http://schemas.microsoft.com/office/drawing/2014/main" id="{86C43E3E-FBBB-F6E4-4824-DBB110766322}"/>
              </a:ext>
            </a:extLst>
          </p:cNvPr>
          <p:cNvSpPr/>
          <p:nvPr userDrawn="1"/>
        </p:nvSpPr>
        <p:spPr>
          <a:xfrm>
            <a:off x="0" y="719667"/>
            <a:ext cx="9906000" cy="2794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평행 사변형 7">
            <a:extLst>
              <a:ext uri="{FF2B5EF4-FFF2-40B4-BE49-F238E27FC236}">
                <a16:creationId xmlns:a16="http://schemas.microsoft.com/office/drawing/2014/main" id="{8071C3D2-659D-70A8-B229-49FCBA1385BF}"/>
              </a:ext>
            </a:extLst>
          </p:cNvPr>
          <p:cNvSpPr/>
          <p:nvPr userDrawn="1"/>
        </p:nvSpPr>
        <p:spPr>
          <a:xfrm flipH="1">
            <a:off x="442119" y="-7410"/>
            <a:ext cx="8852430" cy="999067"/>
          </a:xfrm>
          <a:prstGeom prst="parallelogram">
            <a:avLst>
              <a:gd name="adj" fmla="val 2330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6372" y="18258"/>
            <a:ext cx="8543925" cy="982129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defRPr>
            </a:lvl1pPr>
          </a:lstStyle>
          <a:p>
            <a:r>
              <a:rPr lang="ko-KR" altLang="en-US" dirty="0"/>
              <a:t>목차</a:t>
            </a:r>
            <a:endParaRPr 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464A81D-724B-456E-37A2-286847E55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7" y="6356352"/>
            <a:ext cx="1609726" cy="41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34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C58A9-EE1C-4390-9506-199E57E5AFE3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852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6A09-6636-4025-B04C-63AF031BDAC9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59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C4FE-C152-4B4E-9C49-41291F52B404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796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E3493-5408-4A8D-B978-6348F993F200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51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E9733-E6CC-472E-B252-77013A026A4D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691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C7474-1FBD-4A01-A996-A1A6F10C67B7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227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85B9-B2B0-478A-BEFD-DE6DE10EB9D8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497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3055-B568-4B1C-86E1-769FD892FCD0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403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4935-4478-4DB5-89C9-D2986F2514A8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981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6705F-60BB-474D-A7C6-C2FABB38BAC0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E8D9D-A103-4FE7-98E7-C44B796C18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763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순서도: 다른 페이지 연결선 4">
            <a:extLst>
              <a:ext uri="{FF2B5EF4-FFF2-40B4-BE49-F238E27FC236}">
                <a16:creationId xmlns:a16="http://schemas.microsoft.com/office/drawing/2014/main" id="{39F8BF60-9F82-BD1A-110C-081517DD3BBE}"/>
              </a:ext>
            </a:extLst>
          </p:cNvPr>
          <p:cNvSpPr/>
          <p:nvPr/>
        </p:nvSpPr>
        <p:spPr>
          <a:xfrm>
            <a:off x="0" y="0"/>
            <a:ext cx="4351867" cy="6858000"/>
          </a:xfrm>
          <a:prstGeom prst="flowChartOffpageConnector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85287D5-AD7D-81F3-19A7-7A9BFBBF937C}"/>
              </a:ext>
            </a:extLst>
          </p:cNvPr>
          <p:cNvSpPr/>
          <p:nvPr/>
        </p:nvSpPr>
        <p:spPr>
          <a:xfrm>
            <a:off x="664868" y="4097867"/>
            <a:ext cx="8119063" cy="1003532"/>
          </a:xfrm>
          <a:prstGeom prst="rect">
            <a:avLst/>
          </a:prstGeom>
          <a:noFill/>
          <a:effectLst>
            <a:reflection blurRad="6350" stA="50000" endA="300" endPos="55500" dist="50800" dir="5400000" sy="-100000" algn="bl" rotWithShape="0"/>
          </a:effectLst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Plug in Electric Vehicle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E02ECDC-A27C-77AE-6538-2D3265D02A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667" y="135467"/>
            <a:ext cx="1215201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1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C4E4667-BF11-4B23-AF94-4D0F4F515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D869C108-B0F5-CFB6-EB80-4E8A2B808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F6C9EC0B-DD20-BA63-9DAD-6164B1C37DEC}"/>
              </a:ext>
            </a:extLst>
          </p:cNvPr>
          <p:cNvSpPr/>
          <p:nvPr/>
        </p:nvSpPr>
        <p:spPr>
          <a:xfrm>
            <a:off x="1110511" y="1907310"/>
            <a:ext cx="5603556" cy="4487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45815C-B9E7-0FD6-C0BB-10C2044F33ED}"/>
              </a:ext>
            </a:extLst>
          </p:cNvPr>
          <p:cNvSpPr txBox="1"/>
          <p:nvPr/>
        </p:nvSpPr>
        <p:spPr>
          <a:xfrm>
            <a:off x="763377" y="1591502"/>
            <a:ext cx="69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A</a:t>
            </a:r>
            <a:endParaRPr lang="ko-KR" altLang="en-US" sz="2400" dirty="0">
              <a:solidFill>
                <a:schemeClr val="bg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CF51DC-406F-945C-09C7-522EAF62F566}"/>
              </a:ext>
            </a:extLst>
          </p:cNvPr>
          <p:cNvSpPr txBox="1"/>
          <p:nvPr/>
        </p:nvSpPr>
        <p:spPr>
          <a:xfrm>
            <a:off x="1457644" y="1591502"/>
            <a:ext cx="4275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전기 자동차란</a:t>
            </a:r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?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29B4933D-5309-AA3F-DF2B-92EBA3B3C1D8}"/>
              </a:ext>
            </a:extLst>
          </p:cNvPr>
          <p:cNvSpPr/>
          <p:nvPr/>
        </p:nvSpPr>
        <p:spPr>
          <a:xfrm>
            <a:off x="1110511" y="3045065"/>
            <a:ext cx="5603556" cy="4487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B94CF1-5CF8-327E-354E-862C750D2090}"/>
              </a:ext>
            </a:extLst>
          </p:cNvPr>
          <p:cNvSpPr txBox="1"/>
          <p:nvPr/>
        </p:nvSpPr>
        <p:spPr>
          <a:xfrm>
            <a:off x="1457644" y="2729257"/>
            <a:ext cx="4275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전기 자동차의 장점 및 단점</a:t>
            </a:r>
          </a:p>
        </p:txBody>
      </p:sp>
      <p:sp>
        <p:nvSpPr>
          <p:cNvPr id="25" name="화살표: 오른쪽 24">
            <a:extLst>
              <a:ext uri="{FF2B5EF4-FFF2-40B4-BE49-F238E27FC236}">
                <a16:creationId xmlns:a16="http://schemas.microsoft.com/office/drawing/2014/main" id="{EB1F177A-D065-0F2E-397E-D10B5B2F16F9}"/>
              </a:ext>
            </a:extLst>
          </p:cNvPr>
          <p:cNvSpPr/>
          <p:nvPr/>
        </p:nvSpPr>
        <p:spPr>
          <a:xfrm>
            <a:off x="1110511" y="4174108"/>
            <a:ext cx="5603556" cy="4487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CF5E2F-A2CA-233B-0E0E-B2A84FC1515A}"/>
              </a:ext>
            </a:extLst>
          </p:cNvPr>
          <p:cNvSpPr txBox="1"/>
          <p:nvPr/>
        </p:nvSpPr>
        <p:spPr>
          <a:xfrm>
            <a:off x="1457644" y="3858300"/>
            <a:ext cx="4275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연도별 자동차 등록대수</a:t>
            </a:r>
          </a:p>
        </p:txBody>
      </p:sp>
      <p:sp>
        <p:nvSpPr>
          <p:cNvPr id="29" name="화살표: 오른쪽 28">
            <a:extLst>
              <a:ext uri="{FF2B5EF4-FFF2-40B4-BE49-F238E27FC236}">
                <a16:creationId xmlns:a16="http://schemas.microsoft.com/office/drawing/2014/main" id="{BE1212A5-1A39-010C-E4A3-DE7F9C93DD4C}"/>
              </a:ext>
            </a:extLst>
          </p:cNvPr>
          <p:cNvSpPr/>
          <p:nvPr/>
        </p:nvSpPr>
        <p:spPr>
          <a:xfrm>
            <a:off x="1110511" y="5254561"/>
            <a:ext cx="5603556" cy="44873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hlinkClick r:id="rId2" action="ppaction://hlinksldjump"/>
            <a:extLst>
              <a:ext uri="{FF2B5EF4-FFF2-40B4-BE49-F238E27FC236}">
                <a16:creationId xmlns:a16="http://schemas.microsoft.com/office/drawing/2014/main" id="{EFD4CDD7-D374-19DA-E181-762893AD22A9}"/>
              </a:ext>
            </a:extLst>
          </p:cNvPr>
          <p:cNvSpPr txBox="1"/>
          <p:nvPr/>
        </p:nvSpPr>
        <p:spPr>
          <a:xfrm>
            <a:off x="1457644" y="4938753"/>
            <a:ext cx="4275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전기차 보급목적</a:t>
            </a: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45337F8F-30C0-3081-03F6-7B147D0BB8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1" t="68861" r="56822" b="5942"/>
          <a:stretch/>
        </p:blipFill>
        <p:spPr>
          <a:xfrm>
            <a:off x="7340600" y="4055532"/>
            <a:ext cx="1380066" cy="1344885"/>
          </a:xfrm>
          <a:prstGeom prst="rect">
            <a:avLst/>
          </a:prstGeom>
        </p:spPr>
      </p:pic>
      <p:sp>
        <p:nvSpPr>
          <p:cNvPr id="34" name="눈물 방울 33">
            <a:extLst>
              <a:ext uri="{FF2B5EF4-FFF2-40B4-BE49-F238E27FC236}">
                <a16:creationId xmlns:a16="http://schemas.microsoft.com/office/drawing/2014/main" id="{D7671776-B5A3-1260-33E1-4FBF4570E23B}"/>
              </a:ext>
            </a:extLst>
          </p:cNvPr>
          <p:cNvSpPr/>
          <p:nvPr/>
        </p:nvSpPr>
        <p:spPr>
          <a:xfrm flipH="1">
            <a:off x="565099" y="1591398"/>
            <a:ext cx="763378" cy="684058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A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5" name="눈물 방울 34">
            <a:extLst>
              <a:ext uri="{FF2B5EF4-FFF2-40B4-BE49-F238E27FC236}">
                <a16:creationId xmlns:a16="http://schemas.microsoft.com/office/drawing/2014/main" id="{1E06AED8-8846-5811-4897-46391CEA6DBA}"/>
              </a:ext>
            </a:extLst>
          </p:cNvPr>
          <p:cNvSpPr/>
          <p:nvPr/>
        </p:nvSpPr>
        <p:spPr>
          <a:xfrm flipH="1">
            <a:off x="565099" y="2738921"/>
            <a:ext cx="763378" cy="684058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B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6" name="눈물 방울 35">
            <a:extLst>
              <a:ext uri="{FF2B5EF4-FFF2-40B4-BE49-F238E27FC236}">
                <a16:creationId xmlns:a16="http://schemas.microsoft.com/office/drawing/2014/main" id="{5B9978B7-AC50-7B70-5DFD-21A5D1A9F450}"/>
              </a:ext>
            </a:extLst>
          </p:cNvPr>
          <p:cNvSpPr/>
          <p:nvPr/>
        </p:nvSpPr>
        <p:spPr>
          <a:xfrm flipH="1">
            <a:off x="565099" y="3858196"/>
            <a:ext cx="763378" cy="684058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C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7" name="눈물 방울 36">
            <a:extLst>
              <a:ext uri="{FF2B5EF4-FFF2-40B4-BE49-F238E27FC236}">
                <a16:creationId xmlns:a16="http://schemas.microsoft.com/office/drawing/2014/main" id="{971B45AB-AF22-0A72-9E96-38E7CF7B7464}"/>
              </a:ext>
            </a:extLst>
          </p:cNvPr>
          <p:cNvSpPr/>
          <p:nvPr/>
        </p:nvSpPr>
        <p:spPr>
          <a:xfrm flipH="1">
            <a:off x="565099" y="4938649"/>
            <a:ext cx="763378" cy="684058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D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2751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697F8D-E22C-176D-1875-F30158A32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</a:t>
            </a:r>
            <a:r>
              <a:rPr lang="ko-KR" altLang="en-US" dirty="0"/>
              <a:t> 전기 자동차란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E99595-FA51-6943-F335-27D467360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372" y="1000387"/>
            <a:ext cx="6397095" cy="264477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Electric Vehicle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Refers to a car that uses an electric battery and an electric motor without using oil fuel and engine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They can reach maximum acceleration in half the time of a normal car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6710F9B-6E19-F612-F44B-9C9A9BBEC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5ECDDEA8-6629-15F9-874C-EB68BB66C91F}"/>
              </a:ext>
            </a:extLst>
          </p:cNvPr>
          <p:cNvSpPr txBox="1">
            <a:spLocks/>
          </p:cNvSpPr>
          <p:nvPr/>
        </p:nvSpPr>
        <p:spPr>
          <a:xfrm>
            <a:off x="469372" y="3645162"/>
            <a:ext cx="8361361" cy="2644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전기 자동차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배기가스 배출이나 소음이 거의 없으며 무거운 중량 및 충전에 걸리는 시간이 오래 걸려 실용화되지 못하다가 환경오염과 자원부족 문제로 개발 경쟁이 치열해지고 있음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DDFE9FE9-7044-E966-E574-2796DCF2C2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59097" y="1549130"/>
            <a:ext cx="1981200" cy="141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7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CF4C55-9031-BF37-08B7-23D86064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전기 자동차의 장점 및 단점</a:t>
            </a:r>
          </a:p>
        </p:txBody>
      </p:sp>
      <p:graphicFrame>
        <p:nvGraphicFramePr>
          <p:cNvPr id="7" name="표 7">
            <a:extLst>
              <a:ext uri="{FF2B5EF4-FFF2-40B4-BE49-F238E27FC236}">
                <a16:creationId xmlns:a16="http://schemas.microsoft.com/office/drawing/2014/main" id="{32E131AF-17E0-46FD-B4A0-61F9D7F95C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996875"/>
              </p:ext>
            </p:extLst>
          </p:nvPr>
        </p:nvGraphicFramePr>
        <p:xfrm>
          <a:off x="2243667" y="2359023"/>
          <a:ext cx="6981296" cy="349991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494880">
                  <a:extLst>
                    <a:ext uri="{9D8B030D-6E8A-4147-A177-3AD203B41FA5}">
                      <a16:colId xmlns:a16="http://schemas.microsoft.com/office/drawing/2014/main" val="4128958869"/>
                    </a:ext>
                  </a:extLst>
                </a:gridCol>
                <a:gridCol w="3486416">
                  <a:extLst>
                    <a:ext uri="{9D8B030D-6E8A-4147-A177-3AD203B41FA5}">
                      <a16:colId xmlns:a16="http://schemas.microsoft.com/office/drawing/2014/main" val="4224087733"/>
                    </a:ext>
                  </a:extLst>
                </a:gridCol>
              </a:tblGrid>
              <a:tr h="11666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CO2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를 배출하지 않으며 소음이 적고 진동이 적음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고가의 전지가 필요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차량 가격 비쌈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4455390"/>
                  </a:ext>
                </a:extLst>
              </a:tr>
              <a:tr h="11666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대형 승용차에 우월한 연비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가솔린 차와 동등 이상의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항속성능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대형차는 사용 불가능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전기 자동차와 가솔린 자동차의 전환 기구가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0765384"/>
                  </a:ext>
                </a:extLst>
              </a:tr>
              <a:tr h="11666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CO2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를 배출하지 않음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수소는 물에서 무한대로 생산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인프라 정비에 비용이 들며 연료 전지 교환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2120256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CA160F-D031-7516-72B4-086627223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6A155FAE-527F-5C63-6689-8BD4A64CBBB8}"/>
              </a:ext>
            </a:extLst>
          </p:cNvPr>
          <p:cNvSpPr/>
          <p:nvPr/>
        </p:nvSpPr>
        <p:spPr>
          <a:xfrm>
            <a:off x="2243667" y="1642534"/>
            <a:ext cx="3496733" cy="71649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사각형: 잘린 위쪽 모서리 9">
            <a:extLst>
              <a:ext uri="{FF2B5EF4-FFF2-40B4-BE49-F238E27FC236}">
                <a16:creationId xmlns:a16="http://schemas.microsoft.com/office/drawing/2014/main" id="{55B70AAD-2B4D-D81C-B66F-AC794644DD7B}"/>
              </a:ext>
            </a:extLst>
          </p:cNvPr>
          <p:cNvSpPr/>
          <p:nvPr/>
        </p:nvSpPr>
        <p:spPr>
          <a:xfrm>
            <a:off x="5722145" y="1642534"/>
            <a:ext cx="3496733" cy="71649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5165FCE-7E03-0795-9BA7-0251344D8957}"/>
              </a:ext>
            </a:extLst>
          </p:cNvPr>
          <p:cNvSpPr/>
          <p:nvPr/>
        </p:nvSpPr>
        <p:spPr>
          <a:xfrm>
            <a:off x="711200" y="2359022"/>
            <a:ext cx="1532467" cy="116311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전지식 전기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223D17BE-3D99-F512-5A0F-352795C9586E}"/>
              </a:ext>
            </a:extLst>
          </p:cNvPr>
          <p:cNvSpPr/>
          <p:nvPr/>
        </p:nvSpPr>
        <p:spPr>
          <a:xfrm>
            <a:off x="711200" y="3527422"/>
            <a:ext cx="1532467" cy="116311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플러그 인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하이브리드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E92FC98-C134-2031-2463-2B3B28E1925D}"/>
              </a:ext>
            </a:extLst>
          </p:cNvPr>
          <p:cNvSpPr/>
          <p:nvPr/>
        </p:nvSpPr>
        <p:spPr>
          <a:xfrm>
            <a:off x="711200" y="4695823"/>
            <a:ext cx="1532467" cy="116311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수소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연료전지</a:t>
            </a:r>
          </a:p>
        </p:txBody>
      </p:sp>
      <p:sp>
        <p:nvSpPr>
          <p:cNvPr id="17" name="순서도: 판단 16">
            <a:extLst>
              <a:ext uri="{FF2B5EF4-FFF2-40B4-BE49-F238E27FC236}">
                <a16:creationId xmlns:a16="http://schemas.microsoft.com/office/drawing/2014/main" id="{44FAAE36-1AAF-62E0-F4A1-B2A55C2FEBF9}"/>
              </a:ext>
            </a:extLst>
          </p:cNvPr>
          <p:cNvSpPr/>
          <p:nvPr/>
        </p:nvSpPr>
        <p:spPr>
          <a:xfrm>
            <a:off x="2243666" y="1642534"/>
            <a:ext cx="3472393" cy="71119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장점</a:t>
            </a:r>
          </a:p>
        </p:txBody>
      </p:sp>
      <p:sp>
        <p:nvSpPr>
          <p:cNvPr id="18" name="순서도: 판단 17">
            <a:extLst>
              <a:ext uri="{FF2B5EF4-FFF2-40B4-BE49-F238E27FC236}">
                <a16:creationId xmlns:a16="http://schemas.microsoft.com/office/drawing/2014/main" id="{82B43B13-0DFB-2780-AEB8-CB38AA4915FA}"/>
              </a:ext>
            </a:extLst>
          </p:cNvPr>
          <p:cNvSpPr/>
          <p:nvPr/>
        </p:nvSpPr>
        <p:spPr>
          <a:xfrm>
            <a:off x="5734314" y="1642534"/>
            <a:ext cx="3472393" cy="71119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단점</a:t>
            </a:r>
          </a:p>
        </p:txBody>
      </p:sp>
    </p:spTree>
    <p:extLst>
      <p:ext uri="{BB962C8B-B14F-4D97-AF65-F5344CB8AC3E}">
        <p14:creationId xmlns:p14="http://schemas.microsoft.com/office/powerpoint/2010/main" val="689461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79392F-71E6-3A9B-79D0-73769F6B3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91B121-BB02-88CD-9348-57703C33D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6F69BF6-9144-4EEC-D1AB-08C457423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121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E765F0-F1F3-0345-6CAC-1A28CCAF9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90796D-457F-047B-39BC-FF4B7EA94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A1AAC8F-389B-E0D3-5C25-EFAB394D6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E8D9D-A103-4FE7-98E7-C44B796C18A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053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65</TotalTime>
  <Words>156</Words>
  <Application>Microsoft Office PowerPoint</Application>
  <PresentationFormat>A4 용지(210x297mm)</PresentationFormat>
  <Paragraphs>41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전기 자동차란?</vt:lpstr>
      <vt:lpstr>B. 전기 자동차의 장점 및 단점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HWANJIN</dc:creator>
  <cp:lastModifiedBy>HWANJIN</cp:lastModifiedBy>
  <cp:revision>11</cp:revision>
  <dcterms:created xsi:type="dcterms:W3CDTF">2026-10-13T08:27:28Z</dcterms:created>
  <dcterms:modified xsi:type="dcterms:W3CDTF">2026-10-13T09:32:55Z</dcterms:modified>
</cp:coreProperties>
</file>