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61" r:id="rId3"/>
    <p:sldId id="262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65</a:t>
            </a: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세 이상 인구 추이</a:t>
            </a:r>
            <a:endParaRPr 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C-4117-949B-96A8DD8E8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115935"/>
        <c:axId val="61511497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51C-4117-949B-96A8DD8E8C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1C-4117-949B-96A8DD8E8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4090351"/>
        <c:axId val="674093711"/>
      </c:lineChart>
      <c:catAx>
        <c:axId val="615115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15114975"/>
        <c:crosses val="autoZero"/>
        <c:auto val="1"/>
        <c:lblAlgn val="ctr"/>
        <c:lblOffset val="100"/>
        <c:noMultiLvlLbl val="0"/>
      </c:catAx>
      <c:valAx>
        <c:axId val="615114975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15115935"/>
        <c:crosses val="autoZero"/>
        <c:crossBetween val="between"/>
      </c:valAx>
      <c:valAx>
        <c:axId val="674093711"/>
        <c:scaling>
          <c:orientation val="minMax"/>
          <c:max val="16"/>
          <c:min val="0"/>
        </c:scaling>
        <c:delete val="0"/>
        <c:axPos val="r"/>
        <c:numFmt formatCode="0.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74090351"/>
        <c:crosses val="max"/>
        <c:crossBetween val="between"/>
        <c:majorUnit val="4"/>
      </c:valAx>
      <c:catAx>
        <c:axId val="6740903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4093711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0.30478</cdr:x>
      <cdr:y>0.1739</cdr:y>
    </cdr:from>
    <cdr:to>
      <cdr:x>0.50892</cdr:x>
      <cdr:y>0.25952</cdr:y>
    </cdr:to>
    <cdr:sp macro="" textlink="">
      <cdr:nvSpPr>
        <cdr:cNvPr id="2" name="사각형: 둥근 한쪽 모서리 1">
          <a:extLst xmlns:a="http://schemas.openxmlformats.org/drawingml/2006/main">
            <a:ext uri="{FF2B5EF4-FFF2-40B4-BE49-F238E27FC236}">
              <a16:creationId xmlns:a16="http://schemas.microsoft.com/office/drawing/2014/main" id="{5BD25A03-56B2-CC36-E732-8E73C30884FB}"/>
            </a:ext>
          </a:extLst>
        </cdr:cNvPr>
        <cdr:cNvSpPr/>
      </cdr:nvSpPr>
      <cdr:spPr>
        <a:xfrm xmlns:a="http://schemas.openxmlformats.org/drawingml/2006/main">
          <a:off x="2604028" y="756709"/>
          <a:ext cx="1744133" cy="372533"/>
        </a:xfrm>
        <a:prstGeom xmlns:a="http://schemas.openxmlformats.org/drawingml/2006/main" prst="round1Rect">
          <a:avLst>
            <a:gd name="adj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단위 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: </a:t>
          </a:r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천명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, %</a:t>
          </a:r>
          <a:endParaRPr lang="ko-KR" sz="1800" dirty="0">
            <a:solidFill>
              <a:schemeClr val="tx1"/>
            </a:solidFill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C1AAB-F3AB-4F0E-868F-A305251D5ED8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71133-D907-4613-9F9F-D832B898E6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55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1D94-CF8A-4C1A-8A5F-75D14AB3C285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75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F541-113A-4C44-B885-B6DC04B757F2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갈매기형 수장 6">
            <a:extLst>
              <a:ext uri="{FF2B5EF4-FFF2-40B4-BE49-F238E27FC236}">
                <a16:creationId xmlns:a16="http://schemas.microsoft.com/office/drawing/2014/main" id="{064BCB47-DD9C-85E4-A78A-766830AD5C02}"/>
              </a:ext>
            </a:extLst>
          </p:cNvPr>
          <p:cNvSpPr/>
          <p:nvPr userDrawn="1"/>
        </p:nvSpPr>
        <p:spPr>
          <a:xfrm>
            <a:off x="0" y="681037"/>
            <a:ext cx="9906000" cy="2286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38AB177B-3089-2BB9-6AF7-C40F00D39BAF}"/>
              </a:ext>
            </a:extLst>
          </p:cNvPr>
          <p:cNvSpPr/>
          <p:nvPr userDrawn="1"/>
        </p:nvSpPr>
        <p:spPr>
          <a:xfrm>
            <a:off x="681037" y="9523"/>
            <a:ext cx="8543925" cy="897995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037" y="9523"/>
            <a:ext cx="8454495" cy="897995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altLang="ko-KR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2891F05-EA25-FD14-83A0-828000DCBE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6" y="6438901"/>
            <a:ext cx="1300403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9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F4BC-E6F3-4160-8B35-F2CC44B6873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423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78F2F-E671-41BB-BCD8-5A0A6B0BA2E8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2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EE023-1BF8-42F3-88B9-A04D8AF2259B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845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DAFA-9A4E-48B2-904E-7B7688251E1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67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87E1-4A39-4D64-8972-D0BB8EF9C963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ACAC-135D-43A2-9769-9773E8C8859C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47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AF4F-08CD-4BF9-8FFF-EEC70C3F44D3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77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0012-043F-4DB7-8FFB-466A8CFABAE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32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EF74-D8AB-4DF8-8E94-CBEAF64D8F5C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82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61A48-98CE-4D11-A598-21D65BA648D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82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 도형 3">
            <a:extLst>
              <a:ext uri="{FF2B5EF4-FFF2-40B4-BE49-F238E27FC236}">
                <a16:creationId xmlns:a16="http://schemas.microsoft.com/office/drawing/2014/main" id="{565AEE00-0DEC-9D58-753F-3533CA7FD865}"/>
              </a:ext>
            </a:extLst>
          </p:cNvPr>
          <p:cNvSpPr/>
          <p:nvPr/>
        </p:nvSpPr>
        <p:spPr>
          <a:xfrm>
            <a:off x="1" y="0"/>
            <a:ext cx="3945466" cy="6858000"/>
          </a:xfrm>
          <a:prstGeom prst="corner">
            <a:avLst>
              <a:gd name="adj1" fmla="val 62232"/>
              <a:gd name="adj2" fmla="val 52671"/>
            </a:avLst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4870BC5-7D19-BC73-1A75-B2EF7A83699E}"/>
              </a:ext>
            </a:extLst>
          </p:cNvPr>
          <p:cNvSpPr/>
          <p:nvPr/>
        </p:nvSpPr>
        <p:spPr>
          <a:xfrm>
            <a:off x="2489200" y="2158998"/>
            <a:ext cx="5359400" cy="1185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none" lIns="91440" tIns="45720" rIns="91440" bIns="45720">
            <a:prstTxWarp prst="textCurveUp">
              <a:avLst>
                <a:gd name="adj" fmla="val 56338"/>
              </a:avLst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latin typeface="궁서" panose="02030600000101010101" pitchFamily="18" charset="-127"/>
                <a:ea typeface="궁서" panose="02030600000101010101" pitchFamily="18" charset="-127"/>
              </a:rPr>
              <a:t>Aging society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82106E7-625F-6C70-B957-3DAD19E401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933" y="5909733"/>
            <a:ext cx="1566334" cy="82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1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D4CB87E-D0F1-7F89-29C2-C22D1629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화살표: 위로 굽음 3">
            <a:extLst>
              <a:ext uri="{FF2B5EF4-FFF2-40B4-BE49-F238E27FC236}">
                <a16:creationId xmlns:a16="http://schemas.microsoft.com/office/drawing/2014/main" id="{7742D8E2-0B9D-FD7D-C19A-AE3D33690BE4}"/>
              </a:ext>
            </a:extLst>
          </p:cNvPr>
          <p:cNvSpPr/>
          <p:nvPr/>
        </p:nvSpPr>
        <p:spPr>
          <a:xfrm>
            <a:off x="1286933" y="17989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" name="오각형 4">
            <a:extLst>
              <a:ext uri="{FF2B5EF4-FFF2-40B4-BE49-F238E27FC236}">
                <a16:creationId xmlns:a16="http://schemas.microsoft.com/office/drawing/2014/main" id="{B4BE5EE6-EC0B-8D9E-3F9E-CE2B24CF17A5}"/>
              </a:ext>
            </a:extLst>
          </p:cNvPr>
          <p:cNvSpPr/>
          <p:nvPr/>
        </p:nvSpPr>
        <p:spPr>
          <a:xfrm>
            <a:off x="804333" y="15449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16B8E-3409-E716-F598-1C7CD3C575CD}"/>
              </a:ext>
            </a:extLst>
          </p:cNvPr>
          <p:cNvSpPr txBox="1"/>
          <p:nvPr/>
        </p:nvSpPr>
        <p:spPr>
          <a:xfrm>
            <a:off x="1574800" y="17989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</a:t>
            </a:r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</a:rPr>
              <a:t>사회란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화살표: 위로 굽음 6">
            <a:extLst>
              <a:ext uri="{FF2B5EF4-FFF2-40B4-BE49-F238E27FC236}">
                <a16:creationId xmlns:a16="http://schemas.microsoft.com/office/drawing/2014/main" id="{0E789547-B90C-5AC6-08F6-8EC73AD6245E}"/>
              </a:ext>
            </a:extLst>
          </p:cNvPr>
          <p:cNvSpPr/>
          <p:nvPr/>
        </p:nvSpPr>
        <p:spPr>
          <a:xfrm>
            <a:off x="1286933" y="29673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오각형 7">
            <a:extLst>
              <a:ext uri="{FF2B5EF4-FFF2-40B4-BE49-F238E27FC236}">
                <a16:creationId xmlns:a16="http://schemas.microsoft.com/office/drawing/2014/main" id="{3BD5913E-29E2-7194-D4F4-5B78BF655471}"/>
              </a:ext>
            </a:extLst>
          </p:cNvPr>
          <p:cNvSpPr/>
          <p:nvPr/>
        </p:nvSpPr>
        <p:spPr>
          <a:xfrm>
            <a:off x="804333" y="27133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D6F03-A291-0B50-C3B9-4A18C7B77C55}"/>
              </a:ext>
            </a:extLst>
          </p:cNvPr>
          <p:cNvSpPr txBox="1"/>
          <p:nvPr/>
        </p:nvSpPr>
        <p:spPr>
          <a:xfrm>
            <a:off x="1574800" y="29673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사회의 원인</a:t>
            </a:r>
          </a:p>
        </p:txBody>
      </p:sp>
      <p:sp>
        <p:nvSpPr>
          <p:cNvPr id="10" name="화살표: 위로 굽음 9">
            <a:extLst>
              <a:ext uri="{FF2B5EF4-FFF2-40B4-BE49-F238E27FC236}">
                <a16:creationId xmlns:a16="http://schemas.microsoft.com/office/drawing/2014/main" id="{C1BDE063-A0FA-0A87-2D23-DCD06FA67D78}"/>
              </a:ext>
            </a:extLst>
          </p:cNvPr>
          <p:cNvSpPr/>
          <p:nvPr/>
        </p:nvSpPr>
        <p:spPr>
          <a:xfrm>
            <a:off x="1286933" y="41357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오각형 10">
            <a:extLst>
              <a:ext uri="{FF2B5EF4-FFF2-40B4-BE49-F238E27FC236}">
                <a16:creationId xmlns:a16="http://schemas.microsoft.com/office/drawing/2014/main" id="{9F119D09-1EC2-2DC1-DD15-2A280AFDF842}"/>
              </a:ext>
            </a:extLst>
          </p:cNvPr>
          <p:cNvSpPr/>
          <p:nvPr/>
        </p:nvSpPr>
        <p:spPr>
          <a:xfrm>
            <a:off x="804333" y="38817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93B423-4C1F-7271-22F5-3A69BC8728D2}"/>
              </a:ext>
            </a:extLst>
          </p:cNvPr>
          <p:cNvSpPr txBox="1"/>
          <p:nvPr/>
        </p:nvSpPr>
        <p:spPr>
          <a:xfrm>
            <a:off x="1574800" y="41357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</a:p>
        </p:txBody>
      </p:sp>
      <p:sp>
        <p:nvSpPr>
          <p:cNvPr id="13" name="화살표: 위로 굽음 12">
            <a:extLst>
              <a:ext uri="{FF2B5EF4-FFF2-40B4-BE49-F238E27FC236}">
                <a16:creationId xmlns:a16="http://schemas.microsoft.com/office/drawing/2014/main" id="{D79F4E59-C1AD-D94E-6699-2257F559EBD3}"/>
              </a:ext>
            </a:extLst>
          </p:cNvPr>
          <p:cNvSpPr/>
          <p:nvPr/>
        </p:nvSpPr>
        <p:spPr>
          <a:xfrm>
            <a:off x="1286933" y="53041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오각형 13">
            <a:extLst>
              <a:ext uri="{FF2B5EF4-FFF2-40B4-BE49-F238E27FC236}">
                <a16:creationId xmlns:a16="http://schemas.microsoft.com/office/drawing/2014/main" id="{598EBF52-5435-E1D0-E1F7-DC218BFD517C}"/>
              </a:ext>
            </a:extLst>
          </p:cNvPr>
          <p:cNvSpPr/>
          <p:nvPr/>
        </p:nvSpPr>
        <p:spPr>
          <a:xfrm>
            <a:off x="804333" y="50501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65F026-545C-EB31-FE3F-7E160901FA21}"/>
              </a:ext>
            </a:extLst>
          </p:cNvPr>
          <p:cNvSpPr txBox="1"/>
          <p:nvPr/>
        </p:nvSpPr>
        <p:spPr>
          <a:xfrm>
            <a:off x="1574800" y="53041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고령화 사회의 문제점과 해결방안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F0E7785-1090-859A-416C-01CE954D6A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9" t="6022" r="4853" b="69800"/>
          <a:stretch/>
        </p:blipFill>
        <p:spPr>
          <a:xfrm>
            <a:off x="7416800" y="3037765"/>
            <a:ext cx="2048933" cy="1398768"/>
          </a:xfrm>
          <a:prstGeom prst="rect">
            <a:avLst/>
          </a:prstGeom>
        </p:spPr>
      </p:pic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174012A6-72FB-D320-ED8F-BF649692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9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A3A9444-314D-3C24-8D85-D4039FD98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39" y="907519"/>
            <a:ext cx="6761162" cy="27246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CFEA211-72C4-E394-119D-EC8664A6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</a:t>
            </a:r>
            <a:r>
              <a:rPr lang="ko-KR" altLang="en-US" dirty="0"/>
              <a:t> 고령화 </a:t>
            </a:r>
            <a:r>
              <a:rPr lang="ko-KR" altLang="en-US" dirty="0" err="1"/>
              <a:t>사회란</a:t>
            </a:r>
            <a:endParaRPr lang="ko-KR" altLang="en-US" dirty="0"/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20168FE8-D9A4-0D5B-70FD-3DE8B5909840}"/>
              </a:ext>
            </a:extLst>
          </p:cNvPr>
          <p:cNvSpPr txBox="1">
            <a:spLocks/>
          </p:cNvSpPr>
          <p:nvPr/>
        </p:nvSpPr>
        <p:spPr>
          <a:xfrm>
            <a:off x="350838" y="3704693"/>
            <a:ext cx="8784693" cy="279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 국가에서는 의학의 발달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318D4E6D-11A2-DC3B-B8FB-7EA2179E1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44266" y="1727199"/>
            <a:ext cx="1981200" cy="1617133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4CE07B-4E6B-42F1-CFBA-48F439B2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65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D6C529-D758-666C-9900-EB4D29C8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고령화 사회의 원인</a:t>
            </a:r>
          </a:p>
        </p:txBody>
      </p:sp>
      <p:graphicFrame>
        <p:nvGraphicFramePr>
          <p:cNvPr id="15" name="표 15">
            <a:extLst>
              <a:ext uri="{FF2B5EF4-FFF2-40B4-BE49-F238E27FC236}">
                <a16:creationId xmlns:a16="http://schemas.microsoft.com/office/drawing/2014/main" id="{FAF3233B-A0B9-0374-1159-DD19B4ACC6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34985"/>
              </p:ext>
            </p:extLst>
          </p:nvPr>
        </p:nvGraphicFramePr>
        <p:xfrm>
          <a:off x="2175933" y="2071157"/>
          <a:ext cx="7416800" cy="378777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710346">
                  <a:extLst>
                    <a:ext uri="{9D8B030D-6E8A-4147-A177-3AD203B41FA5}">
                      <a16:colId xmlns:a16="http://schemas.microsoft.com/office/drawing/2014/main" val="885485483"/>
                    </a:ext>
                  </a:extLst>
                </a:gridCol>
                <a:gridCol w="3706454">
                  <a:extLst>
                    <a:ext uri="{9D8B030D-6E8A-4147-A177-3AD203B41FA5}">
                      <a16:colId xmlns:a16="http://schemas.microsoft.com/office/drawing/2014/main" val="1928822777"/>
                    </a:ext>
                  </a:extLst>
                </a:gridCol>
              </a:tblGrid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외동을 낳거나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출산을 하지 않는 부부 늘어남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의료기술 발달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기대수명 연장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5134244"/>
                  </a:ext>
                </a:extLst>
              </a:tr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미혼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만혼이 늘어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인구대수준 못 미침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건강관심 증대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영양상태 양호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82414"/>
                  </a:ext>
                </a:extLst>
              </a:tr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전통적 가족제도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결혼제도 원인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베이비붐 세대가 고령층으로 진입하면서 급격한 출산율의 저하와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맞물려 고령화의 진전을 더 가속화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1243304"/>
                  </a:ext>
                </a:extLst>
              </a:tr>
            </a:tbl>
          </a:graphicData>
        </a:graphic>
      </p:graphicFrame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33179B24-5BB8-F26C-DA6E-AA212784C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69DCF498-475E-58C4-56D5-BE09DB92CCEC}"/>
              </a:ext>
            </a:extLst>
          </p:cNvPr>
          <p:cNvSpPr/>
          <p:nvPr/>
        </p:nvSpPr>
        <p:spPr>
          <a:xfrm>
            <a:off x="2175933" y="1449914"/>
            <a:ext cx="3708400" cy="61806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평행 사변형 19">
            <a:extLst>
              <a:ext uri="{FF2B5EF4-FFF2-40B4-BE49-F238E27FC236}">
                <a16:creationId xmlns:a16="http://schemas.microsoft.com/office/drawing/2014/main" id="{AB4C79D3-7020-C3D9-EB4F-F1916183F055}"/>
              </a:ext>
            </a:extLst>
          </p:cNvPr>
          <p:cNvSpPr/>
          <p:nvPr/>
        </p:nvSpPr>
        <p:spPr>
          <a:xfrm>
            <a:off x="2175933" y="1449914"/>
            <a:ext cx="3598334" cy="618066"/>
          </a:xfrm>
          <a:prstGeom prst="parallelogram">
            <a:avLst>
              <a:gd name="adj" fmla="val 301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저출산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F41837CF-48F4-1057-C602-769116924801}"/>
              </a:ext>
            </a:extLst>
          </p:cNvPr>
          <p:cNvSpPr/>
          <p:nvPr/>
        </p:nvSpPr>
        <p:spPr>
          <a:xfrm>
            <a:off x="5884333" y="1449914"/>
            <a:ext cx="3708400" cy="61806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" name="평행 사변형 21">
            <a:extLst>
              <a:ext uri="{FF2B5EF4-FFF2-40B4-BE49-F238E27FC236}">
                <a16:creationId xmlns:a16="http://schemas.microsoft.com/office/drawing/2014/main" id="{23AB9523-6F33-8AD4-D111-A7558B01C6AC}"/>
              </a:ext>
            </a:extLst>
          </p:cNvPr>
          <p:cNvSpPr/>
          <p:nvPr/>
        </p:nvSpPr>
        <p:spPr>
          <a:xfrm>
            <a:off x="5884333" y="1449914"/>
            <a:ext cx="3598334" cy="618066"/>
          </a:xfrm>
          <a:prstGeom prst="parallelogram">
            <a:avLst>
              <a:gd name="adj" fmla="val 301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고령화</a:t>
            </a:r>
          </a:p>
        </p:txBody>
      </p:sp>
      <p:sp>
        <p:nvSpPr>
          <p:cNvPr id="23" name="사각형: 둥근 대각선 방향 모서리 22">
            <a:extLst>
              <a:ext uri="{FF2B5EF4-FFF2-40B4-BE49-F238E27FC236}">
                <a16:creationId xmlns:a16="http://schemas.microsoft.com/office/drawing/2014/main" id="{8AAFE668-5D79-73DC-53B4-B14B818C40AD}"/>
              </a:ext>
            </a:extLst>
          </p:cNvPr>
          <p:cNvSpPr/>
          <p:nvPr/>
        </p:nvSpPr>
        <p:spPr>
          <a:xfrm>
            <a:off x="1176867" y="2067979"/>
            <a:ext cx="999066" cy="2520953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사회적</a:t>
            </a:r>
          </a:p>
        </p:txBody>
      </p:sp>
      <p:sp>
        <p:nvSpPr>
          <p:cNvPr id="24" name="사각형: 둥근 대각선 방향 모서리 23">
            <a:extLst>
              <a:ext uri="{FF2B5EF4-FFF2-40B4-BE49-F238E27FC236}">
                <a16:creationId xmlns:a16="http://schemas.microsoft.com/office/drawing/2014/main" id="{B59E20A5-6885-B098-7BD2-D05DAFA19781}"/>
              </a:ext>
            </a:extLst>
          </p:cNvPr>
          <p:cNvSpPr/>
          <p:nvPr/>
        </p:nvSpPr>
        <p:spPr>
          <a:xfrm>
            <a:off x="1176867" y="4588931"/>
            <a:ext cx="999066" cy="1270001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역사적</a:t>
            </a:r>
          </a:p>
        </p:txBody>
      </p:sp>
    </p:spTree>
    <p:extLst>
      <p:ext uri="{BB962C8B-B14F-4D97-AF65-F5344CB8AC3E}">
        <p14:creationId xmlns:p14="http://schemas.microsoft.com/office/powerpoint/2010/main" val="394627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6137C9-F14A-F827-5010-DAAD323F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국내 고령화 인구 추이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F99A5A12-EB6F-01C6-5EB6-D684D8AEB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005758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1D1AFC-C65B-9E8D-E1C8-BC9B7104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44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4FC979-1776-EF7F-7EFA-927008D3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C3EB7D-D4D5-731E-6691-952BAE76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A940AD-6104-1AC3-C76F-5DC30875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476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136</TotalTime>
  <Words>147</Words>
  <Application>Microsoft Office PowerPoint</Application>
  <PresentationFormat>A4 용지(210x297mm)</PresentationFormat>
  <Paragraphs>42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고령화 사회란</vt:lpstr>
      <vt:lpstr>B. 고령화 사회의 원인</vt:lpstr>
      <vt:lpstr>C. 국내 고령화 인구 추이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HWANJIN</dc:creator>
  <cp:lastModifiedBy>HWANJIN</cp:lastModifiedBy>
  <cp:revision>16</cp:revision>
  <dcterms:created xsi:type="dcterms:W3CDTF">2026-10-12T10:49:15Z</dcterms:created>
  <dcterms:modified xsi:type="dcterms:W3CDTF">2026-10-12T13:05:53Z</dcterms:modified>
</cp:coreProperties>
</file>