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신재생에너지 생산량 및 발전량</a:t>
            </a:r>
          </a:p>
        </c:rich>
      </c:tx>
      <c:overlay val="0"/>
      <c:spPr>
        <a:solidFill>
          <a:schemeClr val="bg1"/>
        </a:solidFill>
        <a:ln>
          <a:solidFill>
            <a:schemeClr val="accent1">
              <a:shade val="15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생산량(천toe)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해양</c:v>
                </c:pt>
                <c:pt idx="1">
                  <c:v>풍력</c:v>
                </c:pt>
                <c:pt idx="2">
                  <c:v>수력</c:v>
                </c:pt>
                <c:pt idx="3">
                  <c:v>연료전지</c:v>
                </c:pt>
                <c:pt idx="4">
                  <c:v>IGCC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104</c:v>
                </c:pt>
                <c:pt idx="1">
                  <c:v>462</c:v>
                </c:pt>
                <c:pt idx="2">
                  <c:v>600</c:v>
                </c:pt>
                <c:pt idx="3">
                  <c:v>313</c:v>
                </c:pt>
                <c:pt idx="4">
                  <c:v>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10-464F-A297-FAE4BB19B4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94581631"/>
        <c:axId val="794580671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발전량(GWh)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해양</c:v>
                </c:pt>
                <c:pt idx="1">
                  <c:v>풍력</c:v>
                </c:pt>
                <c:pt idx="2">
                  <c:v>수력</c:v>
                </c:pt>
                <c:pt idx="3">
                  <c:v>연료전지</c:v>
                </c:pt>
                <c:pt idx="4">
                  <c:v>IGCC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489</c:v>
                </c:pt>
                <c:pt idx="1">
                  <c:v>2169</c:v>
                </c:pt>
                <c:pt idx="2">
                  <c:v>2819</c:v>
                </c:pt>
                <c:pt idx="3">
                  <c:v>1469</c:v>
                </c:pt>
                <c:pt idx="4">
                  <c:v>1285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10-464F-A297-FAE4BB19B4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0921599"/>
        <c:axId val="450923519"/>
      </c:lineChart>
      <c:catAx>
        <c:axId val="794581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794580671"/>
        <c:crosses val="autoZero"/>
        <c:auto val="1"/>
        <c:lblAlgn val="ctr"/>
        <c:lblOffset val="100"/>
        <c:noMultiLvlLbl val="0"/>
      </c:catAx>
      <c:valAx>
        <c:axId val="794580671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794581631"/>
        <c:crosses val="autoZero"/>
        <c:crossBetween val="between"/>
      </c:valAx>
      <c:valAx>
        <c:axId val="450923519"/>
        <c:scaling>
          <c:orientation val="minMax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450921599"/>
        <c:crosses val="max"/>
        <c:crossBetween val="between"/>
        <c:majorUnit val="1000"/>
      </c:valAx>
      <c:catAx>
        <c:axId val="45092159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50923519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DA65D7-D729-43D1-9B2D-EBB42DE4AE4C}" type="doc">
      <dgm:prSet loTypeId="urn:microsoft.com/office/officeart/2005/8/layout/process2" loCatId="process" qsTypeId="urn:microsoft.com/office/officeart/2005/8/quickstyle/3d1" qsCatId="3D" csTypeId="urn:microsoft.com/office/officeart/2005/8/colors/accent1_2" csCatId="accent1" phldr="1"/>
      <dgm:spPr/>
    </dgm:pt>
    <dgm:pt modelId="{4E726010-AF7F-497D-9166-7D5878EA4776}">
      <dgm:prSet phldrT="[텍스트]"/>
      <dgm:spPr/>
      <dgm:t>
        <a:bodyPr/>
        <a:lstStyle/>
        <a:p>
          <a:pPr latinLnBrk="1"/>
          <a:r>
            <a:rPr lang="ko-KR" altLang="en-US" dirty="0">
              <a:solidFill>
                <a:schemeClr val="tx1"/>
              </a:solidFill>
            </a:rPr>
            <a:t>오염물질 배출</a:t>
          </a:r>
        </a:p>
      </dgm:t>
    </dgm:pt>
    <dgm:pt modelId="{D1911AE4-BC75-48AB-878A-7078D1D6C1DE}" type="parTrans" cxnId="{168C1002-DB97-44C2-B3C6-9773AAB9CF37}">
      <dgm:prSet/>
      <dgm:spPr/>
      <dgm:t>
        <a:bodyPr/>
        <a:lstStyle/>
        <a:p>
          <a:pPr latinLnBrk="1"/>
          <a:endParaRPr lang="ko-KR" altLang="en-US"/>
        </a:p>
      </dgm:t>
    </dgm:pt>
    <dgm:pt modelId="{34899DE1-64D3-4366-8011-CBDC4F4D1A2C}" type="sibTrans" cxnId="{168C1002-DB97-44C2-B3C6-9773AAB9CF37}">
      <dgm:prSet/>
      <dgm:spPr/>
      <dgm:t>
        <a:bodyPr/>
        <a:lstStyle/>
        <a:p>
          <a:pPr latinLnBrk="1"/>
          <a:endParaRPr lang="ko-KR" altLang="en-US"/>
        </a:p>
      </dgm:t>
    </dgm:pt>
    <dgm:pt modelId="{F589D75C-D84E-4E6E-901E-E022E3DF92FA}">
      <dgm:prSet phldrT="[텍스트]"/>
      <dgm:spPr/>
      <dgm:t>
        <a:bodyPr/>
        <a:lstStyle/>
        <a:p>
          <a:pPr latinLnBrk="1"/>
          <a:r>
            <a:rPr lang="ko-KR" altLang="en-US" dirty="0">
              <a:solidFill>
                <a:schemeClr val="tx1"/>
              </a:solidFill>
            </a:rPr>
            <a:t>폐기물 발생</a:t>
          </a:r>
        </a:p>
      </dgm:t>
    </dgm:pt>
    <dgm:pt modelId="{509CD6DC-D5D6-46AB-98BB-AD728B3BC70D}" type="parTrans" cxnId="{189255E3-5818-4C4A-9F62-60326D72B3CF}">
      <dgm:prSet/>
      <dgm:spPr/>
      <dgm:t>
        <a:bodyPr/>
        <a:lstStyle/>
        <a:p>
          <a:pPr latinLnBrk="1"/>
          <a:endParaRPr lang="ko-KR" altLang="en-US"/>
        </a:p>
      </dgm:t>
    </dgm:pt>
    <dgm:pt modelId="{4A0505FA-C23B-48FA-B3EB-D2F36BF68055}" type="sibTrans" cxnId="{189255E3-5818-4C4A-9F62-60326D72B3CF}">
      <dgm:prSet/>
      <dgm:spPr/>
      <dgm:t>
        <a:bodyPr/>
        <a:lstStyle/>
        <a:p>
          <a:pPr latinLnBrk="1"/>
          <a:endParaRPr lang="ko-KR" altLang="en-US"/>
        </a:p>
      </dgm:t>
    </dgm:pt>
    <dgm:pt modelId="{8A22F924-201C-473E-8A62-310214BA0D7C}" type="pres">
      <dgm:prSet presAssocID="{77DA65D7-D729-43D1-9B2D-EBB42DE4AE4C}" presName="linearFlow" presStyleCnt="0">
        <dgm:presLayoutVars>
          <dgm:resizeHandles val="exact"/>
        </dgm:presLayoutVars>
      </dgm:prSet>
      <dgm:spPr/>
    </dgm:pt>
    <dgm:pt modelId="{AB2EB204-2501-4E9A-9F86-85D6DAA692F9}" type="pres">
      <dgm:prSet presAssocID="{4E726010-AF7F-497D-9166-7D5878EA4776}" presName="node" presStyleLbl="node1" presStyleIdx="0" presStyleCnt="2">
        <dgm:presLayoutVars>
          <dgm:bulletEnabled val="1"/>
        </dgm:presLayoutVars>
      </dgm:prSet>
      <dgm:spPr/>
    </dgm:pt>
    <dgm:pt modelId="{60992262-BABB-4C61-A523-7E8FFA711678}" type="pres">
      <dgm:prSet presAssocID="{34899DE1-64D3-4366-8011-CBDC4F4D1A2C}" presName="sibTrans" presStyleLbl="sibTrans2D1" presStyleIdx="0" presStyleCnt="1"/>
      <dgm:spPr/>
    </dgm:pt>
    <dgm:pt modelId="{B5FED82C-2043-4C0D-BB28-419F47E2FB9D}" type="pres">
      <dgm:prSet presAssocID="{34899DE1-64D3-4366-8011-CBDC4F4D1A2C}" presName="connectorText" presStyleLbl="sibTrans2D1" presStyleIdx="0" presStyleCnt="1"/>
      <dgm:spPr/>
    </dgm:pt>
    <dgm:pt modelId="{B355CB10-1D0E-42AD-8A98-B58C2B2CFF29}" type="pres">
      <dgm:prSet presAssocID="{F589D75C-D84E-4E6E-901E-E022E3DF92FA}" presName="node" presStyleLbl="node1" presStyleIdx="1" presStyleCnt="2">
        <dgm:presLayoutVars>
          <dgm:bulletEnabled val="1"/>
        </dgm:presLayoutVars>
      </dgm:prSet>
      <dgm:spPr/>
    </dgm:pt>
  </dgm:ptLst>
  <dgm:cxnLst>
    <dgm:cxn modelId="{168C1002-DB97-44C2-B3C6-9773AAB9CF37}" srcId="{77DA65D7-D729-43D1-9B2D-EBB42DE4AE4C}" destId="{4E726010-AF7F-497D-9166-7D5878EA4776}" srcOrd="0" destOrd="0" parTransId="{D1911AE4-BC75-48AB-878A-7078D1D6C1DE}" sibTransId="{34899DE1-64D3-4366-8011-CBDC4F4D1A2C}"/>
    <dgm:cxn modelId="{F92FAA41-1CAC-4A69-BB45-7EB46E361622}" type="presOf" srcId="{F589D75C-D84E-4E6E-901E-E022E3DF92FA}" destId="{B355CB10-1D0E-42AD-8A98-B58C2B2CFF29}" srcOrd="0" destOrd="0" presId="urn:microsoft.com/office/officeart/2005/8/layout/process2"/>
    <dgm:cxn modelId="{8AE9E052-0A47-41C6-B097-8F2155E70B93}" type="presOf" srcId="{4E726010-AF7F-497D-9166-7D5878EA4776}" destId="{AB2EB204-2501-4E9A-9F86-85D6DAA692F9}" srcOrd="0" destOrd="0" presId="urn:microsoft.com/office/officeart/2005/8/layout/process2"/>
    <dgm:cxn modelId="{5E443A7B-AADB-4414-86D0-11AE958DA132}" type="presOf" srcId="{77DA65D7-D729-43D1-9B2D-EBB42DE4AE4C}" destId="{8A22F924-201C-473E-8A62-310214BA0D7C}" srcOrd="0" destOrd="0" presId="urn:microsoft.com/office/officeart/2005/8/layout/process2"/>
    <dgm:cxn modelId="{66359586-955B-4078-9EE1-4B3C0D6A854A}" type="presOf" srcId="{34899DE1-64D3-4366-8011-CBDC4F4D1A2C}" destId="{60992262-BABB-4C61-A523-7E8FFA711678}" srcOrd="0" destOrd="0" presId="urn:microsoft.com/office/officeart/2005/8/layout/process2"/>
    <dgm:cxn modelId="{189255E3-5818-4C4A-9F62-60326D72B3CF}" srcId="{77DA65D7-D729-43D1-9B2D-EBB42DE4AE4C}" destId="{F589D75C-D84E-4E6E-901E-E022E3DF92FA}" srcOrd="1" destOrd="0" parTransId="{509CD6DC-D5D6-46AB-98BB-AD728B3BC70D}" sibTransId="{4A0505FA-C23B-48FA-B3EB-D2F36BF68055}"/>
    <dgm:cxn modelId="{8FAC85F6-2AE5-4B64-93C4-0E7CEC37C833}" type="presOf" srcId="{34899DE1-64D3-4366-8011-CBDC4F4D1A2C}" destId="{B5FED82C-2043-4C0D-BB28-419F47E2FB9D}" srcOrd="1" destOrd="0" presId="urn:microsoft.com/office/officeart/2005/8/layout/process2"/>
    <dgm:cxn modelId="{AC2E99FA-D057-4C5F-9CF2-6E4E625AA37F}" type="presParOf" srcId="{8A22F924-201C-473E-8A62-310214BA0D7C}" destId="{AB2EB204-2501-4E9A-9F86-85D6DAA692F9}" srcOrd="0" destOrd="0" presId="urn:microsoft.com/office/officeart/2005/8/layout/process2"/>
    <dgm:cxn modelId="{74923C86-FDFF-4DA7-9939-61B4F6515DE5}" type="presParOf" srcId="{8A22F924-201C-473E-8A62-310214BA0D7C}" destId="{60992262-BABB-4C61-A523-7E8FFA711678}" srcOrd="1" destOrd="0" presId="urn:microsoft.com/office/officeart/2005/8/layout/process2"/>
    <dgm:cxn modelId="{F0772C62-3B69-4760-9774-9B7336ADF1ED}" type="presParOf" srcId="{60992262-BABB-4C61-A523-7E8FFA711678}" destId="{B5FED82C-2043-4C0D-BB28-419F47E2FB9D}" srcOrd="0" destOrd="0" presId="urn:microsoft.com/office/officeart/2005/8/layout/process2"/>
    <dgm:cxn modelId="{C31FB03F-4BC3-4B3B-AA07-1848F80739B6}" type="presParOf" srcId="{8A22F924-201C-473E-8A62-310214BA0D7C}" destId="{B355CB10-1D0E-42AD-8A98-B58C2B2CFF29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1AD591-5459-4FE7-A544-8F0132CE9B4C}" type="doc">
      <dgm:prSet loTypeId="urn:microsoft.com/office/officeart/2005/8/layout/process1" loCatId="process" qsTypeId="urn:microsoft.com/office/officeart/2005/8/quickstyle/3d2" qsCatId="3D" csTypeId="urn:microsoft.com/office/officeart/2005/8/colors/accent1_2" csCatId="accent1" phldr="1"/>
      <dgm:spPr/>
    </dgm:pt>
    <dgm:pt modelId="{5A7C4E85-BB86-4F6C-84C7-C4A7659435EF}">
      <dgm:prSet phldrT="[텍스트]"/>
      <dgm:spPr/>
      <dgm:t>
        <a:bodyPr/>
        <a:lstStyle/>
        <a:p>
          <a:pPr latinLnBrk="1"/>
          <a:r>
            <a:rPr lang="ko-KR" altLang="en-US" dirty="0"/>
            <a:t>소음</a:t>
          </a:r>
        </a:p>
      </dgm:t>
    </dgm:pt>
    <dgm:pt modelId="{360394F7-7C45-4396-B924-26503911785B}" type="parTrans" cxnId="{CA8EC2B4-7E5D-4413-84A1-7C37D78D5BC0}">
      <dgm:prSet/>
      <dgm:spPr/>
      <dgm:t>
        <a:bodyPr/>
        <a:lstStyle/>
        <a:p>
          <a:pPr latinLnBrk="1"/>
          <a:endParaRPr lang="ko-KR" altLang="en-US"/>
        </a:p>
      </dgm:t>
    </dgm:pt>
    <dgm:pt modelId="{13D616C0-F19D-42E0-B921-B62A015434A4}" type="sibTrans" cxnId="{CA8EC2B4-7E5D-4413-84A1-7C37D78D5BC0}">
      <dgm:prSet/>
      <dgm:spPr/>
      <dgm:t>
        <a:bodyPr/>
        <a:lstStyle/>
        <a:p>
          <a:pPr latinLnBrk="1"/>
          <a:endParaRPr lang="ko-KR" altLang="en-US"/>
        </a:p>
      </dgm:t>
    </dgm:pt>
    <dgm:pt modelId="{F204694F-3E2E-4748-B13B-AB3DA020774A}">
      <dgm:prSet phldrT="[텍스트]"/>
      <dgm:spPr/>
      <dgm:t>
        <a:bodyPr/>
        <a:lstStyle/>
        <a:p>
          <a:pPr latinLnBrk="1"/>
          <a:r>
            <a:rPr lang="ko-KR" altLang="en-US" dirty="0"/>
            <a:t>야생동식물</a:t>
          </a:r>
        </a:p>
      </dgm:t>
    </dgm:pt>
    <dgm:pt modelId="{80F61729-BCB4-4AA7-B0A4-1BC473ED3FB0}" type="parTrans" cxnId="{4E6B2D39-15E8-4837-A661-35D8E9D97930}">
      <dgm:prSet/>
      <dgm:spPr/>
      <dgm:t>
        <a:bodyPr/>
        <a:lstStyle/>
        <a:p>
          <a:pPr latinLnBrk="1"/>
          <a:endParaRPr lang="ko-KR" altLang="en-US"/>
        </a:p>
      </dgm:t>
    </dgm:pt>
    <dgm:pt modelId="{3ACF4228-0AC7-4D90-B67D-CC72CC61BFFF}" type="sibTrans" cxnId="{4E6B2D39-15E8-4837-A661-35D8E9D97930}">
      <dgm:prSet/>
      <dgm:spPr/>
      <dgm:t>
        <a:bodyPr/>
        <a:lstStyle/>
        <a:p>
          <a:pPr latinLnBrk="1"/>
          <a:endParaRPr lang="ko-KR" altLang="en-US"/>
        </a:p>
      </dgm:t>
    </dgm:pt>
    <dgm:pt modelId="{9695B9A6-696E-4760-B51A-C32668797D0F}">
      <dgm:prSet phldrT="[텍스트]"/>
      <dgm:spPr/>
      <dgm:t>
        <a:bodyPr/>
        <a:lstStyle/>
        <a:p>
          <a:pPr latinLnBrk="1"/>
          <a:r>
            <a:rPr lang="ko-KR" altLang="en-US" dirty="0"/>
            <a:t>토양</a:t>
          </a:r>
        </a:p>
      </dgm:t>
    </dgm:pt>
    <dgm:pt modelId="{5463FCF5-96B3-40C7-953D-EBF5590AB616}" type="parTrans" cxnId="{5986177F-231F-401E-A7A8-C33F0539E25F}">
      <dgm:prSet/>
      <dgm:spPr/>
      <dgm:t>
        <a:bodyPr/>
        <a:lstStyle/>
        <a:p>
          <a:pPr latinLnBrk="1"/>
          <a:endParaRPr lang="ko-KR" altLang="en-US"/>
        </a:p>
      </dgm:t>
    </dgm:pt>
    <dgm:pt modelId="{676A329B-C334-499B-8AD0-93F3AD9F40A6}" type="sibTrans" cxnId="{5986177F-231F-401E-A7A8-C33F0539E25F}">
      <dgm:prSet/>
      <dgm:spPr/>
      <dgm:t>
        <a:bodyPr/>
        <a:lstStyle/>
        <a:p>
          <a:pPr latinLnBrk="1"/>
          <a:endParaRPr lang="ko-KR" altLang="en-US"/>
        </a:p>
      </dgm:t>
    </dgm:pt>
    <dgm:pt modelId="{9F1AD3F3-0059-4BF0-B17A-74C6F03FE2AA}" type="pres">
      <dgm:prSet presAssocID="{4E1AD591-5459-4FE7-A544-8F0132CE9B4C}" presName="Name0" presStyleCnt="0">
        <dgm:presLayoutVars>
          <dgm:dir/>
          <dgm:resizeHandles val="exact"/>
        </dgm:presLayoutVars>
      </dgm:prSet>
      <dgm:spPr/>
    </dgm:pt>
    <dgm:pt modelId="{4F226610-4EA8-4DC1-8CF6-BCBE05147AEB}" type="pres">
      <dgm:prSet presAssocID="{5A7C4E85-BB86-4F6C-84C7-C4A7659435EF}" presName="node" presStyleLbl="node1" presStyleIdx="0" presStyleCnt="3">
        <dgm:presLayoutVars>
          <dgm:bulletEnabled val="1"/>
        </dgm:presLayoutVars>
      </dgm:prSet>
      <dgm:spPr/>
    </dgm:pt>
    <dgm:pt modelId="{1277AAD0-74D8-492B-829D-AF7CDB56C790}" type="pres">
      <dgm:prSet presAssocID="{13D616C0-F19D-42E0-B921-B62A015434A4}" presName="sibTrans" presStyleLbl="sibTrans2D1" presStyleIdx="0" presStyleCnt="2"/>
      <dgm:spPr/>
    </dgm:pt>
    <dgm:pt modelId="{EF76E54A-51EF-4F30-A209-9CAD03428616}" type="pres">
      <dgm:prSet presAssocID="{13D616C0-F19D-42E0-B921-B62A015434A4}" presName="connectorText" presStyleLbl="sibTrans2D1" presStyleIdx="0" presStyleCnt="2"/>
      <dgm:spPr/>
    </dgm:pt>
    <dgm:pt modelId="{76A44C60-F674-4ABA-918D-9C73EA4E05D8}" type="pres">
      <dgm:prSet presAssocID="{F204694F-3E2E-4748-B13B-AB3DA020774A}" presName="node" presStyleLbl="node1" presStyleIdx="1" presStyleCnt="3">
        <dgm:presLayoutVars>
          <dgm:bulletEnabled val="1"/>
        </dgm:presLayoutVars>
      </dgm:prSet>
      <dgm:spPr/>
    </dgm:pt>
    <dgm:pt modelId="{7D208597-FC26-4D47-AAE5-AD6077463DC9}" type="pres">
      <dgm:prSet presAssocID="{3ACF4228-0AC7-4D90-B67D-CC72CC61BFFF}" presName="sibTrans" presStyleLbl="sibTrans2D1" presStyleIdx="1" presStyleCnt="2"/>
      <dgm:spPr/>
    </dgm:pt>
    <dgm:pt modelId="{9DB2486D-93C2-4F11-BED5-11E1B9ABB685}" type="pres">
      <dgm:prSet presAssocID="{3ACF4228-0AC7-4D90-B67D-CC72CC61BFFF}" presName="connectorText" presStyleLbl="sibTrans2D1" presStyleIdx="1" presStyleCnt="2"/>
      <dgm:spPr/>
    </dgm:pt>
    <dgm:pt modelId="{39E4FC36-ED86-4B0F-AFBB-598FEDDF0765}" type="pres">
      <dgm:prSet presAssocID="{9695B9A6-696E-4760-B51A-C32668797D0F}" presName="node" presStyleLbl="node1" presStyleIdx="2" presStyleCnt="3">
        <dgm:presLayoutVars>
          <dgm:bulletEnabled val="1"/>
        </dgm:presLayoutVars>
      </dgm:prSet>
      <dgm:spPr/>
    </dgm:pt>
  </dgm:ptLst>
  <dgm:cxnLst>
    <dgm:cxn modelId="{F07C3A29-61BA-4931-AAC9-CA8083CE4736}" type="presOf" srcId="{9695B9A6-696E-4760-B51A-C32668797D0F}" destId="{39E4FC36-ED86-4B0F-AFBB-598FEDDF0765}" srcOrd="0" destOrd="0" presId="urn:microsoft.com/office/officeart/2005/8/layout/process1"/>
    <dgm:cxn modelId="{B7D00539-D38C-4B71-8774-96381F3D7848}" type="presOf" srcId="{5A7C4E85-BB86-4F6C-84C7-C4A7659435EF}" destId="{4F226610-4EA8-4DC1-8CF6-BCBE05147AEB}" srcOrd="0" destOrd="0" presId="urn:microsoft.com/office/officeart/2005/8/layout/process1"/>
    <dgm:cxn modelId="{4E6B2D39-15E8-4837-A661-35D8E9D97930}" srcId="{4E1AD591-5459-4FE7-A544-8F0132CE9B4C}" destId="{F204694F-3E2E-4748-B13B-AB3DA020774A}" srcOrd="1" destOrd="0" parTransId="{80F61729-BCB4-4AA7-B0A4-1BC473ED3FB0}" sibTransId="{3ACF4228-0AC7-4D90-B67D-CC72CC61BFFF}"/>
    <dgm:cxn modelId="{E063925F-8CE6-4C33-BF20-52C7DF3E420E}" type="presOf" srcId="{13D616C0-F19D-42E0-B921-B62A015434A4}" destId="{EF76E54A-51EF-4F30-A209-9CAD03428616}" srcOrd="1" destOrd="0" presId="urn:microsoft.com/office/officeart/2005/8/layout/process1"/>
    <dgm:cxn modelId="{5986177F-231F-401E-A7A8-C33F0539E25F}" srcId="{4E1AD591-5459-4FE7-A544-8F0132CE9B4C}" destId="{9695B9A6-696E-4760-B51A-C32668797D0F}" srcOrd="2" destOrd="0" parTransId="{5463FCF5-96B3-40C7-953D-EBF5590AB616}" sibTransId="{676A329B-C334-499B-8AD0-93F3AD9F40A6}"/>
    <dgm:cxn modelId="{CA8EC2B4-7E5D-4413-84A1-7C37D78D5BC0}" srcId="{4E1AD591-5459-4FE7-A544-8F0132CE9B4C}" destId="{5A7C4E85-BB86-4F6C-84C7-C4A7659435EF}" srcOrd="0" destOrd="0" parTransId="{360394F7-7C45-4396-B924-26503911785B}" sibTransId="{13D616C0-F19D-42E0-B921-B62A015434A4}"/>
    <dgm:cxn modelId="{DE14B6BA-B2A3-41E6-BE76-01821400CB6C}" type="presOf" srcId="{13D616C0-F19D-42E0-B921-B62A015434A4}" destId="{1277AAD0-74D8-492B-829D-AF7CDB56C790}" srcOrd="0" destOrd="0" presId="urn:microsoft.com/office/officeart/2005/8/layout/process1"/>
    <dgm:cxn modelId="{E4BC78D4-B2C1-4CD5-B6C6-D7F6673AB96A}" type="presOf" srcId="{3ACF4228-0AC7-4D90-B67D-CC72CC61BFFF}" destId="{7D208597-FC26-4D47-AAE5-AD6077463DC9}" srcOrd="0" destOrd="0" presId="urn:microsoft.com/office/officeart/2005/8/layout/process1"/>
    <dgm:cxn modelId="{44D4B6DE-5D9F-4C8C-99D7-28A39AD6B47F}" type="presOf" srcId="{4E1AD591-5459-4FE7-A544-8F0132CE9B4C}" destId="{9F1AD3F3-0059-4BF0-B17A-74C6F03FE2AA}" srcOrd="0" destOrd="0" presId="urn:microsoft.com/office/officeart/2005/8/layout/process1"/>
    <dgm:cxn modelId="{A56DCEE4-D38B-431A-919E-6ADF1157DDB0}" type="presOf" srcId="{3ACF4228-0AC7-4D90-B67D-CC72CC61BFFF}" destId="{9DB2486D-93C2-4F11-BED5-11E1B9ABB685}" srcOrd="1" destOrd="0" presId="urn:microsoft.com/office/officeart/2005/8/layout/process1"/>
    <dgm:cxn modelId="{1CEB29FF-900E-49ED-9B44-982BA322C4E0}" type="presOf" srcId="{F204694F-3E2E-4748-B13B-AB3DA020774A}" destId="{76A44C60-F674-4ABA-918D-9C73EA4E05D8}" srcOrd="0" destOrd="0" presId="urn:microsoft.com/office/officeart/2005/8/layout/process1"/>
    <dgm:cxn modelId="{424633F1-F746-4C87-90CE-A94A616BCDB8}" type="presParOf" srcId="{9F1AD3F3-0059-4BF0-B17A-74C6F03FE2AA}" destId="{4F226610-4EA8-4DC1-8CF6-BCBE05147AEB}" srcOrd="0" destOrd="0" presId="urn:microsoft.com/office/officeart/2005/8/layout/process1"/>
    <dgm:cxn modelId="{C3736459-59BB-47EA-A628-DBD27F83B6EB}" type="presParOf" srcId="{9F1AD3F3-0059-4BF0-B17A-74C6F03FE2AA}" destId="{1277AAD0-74D8-492B-829D-AF7CDB56C790}" srcOrd="1" destOrd="0" presId="urn:microsoft.com/office/officeart/2005/8/layout/process1"/>
    <dgm:cxn modelId="{7B111843-D085-4E87-9E43-A0850EE27BF4}" type="presParOf" srcId="{1277AAD0-74D8-492B-829D-AF7CDB56C790}" destId="{EF76E54A-51EF-4F30-A209-9CAD03428616}" srcOrd="0" destOrd="0" presId="urn:microsoft.com/office/officeart/2005/8/layout/process1"/>
    <dgm:cxn modelId="{E4B0D79C-EBD2-4C0A-8721-C2B5BF885F11}" type="presParOf" srcId="{9F1AD3F3-0059-4BF0-B17A-74C6F03FE2AA}" destId="{76A44C60-F674-4ABA-918D-9C73EA4E05D8}" srcOrd="2" destOrd="0" presId="urn:microsoft.com/office/officeart/2005/8/layout/process1"/>
    <dgm:cxn modelId="{C3705A0C-5254-4CD2-9636-786911D4D700}" type="presParOf" srcId="{9F1AD3F3-0059-4BF0-B17A-74C6F03FE2AA}" destId="{7D208597-FC26-4D47-AAE5-AD6077463DC9}" srcOrd="3" destOrd="0" presId="urn:microsoft.com/office/officeart/2005/8/layout/process1"/>
    <dgm:cxn modelId="{BF03115E-0880-4D9A-BF12-8E4C5CFAAEF2}" type="presParOf" srcId="{7D208597-FC26-4D47-AAE5-AD6077463DC9}" destId="{9DB2486D-93C2-4F11-BED5-11E1B9ABB685}" srcOrd="0" destOrd="0" presId="urn:microsoft.com/office/officeart/2005/8/layout/process1"/>
    <dgm:cxn modelId="{63BC3E1F-21A0-4047-84B4-DED03C9EE951}" type="presParOf" srcId="{9F1AD3F3-0059-4BF0-B17A-74C6F03FE2AA}" destId="{39E4FC36-ED86-4B0F-AFBB-598FEDDF076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2EB204-2501-4E9A-9F86-85D6DAA692F9}">
      <dsp:nvSpPr>
        <dsp:cNvPr id="0" name=""/>
        <dsp:cNvSpPr/>
      </dsp:nvSpPr>
      <dsp:spPr>
        <a:xfrm>
          <a:off x="17093" y="192"/>
          <a:ext cx="1613549" cy="6312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</a:rPr>
            <a:t>오염물질 배출</a:t>
          </a:r>
        </a:p>
      </dsp:txBody>
      <dsp:txXfrm>
        <a:off x="35581" y="18680"/>
        <a:ext cx="1576573" cy="594241"/>
      </dsp:txXfrm>
    </dsp:sp>
    <dsp:sp modelId="{60992262-BABB-4C61-A523-7E8FFA711678}">
      <dsp:nvSpPr>
        <dsp:cNvPr id="0" name=""/>
        <dsp:cNvSpPr/>
      </dsp:nvSpPr>
      <dsp:spPr>
        <a:xfrm rot="5400000">
          <a:off x="705514" y="647190"/>
          <a:ext cx="236706" cy="28404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100" kern="1200"/>
        </a:p>
      </dsp:txBody>
      <dsp:txXfrm rot="-5400000">
        <a:off x="738653" y="670860"/>
        <a:ext cx="170429" cy="165694"/>
      </dsp:txXfrm>
    </dsp:sp>
    <dsp:sp modelId="{B355CB10-1D0E-42AD-8A98-B58C2B2CFF29}">
      <dsp:nvSpPr>
        <dsp:cNvPr id="0" name=""/>
        <dsp:cNvSpPr/>
      </dsp:nvSpPr>
      <dsp:spPr>
        <a:xfrm>
          <a:off x="17093" y="947018"/>
          <a:ext cx="1613549" cy="6312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</a:rPr>
            <a:t>폐기물 발생</a:t>
          </a:r>
        </a:p>
      </dsp:txBody>
      <dsp:txXfrm>
        <a:off x="35581" y="965506"/>
        <a:ext cx="1576573" cy="5942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226610-4EA8-4DC1-8CF6-BCBE05147AEB}">
      <dsp:nvSpPr>
        <dsp:cNvPr id="0" name=""/>
        <dsp:cNvSpPr/>
      </dsp:nvSpPr>
      <dsp:spPr>
        <a:xfrm>
          <a:off x="3470" y="14183"/>
          <a:ext cx="1037240" cy="9140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소음</a:t>
          </a:r>
        </a:p>
      </dsp:txBody>
      <dsp:txXfrm>
        <a:off x="30242" y="40955"/>
        <a:ext cx="983696" cy="860523"/>
      </dsp:txXfrm>
    </dsp:sp>
    <dsp:sp modelId="{1277AAD0-74D8-492B-829D-AF7CDB56C790}">
      <dsp:nvSpPr>
        <dsp:cNvPr id="0" name=""/>
        <dsp:cNvSpPr/>
      </dsp:nvSpPr>
      <dsp:spPr>
        <a:xfrm>
          <a:off x="1144434" y="342599"/>
          <a:ext cx="219894" cy="257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00" kern="1200"/>
        </a:p>
      </dsp:txBody>
      <dsp:txXfrm>
        <a:off x="1144434" y="394046"/>
        <a:ext cx="153926" cy="154341"/>
      </dsp:txXfrm>
    </dsp:sp>
    <dsp:sp modelId="{76A44C60-F674-4ABA-918D-9C73EA4E05D8}">
      <dsp:nvSpPr>
        <dsp:cNvPr id="0" name=""/>
        <dsp:cNvSpPr/>
      </dsp:nvSpPr>
      <dsp:spPr>
        <a:xfrm>
          <a:off x="1455606" y="14183"/>
          <a:ext cx="1037240" cy="9140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야생동식물</a:t>
          </a:r>
        </a:p>
      </dsp:txBody>
      <dsp:txXfrm>
        <a:off x="1482378" y="40955"/>
        <a:ext cx="983696" cy="860523"/>
      </dsp:txXfrm>
    </dsp:sp>
    <dsp:sp modelId="{7D208597-FC26-4D47-AAE5-AD6077463DC9}">
      <dsp:nvSpPr>
        <dsp:cNvPr id="0" name=""/>
        <dsp:cNvSpPr/>
      </dsp:nvSpPr>
      <dsp:spPr>
        <a:xfrm>
          <a:off x="2596570" y="342599"/>
          <a:ext cx="219894" cy="257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00" kern="1200"/>
        </a:p>
      </dsp:txBody>
      <dsp:txXfrm>
        <a:off x="2596570" y="394046"/>
        <a:ext cx="153926" cy="154341"/>
      </dsp:txXfrm>
    </dsp:sp>
    <dsp:sp modelId="{39E4FC36-ED86-4B0F-AFBB-598FEDDF0765}">
      <dsp:nvSpPr>
        <dsp:cNvPr id="0" name=""/>
        <dsp:cNvSpPr/>
      </dsp:nvSpPr>
      <dsp:spPr>
        <a:xfrm>
          <a:off x="2907742" y="14183"/>
          <a:ext cx="1037240" cy="9140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토양</a:t>
          </a:r>
        </a:p>
      </dsp:txBody>
      <dsp:txXfrm>
        <a:off x="2934514" y="40955"/>
        <a:ext cx="983696" cy="8605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0.65824</cdr:x>
      <cdr:y>0.16284</cdr:y>
    </cdr:from>
    <cdr:to>
      <cdr:x>0.85496</cdr:x>
      <cdr:y>0.29693</cdr:y>
    </cdr:to>
    <cdr:sp macro="" textlink="">
      <cdr:nvSpPr>
        <cdr:cNvPr id="2" name="사각형: 잘린 한쪽 모서리 1">
          <a:extLst xmlns:a="http://schemas.openxmlformats.org/drawingml/2006/main">
            <a:ext uri="{FF2B5EF4-FFF2-40B4-BE49-F238E27FC236}">
              <a16:creationId xmlns:a16="http://schemas.microsoft.com/office/drawing/2014/main" id="{6C6F3F82-AAF9-269B-A554-E628E97AFB5C}"/>
            </a:ext>
          </a:extLst>
        </cdr:cNvPr>
        <cdr:cNvSpPr/>
      </cdr:nvSpPr>
      <cdr:spPr>
        <a:xfrm xmlns:a="http://schemas.openxmlformats.org/drawingml/2006/main">
          <a:off x="5623966" y="708570"/>
          <a:ext cx="1680755" cy="583474"/>
        </a:xfrm>
        <a:prstGeom xmlns:a="http://schemas.openxmlformats.org/drawingml/2006/main" prst="snip1Rect">
          <a:avLst>
            <a:gd name="adj" fmla="val 50000"/>
          </a:avLst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  <a:t>2025</a:t>
          </a: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년 통계</a:t>
          </a:r>
          <a:endParaRPr 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CD079E-C867-48E1-934B-48ADBE9BBA1D}" type="datetimeFigureOut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C9239C-35F4-417C-A2FE-3C35B803DD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396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503A6-EF57-4015-AAA6-946D3B96F619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72167-50FA-414B-9BF0-F5F1EDDFA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0585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49B161C9-C734-27F0-F6D3-752BEFFC132F}"/>
              </a:ext>
            </a:extLst>
          </p:cNvPr>
          <p:cNvSpPr/>
          <p:nvPr userDrawn="1"/>
        </p:nvSpPr>
        <p:spPr>
          <a:xfrm>
            <a:off x="0" y="638856"/>
            <a:ext cx="9906000" cy="39681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83B9F-9520-492B-B770-8E97BF467E52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72167-50FA-414B-9BF0-F5F1EDDFAE12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6" name="육각형 15">
            <a:extLst>
              <a:ext uri="{FF2B5EF4-FFF2-40B4-BE49-F238E27FC236}">
                <a16:creationId xmlns:a16="http://schemas.microsoft.com/office/drawing/2014/main" id="{C5DF41D2-0AFC-DAB7-F98A-3602A479C010}"/>
              </a:ext>
            </a:extLst>
          </p:cNvPr>
          <p:cNvSpPr/>
          <p:nvPr userDrawn="1"/>
        </p:nvSpPr>
        <p:spPr>
          <a:xfrm>
            <a:off x="1656272" y="18255"/>
            <a:ext cx="6642339" cy="1008287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255"/>
            <a:ext cx="9906000" cy="1008287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DF832F8C-592D-B996-3C34-A30CA888A3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7" y="6356352"/>
            <a:ext cx="1449688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684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64F3D-7656-457E-9366-A7925D59F283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72167-50FA-414B-9BF0-F5F1EDDFA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728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6AA4E-B0D0-44CF-9BDA-C06CDB5583A4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72167-50FA-414B-9BF0-F5F1EDDFA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495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6162F-5835-4D23-A86A-9EDEEAB50CAF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72167-50FA-414B-9BF0-F5F1EDDFA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9365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93EA-D6F3-45C0-A962-DBA08BE54082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72167-50FA-414B-9BF0-F5F1EDDFA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8568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8B235-0445-4337-A7FC-8429769BD9CD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72167-50FA-414B-9BF0-F5F1EDDFA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6311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3107-4ED7-4ACF-AE29-05E1F7BCBE22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72167-50FA-414B-9BF0-F5F1EDDFA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3521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3F46-035C-4B2F-ADD0-AC5205E878CE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72167-50FA-414B-9BF0-F5F1EDDFA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3758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0CDFC-1F3E-4447-9BF8-8013219047C2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72167-50FA-414B-9BF0-F5F1EDDFA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8026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478CE-CFF1-463F-9FE0-FE426C72E537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72167-50FA-414B-9BF0-F5F1EDDFA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9374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F6E794-8D21-4ADD-8D98-48FDBC0451F8}" type="datetime1">
              <a:rPr lang="ko-KR" altLang="en-US" smtClean="0"/>
              <a:t>2026-10-13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672167-50FA-414B-9BF0-F5F1EDDFA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58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물결 3">
            <a:extLst>
              <a:ext uri="{FF2B5EF4-FFF2-40B4-BE49-F238E27FC236}">
                <a16:creationId xmlns:a16="http://schemas.microsoft.com/office/drawing/2014/main" id="{9CBCC052-F36C-A6C9-B436-907179697B88}"/>
              </a:ext>
            </a:extLst>
          </p:cNvPr>
          <p:cNvSpPr/>
          <p:nvPr/>
        </p:nvSpPr>
        <p:spPr>
          <a:xfrm>
            <a:off x="1" y="0"/>
            <a:ext cx="4952999" cy="6858000"/>
          </a:xfrm>
          <a:prstGeom prst="wave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7E375A-CA83-56C3-34B6-2D7ED9DD201E}"/>
              </a:ext>
            </a:extLst>
          </p:cNvPr>
          <p:cNvSpPr/>
          <p:nvPr/>
        </p:nvSpPr>
        <p:spPr>
          <a:xfrm>
            <a:off x="531735" y="2760617"/>
            <a:ext cx="8777727" cy="1053737"/>
          </a:xfrm>
          <a:prstGeom prst="rect">
            <a:avLst/>
          </a:prstGeom>
          <a:noFill/>
          <a:effectLst>
            <a:softEdge rad="63500"/>
          </a:effectLst>
        </p:spPr>
        <p:txBody>
          <a:bodyPr wrap="none" lIns="91440" tIns="45720" rIns="91440" bIns="45720">
            <a:prstTxWarp prst="textTriangleInverted">
              <a:avLst/>
            </a:prstTxWarp>
            <a:spAutoFit/>
          </a:bodyPr>
          <a:lstStyle/>
          <a:p>
            <a:pPr algn="ctr"/>
            <a:r>
              <a:rPr lang="en-US" altLang="ko-KR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0000" endA="300" endPos="50000" dist="29997" dir="5400000" sy="-100000" algn="bl" rotWithShape="0"/>
                </a:effectLst>
              </a:rPr>
              <a:t>Environmental Preservation</a:t>
            </a:r>
            <a:endParaRPr lang="en-US" altLang="ko-K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blurRad="6350" stA="50000" endA="300" endPos="50000" dist="29997" dir="5400000" sy="-100000" algn="bl" rotWithShape="0"/>
              </a:effectLst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616F625F-E19C-26A8-15D1-464DA59FF54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343" y="191589"/>
            <a:ext cx="1523591" cy="50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204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DB6432-28A9-EE5C-8B4E-D75DBAFA9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5" name="L 도형 4">
            <a:extLst>
              <a:ext uri="{FF2B5EF4-FFF2-40B4-BE49-F238E27FC236}">
                <a16:creationId xmlns:a16="http://schemas.microsoft.com/office/drawing/2014/main" id="{0D5B2820-1A2D-3A8B-6EE3-923BCFFA789D}"/>
              </a:ext>
            </a:extLst>
          </p:cNvPr>
          <p:cNvSpPr/>
          <p:nvPr/>
        </p:nvSpPr>
        <p:spPr>
          <a:xfrm flipH="1">
            <a:off x="3257005" y="2057129"/>
            <a:ext cx="5495108" cy="389979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6" name="사각형: 잘린 한쪽 모서리 5">
            <a:extLst>
              <a:ext uri="{FF2B5EF4-FFF2-40B4-BE49-F238E27FC236}">
                <a16:creationId xmlns:a16="http://schemas.microsoft.com/office/drawing/2014/main" id="{2FBEBCDA-5ED1-2161-5B6B-D00F02B9AC9B}"/>
              </a:ext>
            </a:extLst>
          </p:cNvPr>
          <p:cNvSpPr/>
          <p:nvPr/>
        </p:nvSpPr>
        <p:spPr>
          <a:xfrm>
            <a:off x="3257005" y="1837508"/>
            <a:ext cx="1201784" cy="6096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A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D34742-80C2-C290-A8B2-D1D56E4486B1}"/>
              </a:ext>
            </a:extLst>
          </p:cNvPr>
          <p:cNvSpPr txBox="1"/>
          <p:nvPr/>
        </p:nvSpPr>
        <p:spPr>
          <a:xfrm>
            <a:off x="4441369" y="1828794"/>
            <a:ext cx="151836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환경 보전</a:t>
            </a:r>
          </a:p>
        </p:txBody>
      </p:sp>
      <p:sp>
        <p:nvSpPr>
          <p:cNvPr id="8" name="L 도형 7">
            <a:extLst>
              <a:ext uri="{FF2B5EF4-FFF2-40B4-BE49-F238E27FC236}">
                <a16:creationId xmlns:a16="http://schemas.microsoft.com/office/drawing/2014/main" id="{34483C31-8D28-4D71-8DD4-399127C80160}"/>
              </a:ext>
            </a:extLst>
          </p:cNvPr>
          <p:cNvSpPr/>
          <p:nvPr/>
        </p:nvSpPr>
        <p:spPr>
          <a:xfrm flipH="1">
            <a:off x="3257005" y="3087716"/>
            <a:ext cx="5495108" cy="389979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사각형: 잘린 한쪽 모서리 8">
            <a:extLst>
              <a:ext uri="{FF2B5EF4-FFF2-40B4-BE49-F238E27FC236}">
                <a16:creationId xmlns:a16="http://schemas.microsoft.com/office/drawing/2014/main" id="{718E3C04-799D-BED8-3906-AFEE31209A2A}"/>
              </a:ext>
            </a:extLst>
          </p:cNvPr>
          <p:cNvSpPr/>
          <p:nvPr/>
        </p:nvSpPr>
        <p:spPr>
          <a:xfrm>
            <a:off x="3257005" y="2868095"/>
            <a:ext cx="1201784" cy="6096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B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F129EF-95A4-006F-F611-665732782BD0}"/>
              </a:ext>
            </a:extLst>
          </p:cNvPr>
          <p:cNvSpPr txBox="1"/>
          <p:nvPr/>
        </p:nvSpPr>
        <p:spPr>
          <a:xfrm>
            <a:off x="4441369" y="2859381"/>
            <a:ext cx="336502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환경교육 인증프로그램</a:t>
            </a:r>
          </a:p>
        </p:txBody>
      </p:sp>
      <p:sp>
        <p:nvSpPr>
          <p:cNvPr id="11" name="L 도형 10">
            <a:extLst>
              <a:ext uri="{FF2B5EF4-FFF2-40B4-BE49-F238E27FC236}">
                <a16:creationId xmlns:a16="http://schemas.microsoft.com/office/drawing/2014/main" id="{E07AEB44-0737-0275-720F-06AB9993E3F3}"/>
              </a:ext>
            </a:extLst>
          </p:cNvPr>
          <p:cNvSpPr/>
          <p:nvPr/>
        </p:nvSpPr>
        <p:spPr>
          <a:xfrm flipH="1">
            <a:off x="3257005" y="4033124"/>
            <a:ext cx="5495108" cy="389979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2" name="사각형: 잘린 한쪽 모서리 11">
            <a:extLst>
              <a:ext uri="{FF2B5EF4-FFF2-40B4-BE49-F238E27FC236}">
                <a16:creationId xmlns:a16="http://schemas.microsoft.com/office/drawing/2014/main" id="{312E2B7F-7794-CCC6-E365-3D50B5789166}"/>
              </a:ext>
            </a:extLst>
          </p:cNvPr>
          <p:cNvSpPr/>
          <p:nvPr/>
        </p:nvSpPr>
        <p:spPr>
          <a:xfrm>
            <a:off x="3257005" y="3813503"/>
            <a:ext cx="1201784" cy="6096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C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FEB6A9-47F9-9A81-DADB-FF1E634ED82C}"/>
              </a:ext>
            </a:extLst>
          </p:cNvPr>
          <p:cNvSpPr txBox="1"/>
          <p:nvPr/>
        </p:nvSpPr>
        <p:spPr>
          <a:xfrm>
            <a:off x="4441369" y="3804789"/>
            <a:ext cx="3467616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신재생에너지 보급 통계</a:t>
            </a:r>
          </a:p>
        </p:txBody>
      </p:sp>
      <p:sp>
        <p:nvSpPr>
          <p:cNvPr id="14" name="L 도형 13">
            <a:extLst>
              <a:ext uri="{FF2B5EF4-FFF2-40B4-BE49-F238E27FC236}">
                <a16:creationId xmlns:a16="http://schemas.microsoft.com/office/drawing/2014/main" id="{A68E2E1F-7076-C3AE-39C6-ED6320FA1EB6}"/>
              </a:ext>
            </a:extLst>
          </p:cNvPr>
          <p:cNvSpPr/>
          <p:nvPr/>
        </p:nvSpPr>
        <p:spPr>
          <a:xfrm flipH="1">
            <a:off x="3257005" y="4978532"/>
            <a:ext cx="5495108" cy="389979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5" name="사각형: 잘린 한쪽 모서리 14">
            <a:extLst>
              <a:ext uri="{FF2B5EF4-FFF2-40B4-BE49-F238E27FC236}">
                <a16:creationId xmlns:a16="http://schemas.microsoft.com/office/drawing/2014/main" id="{94130B36-6896-9C78-FC38-BAEBFF838FCD}"/>
              </a:ext>
            </a:extLst>
          </p:cNvPr>
          <p:cNvSpPr/>
          <p:nvPr/>
        </p:nvSpPr>
        <p:spPr>
          <a:xfrm>
            <a:off x="3257005" y="4758911"/>
            <a:ext cx="1201784" cy="609600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D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839FDC-B946-BB4E-D794-AA5F7E274461}"/>
              </a:ext>
            </a:extLst>
          </p:cNvPr>
          <p:cNvSpPr txBox="1"/>
          <p:nvPr/>
        </p:nvSpPr>
        <p:spPr>
          <a:xfrm>
            <a:off x="4441369" y="4750197"/>
            <a:ext cx="203132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2400" dirty="0" err="1">
                <a:latin typeface="돋움" panose="020B0600000101010101" pitchFamily="50" charset="-127"/>
                <a:ea typeface="돋움" panose="020B0600000101010101" pitchFamily="50" charset="-127"/>
                <a:hlinkClick r:id="rId2" action="ppaction://hlinksldjump"/>
              </a:rPr>
              <a:t>환경통계연감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E30A3F83-4D7E-EF68-2878-6465916128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18" t="63984" r="2273" b="2740"/>
          <a:stretch/>
        </p:blipFill>
        <p:spPr>
          <a:xfrm>
            <a:off x="792481" y="3804789"/>
            <a:ext cx="1735757" cy="1563721"/>
          </a:xfrm>
          <a:prstGeom prst="rect">
            <a:avLst/>
          </a:prstGeom>
        </p:spPr>
      </p:pic>
      <p:sp>
        <p:nvSpPr>
          <p:cNvPr id="19" name="슬라이드 번호 개체 틀 18">
            <a:extLst>
              <a:ext uri="{FF2B5EF4-FFF2-40B4-BE49-F238E27FC236}">
                <a16:creationId xmlns:a16="http://schemas.microsoft.com/office/drawing/2014/main" id="{D5E966B1-FF2B-4A54-00E1-DB854A7C5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72167-50FA-414B-9BF0-F5F1EDDFAE12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8107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BCAB6E07-4D1A-BF67-A650-34F863CC3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1253331"/>
            <a:ext cx="7226345" cy="259585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Global Efforts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UNEP 8</a:t>
            </a:r>
            <a:r>
              <a:rPr lang="en-US" altLang="ko-KR" sz="2000" baseline="30000" dirty="0">
                <a:latin typeface="굴림" panose="020B0600000101010101" pitchFamily="50" charset="-127"/>
                <a:ea typeface="굴림" panose="020B0600000101010101" pitchFamily="50" charset="-127"/>
              </a:rPr>
              <a:t>th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 special session of the governing council in </a:t>
            </a:r>
            <a:r>
              <a:rPr lang="en-US" altLang="ko-KR" sz="2000" dirty="0" err="1">
                <a:latin typeface="굴림" panose="020B0600000101010101" pitchFamily="50" charset="-127"/>
                <a:ea typeface="굴림" panose="020B0600000101010101" pitchFamily="50" charset="-127"/>
              </a:rPr>
              <a:t>korea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/global ministerial meeting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Environmental cooperation in northeast </a:t>
            </a:r>
            <a:r>
              <a:rPr lang="en-US" altLang="ko-KR" sz="2000" dirty="0" err="1">
                <a:latin typeface="굴림" panose="020B0600000101010101" pitchFamily="50" charset="-127"/>
                <a:ea typeface="굴림" panose="020B0600000101010101" pitchFamily="50" charset="-127"/>
              </a:rPr>
              <a:t>asia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 err="1">
                <a:latin typeface="굴림" panose="020B0600000101010101" pitchFamily="50" charset="-127"/>
                <a:ea typeface="굴림" panose="020B0600000101010101" pitchFamily="50" charset="-127"/>
              </a:rPr>
              <a:t>Triapartite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 Environment Ministers’ Meeting (TEMM)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01DC17EC-8F66-5668-4493-99956F2C8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A. </a:t>
            </a:r>
            <a:r>
              <a:rPr lang="ko-KR" altLang="en-US" dirty="0"/>
              <a:t>환경 보전</a:t>
            </a:r>
          </a:p>
        </p:txBody>
      </p:sp>
      <p:sp>
        <p:nvSpPr>
          <p:cNvPr id="4" name="내용 개체 틀 1">
            <a:extLst>
              <a:ext uri="{FF2B5EF4-FFF2-40B4-BE49-F238E27FC236}">
                <a16:creationId xmlns:a16="http://schemas.microsoft.com/office/drawing/2014/main" id="{A411CE7C-A050-4BA8-B2F3-F1E193608675}"/>
              </a:ext>
            </a:extLst>
          </p:cNvPr>
          <p:cNvSpPr txBox="1">
            <a:spLocks/>
          </p:cNvSpPr>
          <p:nvPr/>
        </p:nvSpPr>
        <p:spPr>
          <a:xfrm>
            <a:off x="681038" y="3849189"/>
            <a:ext cx="8436836" cy="2299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환경 보전의 의미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인간이 안전하고 건강하며 미적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문화적으로 쾌적한 생활을 영위할 수 있도록 환경 조건을 좋은 상태로 지키고 유지하며 대기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수질 등의 환경을 오염으로부터 보호하는 것</a:t>
            </a:r>
          </a:p>
        </p:txBody>
      </p:sp>
      <p:pic>
        <p:nvPicPr>
          <p:cNvPr id="5" name="동영상">
            <a:hlinkClick r:id="" action="ppaction://media"/>
            <a:extLst>
              <a:ext uri="{FF2B5EF4-FFF2-40B4-BE49-F238E27FC236}">
                <a16:creationId xmlns:a16="http://schemas.microsoft.com/office/drawing/2014/main" id="{8AEC5B14-D68F-3715-C233-ACAE73FFAE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85761" y="1863299"/>
            <a:ext cx="1489166" cy="1145512"/>
          </a:xfrm>
          <a:prstGeom prst="rect">
            <a:avLst/>
          </a:prstGeom>
        </p:spPr>
      </p:pic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260451D-3EC1-C044-C969-690621DB0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72167-50FA-414B-9BF0-F5F1EDDFAE12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037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>
            <a:extLst>
              <a:ext uri="{FF2B5EF4-FFF2-40B4-BE49-F238E27FC236}">
                <a16:creationId xmlns:a16="http://schemas.microsoft.com/office/drawing/2014/main" id="{820991EC-C24C-075C-BC02-332139494D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1679080"/>
              </p:ext>
            </p:extLst>
          </p:nvPr>
        </p:nvGraphicFramePr>
        <p:xfrm>
          <a:off x="1994263" y="2121719"/>
          <a:ext cx="7506788" cy="3713025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991947">
                  <a:extLst>
                    <a:ext uri="{9D8B030D-6E8A-4147-A177-3AD203B41FA5}">
                      <a16:colId xmlns:a16="http://schemas.microsoft.com/office/drawing/2014/main" val="1663534964"/>
                    </a:ext>
                  </a:extLst>
                </a:gridCol>
                <a:gridCol w="4514841">
                  <a:extLst>
                    <a:ext uri="{9D8B030D-6E8A-4147-A177-3AD203B41FA5}">
                      <a16:colId xmlns:a16="http://schemas.microsoft.com/office/drawing/2014/main" val="783908210"/>
                    </a:ext>
                  </a:extLst>
                </a:gridCol>
              </a:tblGrid>
              <a:tr h="9314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해양환경체험 교육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해양환경 문제와 실태를 인식하고 체험을 통해 깨끗한 해양환경 구현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7557710"/>
                  </a:ext>
                </a:extLst>
              </a:tr>
              <a:tr h="9314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나무 의사 되기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나무 해부학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심장소리 듣기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가지치기 및 영양주사 주기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나뭇잎 손수건 만들기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6353598"/>
                  </a:ext>
                </a:extLst>
              </a:tr>
              <a:tr h="9187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/>
                        <a:t>무안갯벌</a:t>
                      </a:r>
                      <a:r>
                        <a:rPr lang="ko-KR" altLang="en-US" sz="1800" dirty="0"/>
                        <a:t> 생태학교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자연 친화적인 </a:t>
                      </a:r>
                      <a:r>
                        <a:rPr lang="ko-KR" altLang="en-US" sz="1800" dirty="0" err="1"/>
                        <a:t>생태적</a:t>
                      </a:r>
                      <a:r>
                        <a:rPr lang="ko-KR" altLang="en-US" sz="1800" dirty="0"/>
                        <a:t> 감수성 충전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8294231"/>
                  </a:ext>
                </a:extLst>
              </a:tr>
              <a:tr h="9314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기후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환경 진로체험교실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기후변화에 대한 심각성 이해와 기후변화 대응 인식 및 기후</a:t>
                      </a:r>
                      <a:r>
                        <a:rPr lang="en-US" altLang="ko-KR" sz="1800" dirty="0"/>
                        <a:t>, </a:t>
                      </a:r>
                      <a:r>
                        <a:rPr lang="ko-KR" altLang="en-US" sz="1800" dirty="0"/>
                        <a:t>환경분야 직업 이해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9030545"/>
                  </a:ext>
                </a:extLst>
              </a:tr>
            </a:tbl>
          </a:graphicData>
        </a:graphic>
      </p:graphicFrame>
      <p:sp>
        <p:nvSpPr>
          <p:cNvPr id="3" name="제목 2">
            <a:extLst>
              <a:ext uri="{FF2B5EF4-FFF2-40B4-BE49-F238E27FC236}">
                <a16:creationId xmlns:a16="http://schemas.microsoft.com/office/drawing/2014/main" id="{0D5944B9-5CF7-388F-F6A7-10FC5EF4B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B. </a:t>
            </a:r>
            <a:r>
              <a:rPr lang="ko-KR" altLang="en-US" dirty="0"/>
              <a:t>환경교육 인증프로그램</a:t>
            </a:r>
          </a:p>
        </p:txBody>
      </p:sp>
      <p:sp>
        <p:nvSpPr>
          <p:cNvPr id="5" name="순서도: 지연 4">
            <a:extLst>
              <a:ext uri="{FF2B5EF4-FFF2-40B4-BE49-F238E27FC236}">
                <a16:creationId xmlns:a16="http://schemas.microsoft.com/office/drawing/2014/main" id="{5E0F6A4A-21D1-82D1-4E60-C077C915F788}"/>
              </a:ext>
            </a:extLst>
          </p:cNvPr>
          <p:cNvSpPr/>
          <p:nvPr/>
        </p:nvSpPr>
        <p:spPr>
          <a:xfrm flipH="1">
            <a:off x="687977" y="2121718"/>
            <a:ext cx="1306286" cy="1852145"/>
          </a:xfrm>
          <a:prstGeom prst="flowChartDelay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유아</a:t>
            </a:r>
          </a:p>
        </p:txBody>
      </p:sp>
      <p:sp>
        <p:nvSpPr>
          <p:cNvPr id="6" name="순서도: 지연 5">
            <a:extLst>
              <a:ext uri="{FF2B5EF4-FFF2-40B4-BE49-F238E27FC236}">
                <a16:creationId xmlns:a16="http://schemas.microsoft.com/office/drawing/2014/main" id="{94BE0B07-DBE8-E61C-6E3F-E38BDC591A8E}"/>
              </a:ext>
            </a:extLst>
          </p:cNvPr>
          <p:cNvSpPr/>
          <p:nvPr/>
        </p:nvSpPr>
        <p:spPr>
          <a:xfrm flipH="1">
            <a:off x="687977" y="3985353"/>
            <a:ext cx="1306286" cy="1852145"/>
          </a:xfrm>
          <a:prstGeom prst="flowChartDelay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초등학생</a:t>
            </a:r>
          </a:p>
        </p:txBody>
      </p:sp>
      <p:sp>
        <p:nvSpPr>
          <p:cNvPr id="7" name="화살표: 오각형 6">
            <a:extLst>
              <a:ext uri="{FF2B5EF4-FFF2-40B4-BE49-F238E27FC236}">
                <a16:creationId xmlns:a16="http://schemas.microsoft.com/office/drawing/2014/main" id="{F6817BF3-52DB-7C8B-131E-32CBB5007A7A}"/>
              </a:ext>
            </a:extLst>
          </p:cNvPr>
          <p:cNvSpPr/>
          <p:nvPr/>
        </p:nvSpPr>
        <p:spPr>
          <a:xfrm flipH="1">
            <a:off x="2290350" y="1409817"/>
            <a:ext cx="2662646" cy="711901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화살표: 오각형 7">
            <a:extLst>
              <a:ext uri="{FF2B5EF4-FFF2-40B4-BE49-F238E27FC236}">
                <a16:creationId xmlns:a16="http://schemas.microsoft.com/office/drawing/2014/main" id="{700703E4-EA66-CCD2-3750-A1AC1A182C0C}"/>
              </a:ext>
            </a:extLst>
          </p:cNvPr>
          <p:cNvSpPr/>
          <p:nvPr/>
        </p:nvSpPr>
        <p:spPr>
          <a:xfrm flipH="1">
            <a:off x="4952996" y="1414738"/>
            <a:ext cx="4548051" cy="711901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눈물 방울 8">
            <a:extLst>
              <a:ext uri="{FF2B5EF4-FFF2-40B4-BE49-F238E27FC236}">
                <a16:creationId xmlns:a16="http://schemas.microsoft.com/office/drawing/2014/main" id="{C8EFAE5A-544F-DFA1-11FD-A869C5073426}"/>
              </a:ext>
            </a:extLst>
          </p:cNvPr>
          <p:cNvSpPr/>
          <p:nvPr/>
        </p:nvSpPr>
        <p:spPr>
          <a:xfrm>
            <a:off x="2812868" y="1412278"/>
            <a:ext cx="2140123" cy="714361"/>
          </a:xfrm>
          <a:prstGeom prst="teardrop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프로그램명</a:t>
            </a:r>
          </a:p>
        </p:txBody>
      </p:sp>
      <p:sp>
        <p:nvSpPr>
          <p:cNvPr id="10" name="눈물 방울 9">
            <a:extLst>
              <a:ext uri="{FF2B5EF4-FFF2-40B4-BE49-F238E27FC236}">
                <a16:creationId xmlns:a16="http://schemas.microsoft.com/office/drawing/2014/main" id="{A2C84FB7-35AA-D855-4F78-BAA5D35E7FC9}"/>
              </a:ext>
            </a:extLst>
          </p:cNvPr>
          <p:cNvSpPr/>
          <p:nvPr/>
        </p:nvSpPr>
        <p:spPr>
          <a:xfrm>
            <a:off x="5617030" y="1412278"/>
            <a:ext cx="3884020" cy="714361"/>
          </a:xfrm>
          <a:prstGeom prst="teardrop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목적 및 내용</a:t>
            </a: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id="{E1BAB165-68DB-A4C0-ABBF-AECACD758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72167-50FA-414B-9BF0-F5F1EDDFAE12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3209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내용 개체 틀 5">
            <a:extLst>
              <a:ext uri="{FF2B5EF4-FFF2-40B4-BE49-F238E27FC236}">
                <a16:creationId xmlns:a16="http://schemas.microsoft.com/office/drawing/2014/main" id="{17E319AE-82E3-64CA-C524-7D0D852A2B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1407372"/>
              </p:ext>
            </p:extLst>
          </p:nvPr>
        </p:nvGraphicFramePr>
        <p:xfrm>
          <a:off x="681038" y="1825625"/>
          <a:ext cx="8543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제목 2">
            <a:extLst>
              <a:ext uri="{FF2B5EF4-FFF2-40B4-BE49-F238E27FC236}">
                <a16:creationId xmlns:a16="http://schemas.microsoft.com/office/drawing/2014/main" id="{CF3B70FE-56B9-7A37-0BAE-E68F8105F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C. </a:t>
            </a:r>
            <a:r>
              <a:rPr lang="ko-KR" altLang="en-US" dirty="0"/>
              <a:t>신재생에너지 보급 통계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AF8D333-7FEB-A442-3421-0EB3F160F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72167-50FA-414B-9BF0-F5F1EDDFAE12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6044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E1D7A7A4-FF63-5809-E5FB-B8F2EDC09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D. </a:t>
            </a:r>
            <a:r>
              <a:rPr lang="ko-KR" altLang="en-US" dirty="0" err="1"/>
              <a:t>환경통계연감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1FD0A9C-5B8C-3EB5-D840-95B7CF4DD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72167-50FA-414B-9BF0-F5F1EDDFAE12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1ADCB1F5-A532-4115-7E1C-E734DD379F6D}"/>
              </a:ext>
            </a:extLst>
          </p:cNvPr>
          <p:cNvGrpSpPr/>
          <p:nvPr/>
        </p:nvGrpSpPr>
        <p:grpSpPr>
          <a:xfrm>
            <a:off x="435428" y="1264128"/>
            <a:ext cx="4214950" cy="4918958"/>
            <a:chOff x="435428" y="1264128"/>
            <a:chExt cx="4214950" cy="4918958"/>
          </a:xfrm>
        </p:grpSpPr>
        <p:sp>
          <p:nvSpPr>
            <p:cNvPr id="4" name="사각형: 둥근 한쪽 모서리 3">
              <a:extLst>
                <a:ext uri="{FF2B5EF4-FFF2-40B4-BE49-F238E27FC236}">
                  <a16:creationId xmlns:a16="http://schemas.microsoft.com/office/drawing/2014/main" id="{159A22D8-17A9-0D4E-C560-515C8C3F9D13}"/>
                </a:ext>
              </a:extLst>
            </p:cNvPr>
            <p:cNvSpPr/>
            <p:nvPr/>
          </p:nvSpPr>
          <p:spPr>
            <a:xfrm>
              <a:off x="435428" y="1473655"/>
              <a:ext cx="4214950" cy="4709431"/>
            </a:xfrm>
            <a:prstGeom prst="round1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평행 사변형 7">
              <a:extLst>
                <a:ext uri="{FF2B5EF4-FFF2-40B4-BE49-F238E27FC236}">
                  <a16:creationId xmlns:a16="http://schemas.microsoft.com/office/drawing/2014/main" id="{80F80D8A-51FB-6ED3-D663-14BECA2D47B0}"/>
                </a:ext>
              </a:extLst>
            </p:cNvPr>
            <p:cNvSpPr/>
            <p:nvPr/>
          </p:nvSpPr>
          <p:spPr>
            <a:xfrm flipH="1">
              <a:off x="1288867" y="1264128"/>
              <a:ext cx="2246812" cy="419053"/>
            </a:xfrm>
            <a:prstGeom prst="parallelogram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환경 상태</a:t>
              </a:r>
            </a:p>
          </p:txBody>
        </p:sp>
        <p:sp>
          <p:nvSpPr>
            <p:cNvPr id="10" name="정육면체 9">
              <a:extLst>
                <a:ext uri="{FF2B5EF4-FFF2-40B4-BE49-F238E27FC236}">
                  <a16:creationId xmlns:a16="http://schemas.microsoft.com/office/drawing/2014/main" id="{CCF5787F-67C0-3865-6435-4B4D4740BDD6}"/>
                </a:ext>
              </a:extLst>
            </p:cNvPr>
            <p:cNvSpPr/>
            <p:nvPr/>
          </p:nvSpPr>
          <p:spPr>
            <a:xfrm>
              <a:off x="681037" y="2342605"/>
              <a:ext cx="1267507" cy="748937"/>
            </a:xfrm>
            <a:prstGeom prst="cub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대기</a:t>
              </a:r>
            </a:p>
          </p:txBody>
        </p:sp>
        <p:sp>
          <p:nvSpPr>
            <p:cNvPr id="11" name="정육면체 10">
              <a:extLst>
                <a:ext uri="{FF2B5EF4-FFF2-40B4-BE49-F238E27FC236}">
                  <a16:creationId xmlns:a16="http://schemas.microsoft.com/office/drawing/2014/main" id="{53B3317C-9DC9-6A77-6054-8D97C760705B}"/>
                </a:ext>
              </a:extLst>
            </p:cNvPr>
            <p:cNvSpPr/>
            <p:nvPr/>
          </p:nvSpPr>
          <p:spPr>
            <a:xfrm flipH="1">
              <a:off x="3051943" y="2355147"/>
              <a:ext cx="1267507" cy="748937"/>
            </a:xfrm>
            <a:prstGeom prst="cub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수질</a:t>
              </a:r>
            </a:p>
          </p:txBody>
        </p:sp>
        <p:sp>
          <p:nvSpPr>
            <p:cNvPr id="12" name="화살표: 갈매기형 수장 11">
              <a:extLst>
                <a:ext uri="{FF2B5EF4-FFF2-40B4-BE49-F238E27FC236}">
                  <a16:creationId xmlns:a16="http://schemas.microsoft.com/office/drawing/2014/main" id="{0D25B6F0-2673-EFDE-A0E4-196E5AA8E599}"/>
                </a:ext>
              </a:extLst>
            </p:cNvPr>
            <p:cNvSpPr/>
            <p:nvPr/>
          </p:nvSpPr>
          <p:spPr>
            <a:xfrm>
              <a:off x="531223" y="3985575"/>
              <a:ext cx="1173888" cy="748937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기상</a:t>
              </a:r>
            </a:p>
          </p:txBody>
        </p:sp>
        <p:sp>
          <p:nvSpPr>
            <p:cNvPr id="13" name="화살표: 갈매기형 수장 12">
              <a:extLst>
                <a:ext uri="{FF2B5EF4-FFF2-40B4-BE49-F238E27FC236}">
                  <a16:creationId xmlns:a16="http://schemas.microsoft.com/office/drawing/2014/main" id="{B883ADCD-1D8E-E7D9-09E1-C60F21DDAE63}"/>
                </a:ext>
              </a:extLst>
            </p:cNvPr>
            <p:cNvSpPr/>
            <p:nvPr/>
          </p:nvSpPr>
          <p:spPr>
            <a:xfrm flipH="1">
              <a:off x="3344092" y="3985575"/>
              <a:ext cx="1173888" cy="748937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산림</a:t>
              </a:r>
            </a:p>
          </p:txBody>
        </p:sp>
        <p:graphicFrame>
          <p:nvGraphicFramePr>
            <p:cNvPr id="14" name="다이어그램 13">
              <a:extLst>
                <a:ext uri="{FF2B5EF4-FFF2-40B4-BE49-F238E27FC236}">
                  <a16:creationId xmlns:a16="http://schemas.microsoft.com/office/drawing/2014/main" id="{CBB9FAA3-FB11-1E37-8C9C-30D0DBC396B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24555090"/>
                </p:ext>
              </p:extLst>
            </p:nvPr>
          </p:nvGraphicFramePr>
          <p:xfrm>
            <a:off x="1719035" y="3429000"/>
            <a:ext cx="1647736" cy="157842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5" name="다이어그램 14">
              <a:extLst>
                <a:ext uri="{FF2B5EF4-FFF2-40B4-BE49-F238E27FC236}">
                  <a16:creationId xmlns:a16="http://schemas.microsoft.com/office/drawing/2014/main" id="{262B0023-C440-45D3-3A42-B8325AE79C9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48190482"/>
                </p:ext>
              </p:extLst>
            </p:nvPr>
          </p:nvGraphicFramePr>
          <p:xfrm>
            <a:off x="569527" y="5124040"/>
            <a:ext cx="3948453" cy="94243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cxnSp>
          <p:nvCxnSpPr>
            <p:cNvPr id="26" name="연결선: 꺾임 25">
              <a:extLst>
                <a:ext uri="{FF2B5EF4-FFF2-40B4-BE49-F238E27FC236}">
                  <a16:creationId xmlns:a16="http://schemas.microsoft.com/office/drawing/2014/main" id="{5973ED17-95D9-0529-82A4-481BF98EB012}"/>
                </a:ext>
              </a:extLst>
            </p:cNvPr>
            <p:cNvCxnSpPr>
              <a:cxnSpLocks/>
              <a:stCxn id="10" idx="0"/>
              <a:endCxn id="11" idx="0"/>
            </p:cNvCxnSpPr>
            <p:nvPr/>
          </p:nvCxnSpPr>
          <p:spPr>
            <a:xfrm rot="16200000" flipH="1">
              <a:off x="2493972" y="1257041"/>
              <a:ext cx="12542" cy="2183671"/>
            </a:xfrm>
            <a:prstGeom prst="bentConnector3">
              <a:avLst>
                <a:gd name="adj1" fmla="val -1822676"/>
              </a:avLst>
            </a:prstGeom>
            <a:ln cap="rnd">
              <a:solidFill>
                <a:schemeClr val="tx1"/>
              </a:solidFill>
              <a:miter lim="800000"/>
              <a:headEnd type="oval"/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77A9A281-5C0E-4586-1C56-31BD6C706930}"/>
              </a:ext>
            </a:extLst>
          </p:cNvPr>
          <p:cNvGrpSpPr/>
          <p:nvPr/>
        </p:nvGrpSpPr>
        <p:grpSpPr>
          <a:xfrm>
            <a:off x="5010013" y="1264128"/>
            <a:ext cx="4214950" cy="4918958"/>
            <a:chOff x="5010013" y="1264128"/>
            <a:chExt cx="4214950" cy="4918958"/>
          </a:xfrm>
        </p:grpSpPr>
        <p:sp>
          <p:nvSpPr>
            <p:cNvPr id="6" name="사각형: 둥근 한쪽 모서리 5">
              <a:extLst>
                <a:ext uri="{FF2B5EF4-FFF2-40B4-BE49-F238E27FC236}">
                  <a16:creationId xmlns:a16="http://schemas.microsoft.com/office/drawing/2014/main" id="{D1581B87-E9E3-9552-CE68-CE3ADFABE9CE}"/>
                </a:ext>
              </a:extLst>
            </p:cNvPr>
            <p:cNvSpPr/>
            <p:nvPr/>
          </p:nvSpPr>
          <p:spPr>
            <a:xfrm flipH="1">
              <a:off x="5010013" y="1473655"/>
              <a:ext cx="4214950" cy="4709431"/>
            </a:xfrm>
            <a:prstGeom prst="round1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평행 사변형 8">
              <a:extLst>
                <a:ext uri="{FF2B5EF4-FFF2-40B4-BE49-F238E27FC236}">
                  <a16:creationId xmlns:a16="http://schemas.microsoft.com/office/drawing/2014/main" id="{5780AE5D-11AB-1354-1886-E4650CD5B719}"/>
                </a:ext>
              </a:extLst>
            </p:cNvPr>
            <p:cNvSpPr/>
            <p:nvPr/>
          </p:nvSpPr>
          <p:spPr>
            <a:xfrm>
              <a:off x="6122124" y="1264128"/>
              <a:ext cx="2246812" cy="419053"/>
            </a:xfrm>
            <a:prstGeom prst="parallelogram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환경 관리</a:t>
              </a:r>
            </a:p>
          </p:txBody>
        </p:sp>
        <p:sp>
          <p:nvSpPr>
            <p:cNvPr id="31" name="사다리꼴 30">
              <a:extLst>
                <a:ext uri="{FF2B5EF4-FFF2-40B4-BE49-F238E27FC236}">
                  <a16:creationId xmlns:a16="http://schemas.microsoft.com/office/drawing/2014/main" id="{0C3531FA-9CB4-084C-0D88-B80371866EC2}"/>
                </a:ext>
              </a:extLst>
            </p:cNvPr>
            <p:cNvSpPr/>
            <p:nvPr/>
          </p:nvSpPr>
          <p:spPr>
            <a:xfrm>
              <a:off x="5712822" y="1892708"/>
              <a:ext cx="2890563" cy="419053"/>
            </a:xfrm>
            <a:prstGeom prst="trapezoid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대기 </a:t>
              </a:r>
              <a:r>
                <a:rPr lang="ko-KR" altLang="en-US" dirty="0" err="1">
                  <a:solidFill>
                    <a:schemeClr val="tx1"/>
                  </a:solidFill>
                </a:rPr>
                <a:t>측정망</a:t>
              </a:r>
              <a:r>
                <a:rPr lang="ko-KR" altLang="en-US" dirty="0">
                  <a:solidFill>
                    <a:schemeClr val="tx1"/>
                  </a:solidFill>
                </a:rPr>
                <a:t> 설치 현황</a:t>
              </a:r>
            </a:p>
          </p:txBody>
        </p:sp>
        <p:sp>
          <p:nvSpPr>
            <p:cNvPr id="32" name="순서도: 문서 31">
              <a:extLst>
                <a:ext uri="{FF2B5EF4-FFF2-40B4-BE49-F238E27FC236}">
                  <a16:creationId xmlns:a16="http://schemas.microsoft.com/office/drawing/2014/main" id="{FE5CE3BC-9DED-7BDD-DC54-F6EE10F8935A}"/>
                </a:ext>
              </a:extLst>
            </p:cNvPr>
            <p:cNvSpPr/>
            <p:nvPr/>
          </p:nvSpPr>
          <p:spPr>
            <a:xfrm>
              <a:off x="5255621" y="2626885"/>
              <a:ext cx="1740491" cy="621412"/>
            </a:xfrm>
            <a:prstGeom prst="flowChartDocumen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청정 연료</a:t>
              </a:r>
            </a:p>
          </p:txBody>
        </p:sp>
        <p:sp>
          <p:nvSpPr>
            <p:cNvPr id="33" name="순서도: 문서 32">
              <a:extLst>
                <a:ext uri="{FF2B5EF4-FFF2-40B4-BE49-F238E27FC236}">
                  <a16:creationId xmlns:a16="http://schemas.microsoft.com/office/drawing/2014/main" id="{14C5BEE4-D17B-9191-7C35-84E60EB4E929}"/>
                </a:ext>
              </a:extLst>
            </p:cNvPr>
            <p:cNvSpPr/>
            <p:nvPr/>
          </p:nvSpPr>
          <p:spPr>
            <a:xfrm flipV="1">
              <a:off x="7283833" y="2626885"/>
              <a:ext cx="1740491" cy="621412"/>
            </a:xfrm>
            <a:prstGeom prst="flowChartDocumen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3B4FE65-C347-741C-C839-C4230D81B0C5}"/>
                </a:ext>
              </a:extLst>
            </p:cNvPr>
            <p:cNvSpPr txBox="1"/>
            <p:nvPr/>
          </p:nvSpPr>
          <p:spPr>
            <a:xfrm>
              <a:off x="7576836" y="2836411"/>
              <a:ext cx="11544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/>
                <a:t>사용 현황</a:t>
              </a:r>
            </a:p>
          </p:txBody>
        </p:sp>
        <p:sp>
          <p:nvSpPr>
            <p:cNvPr id="35" name="사각형: 위쪽 모서리의 한쪽은 둥글고 다른 한쪽은 잘림 34">
              <a:extLst>
                <a:ext uri="{FF2B5EF4-FFF2-40B4-BE49-F238E27FC236}">
                  <a16:creationId xmlns:a16="http://schemas.microsoft.com/office/drawing/2014/main" id="{774B2517-C617-E422-E597-7D1CD2FBB12C}"/>
                </a:ext>
              </a:extLst>
            </p:cNvPr>
            <p:cNvSpPr/>
            <p:nvPr/>
          </p:nvSpPr>
          <p:spPr>
            <a:xfrm flipH="1">
              <a:off x="5322755" y="3558701"/>
              <a:ext cx="952680" cy="557573"/>
            </a:xfrm>
            <a:prstGeom prst="snipRound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상수</a:t>
              </a:r>
            </a:p>
          </p:txBody>
        </p:sp>
        <p:sp>
          <p:nvSpPr>
            <p:cNvPr id="36" name="사각형: 위쪽 모서리의 한쪽은 둥글고 다른 한쪽은 잘림 35">
              <a:extLst>
                <a:ext uri="{FF2B5EF4-FFF2-40B4-BE49-F238E27FC236}">
                  <a16:creationId xmlns:a16="http://schemas.microsoft.com/office/drawing/2014/main" id="{313888F6-0C1F-FE2D-B445-64B1752E02DE}"/>
                </a:ext>
              </a:extLst>
            </p:cNvPr>
            <p:cNvSpPr/>
            <p:nvPr/>
          </p:nvSpPr>
          <p:spPr>
            <a:xfrm>
              <a:off x="6588177" y="3558701"/>
              <a:ext cx="952680" cy="557573"/>
            </a:xfrm>
            <a:prstGeom prst="snipRoundRect">
              <a:avLst>
                <a:gd name="adj1" fmla="val 50000"/>
                <a:gd name="adj2" fmla="val 16667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하수</a:t>
              </a:r>
            </a:p>
          </p:txBody>
        </p:sp>
        <p:sp>
          <p:nvSpPr>
            <p:cNvPr id="37" name="사각형: 둥근 대각선 방향 모서리 36">
              <a:extLst>
                <a:ext uri="{FF2B5EF4-FFF2-40B4-BE49-F238E27FC236}">
                  <a16:creationId xmlns:a16="http://schemas.microsoft.com/office/drawing/2014/main" id="{E37EBCA6-5991-E2E1-198E-C56BEC9D09B0}"/>
                </a:ext>
              </a:extLst>
            </p:cNvPr>
            <p:cNvSpPr/>
            <p:nvPr/>
          </p:nvSpPr>
          <p:spPr>
            <a:xfrm>
              <a:off x="7853599" y="3566031"/>
              <a:ext cx="1170725" cy="550243"/>
            </a:xfrm>
            <a:prstGeom prst="round2Diag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</a:rPr>
                <a:t>정수 처리시설</a:t>
              </a:r>
            </a:p>
          </p:txBody>
        </p:sp>
        <p:sp>
          <p:nvSpPr>
            <p:cNvPr id="38" name="두루마리 모양: 가로로 말림 37">
              <a:extLst>
                <a:ext uri="{FF2B5EF4-FFF2-40B4-BE49-F238E27FC236}">
                  <a16:creationId xmlns:a16="http://schemas.microsoft.com/office/drawing/2014/main" id="{BABF8E7D-B406-71B7-3032-938923720FCF}"/>
                </a:ext>
              </a:extLst>
            </p:cNvPr>
            <p:cNvSpPr/>
            <p:nvPr/>
          </p:nvSpPr>
          <p:spPr>
            <a:xfrm>
              <a:off x="5255621" y="4325801"/>
              <a:ext cx="1265422" cy="765088"/>
            </a:xfrm>
            <a:prstGeom prst="horizontalScroll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천연가스 버스</a:t>
              </a:r>
            </a:p>
          </p:txBody>
        </p:sp>
        <p:sp>
          <p:nvSpPr>
            <p:cNvPr id="41" name="별: 꼭짓점 8개 40">
              <a:extLst>
                <a:ext uri="{FF2B5EF4-FFF2-40B4-BE49-F238E27FC236}">
                  <a16:creationId xmlns:a16="http://schemas.microsoft.com/office/drawing/2014/main" id="{4C02105B-66D3-0090-2844-F8160467549B}"/>
                </a:ext>
              </a:extLst>
            </p:cNvPr>
            <p:cNvSpPr/>
            <p:nvPr/>
          </p:nvSpPr>
          <p:spPr>
            <a:xfrm rot="20405191">
              <a:off x="6617115" y="4257069"/>
              <a:ext cx="1050787" cy="814633"/>
            </a:xfrm>
            <a:prstGeom prst="star8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보급현황</a:t>
              </a:r>
            </a:p>
          </p:txBody>
        </p:sp>
        <p:sp>
          <p:nvSpPr>
            <p:cNvPr id="42" name="두루마리 모양: 가로로 말림 41">
              <a:extLst>
                <a:ext uri="{FF2B5EF4-FFF2-40B4-BE49-F238E27FC236}">
                  <a16:creationId xmlns:a16="http://schemas.microsoft.com/office/drawing/2014/main" id="{B9F60441-FE78-D006-D515-060A2ED7AB5F}"/>
                </a:ext>
              </a:extLst>
            </p:cNvPr>
            <p:cNvSpPr/>
            <p:nvPr/>
          </p:nvSpPr>
          <p:spPr>
            <a:xfrm flipH="1">
              <a:off x="7775218" y="4325801"/>
              <a:ext cx="1226428" cy="765088"/>
            </a:xfrm>
            <a:prstGeom prst="horizontalScroll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전기</a:t>
              </a:r>
              <a:endParaRPr lang="en-US" altLang="ko-KR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</a:rPr>
                <a:t>자동차</a:t>
              </a:r>
            </a:p>
          </p:txBody>
        </p:sp>
        <p:sp>
          <p:nvSpPr>
            <p:cNvPr id="45" name="설명선: 아래쪽 화살표 44">
              <a:extLst>
                <a:ext uri="{FF2B5EF4-FFF2-40B4-BE49-F238E27FC236}">
                  <a16:creationId xmlns:a16="http://schemas.microsoft.com/office/drawing/2014/main" id="{5EE2102B-EE01-FFFD-B4CC-D8822451CF42}"/>
                </a:ext>
              </a:extLst>
            </p:cNvPr>
            <p:cNvSpPr/>
            <p:nvPr/>
          </p:nvSpPr>
          <p:spPr>
            <a:xfrm>
              <a:off x="5316583" y="5303519"/>
              <a:ext cx="1254175" cy="762955"/>
            </a:xfrm>
            <a:prstGeom prst="downArrowCallout">
              <a:avLst>
                <a:gd name="adj1" fmla="val 50000"/>
                <a:gd name="adj2" fmla="val 25000"/>
                <a:gd name="adj3" fmla="val 25000"/>
                <a:gd name="adj4" fmla="val 75000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폐기물 에너지화</a:t>
              </a:r>
            </a:p>
          </p:txBody>
        </p:sp>
        <p:sp>
          <p:nvSpPr>
            <p:cNvPr id="46" name="사각형: 잘린 한쪽 모서리 45">
              <a:extLst>
                <a:ext uri="{FF2B5EF4-FFF2-40B4-BE49-F238E27FC236}">
                  <a16:creationId xmlns:a16="http://schemas.microsoft.com/office/drawing/2014/main" id="{D0EA9E60-1285-4811-2D32-93A772C9E32A}"/>
                </a:ext>
              </a:extLst>
            </p:cNvPr>
            <p:cNvSpPr/>
            <p:nvPr/>
          </p:nvSpPr>
          <p:spPr>
            <a:xfrm>
              <a:off x="6996112" y="5314217"/>
              <a:ext cx="1843088" cy="572777"/>
            </a:xfrm>
            <a:prstGeom prst="snip1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</a:rPr>
                <a:t>저황유</a:t>
              </a:r>
              <a:r>
                <a:rPr lang="ko-KR" altLang="en-US" dirty="0">
                  <a:solidFill>
                    <a:schemeClr val="tx1"/>
                  </a:solidFill>
                </a:rPr>
                <a:t> 사용 의무지역 현황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587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196</Words>
  <Application>Microsoft Office PowerPoint</Application>
  <PresentationFormat>A4 용지(210x297mm)</PresentationFormat>
  <Paragraphs>62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돋움</vt:lpstr>
      <vt:lpstr>맑은 고딕</vt:lpstr>
      <vt:lpstr>Aptos</vt:lpstr>
      <vt:lpstr>Aptos Display</vt:lpstr>
      <vt:lpstr>Arial</vt:lpstr>
      <vt:lpstr>Wingdings</vt:lpstr>
      <vt:lpstr>Office 테마</vt:lpstr>
      <vt:lpstr>PowerPoint 프레젠테이션</vt:lpstr>
      <vt:lpstr>목차</vt:lpstr>
      <vt:lpstr>A. 환경 보전</vt:lpstr>
      <vt:lpstr>B. 환경교육 인증프로그램</vt:lpstr>
      <vt:lpstr>C. 신재생에너지 보급 통계</vt:lpstr>
      <vt:lpstr>D. 환경통계연감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owner</dc:creator>
  <cp:lastModifiedBy>owner</cp:lastModifiedBy>
  <cp:revision>4</cp:revision>
  <dcterms:created xsi:type="dcterms:W3CDTF">2026-10-13T07:24:56Z</dcterms:created>
  <dcterms:modified xsi:type="dcterms:W3CDTF">2026-10-13T08:32:28Z</dcterms:modified>
</cp:coreProperties>
</file>