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82" d="100"/>
          <a:sy n="82" d="100"/>
        </p:scale>
        <p:origin x="-1493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sz="2000" dirty="0"/>
              <a:t>국제 결혼의 증가 추세</a:t>
            </a: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건수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Sheet1!$A$2:$A$9</c:f>
              <c:strCache>
                <c:ptCount val="8"/>
                <c:pt idx="0">
                  <c:v>2011년</c:v>
                </c:pt>
                <c:pt idx="1">
                  <c:v>2012년</c:v>
                </c:pt>
                <c:pt idx="2">
                  <c:v>2013년</c:v>
                </c:pt>
                <c:pt idx="3">
                  <c:v>2014년</c:v>
                </c:pt>
                <c:pt idx="4">
                  <c:v>2015년</c:v>
                </c:pt>
                <c:pt idx="5">
                  <c:v>2016년</c:v>
                </c:pt>
                <c:pt idx="6">
                  <c:v>2017년</c:v>
                </c:pt>
                <c:pt idx="7">
                  <c:v>2018년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5012</c:v>
                </c:pt>
                <c:pt idx="1">
                  <c:v>6545</c:v>
                </c:pt>
                <c:pt idx="2">
                  <c:v>13494</c:v>
                </c:pt>
                <c:pt idx="3">
                  <c:v>12448</c:v>
                </c:pt>
                <c:pt idx="4">
                  <c:v>10507</c:v>
                </c:pt>
                <c:pt idx="5">
                  <c:v>15234</c:v>
                </c:pt>
                <c:pt idx="6">
                  <c:v>25658</c:v>
                </c:pt>
                <c:pt idx="7">
                  <c:v>43121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6858496"/>
        <c:axId val="226860032"/>
      </c:barChart>
      <c:catAx>
        <c:axId val="226858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26860032"/>
        <c:crosses val="autoZero"/>
        <c:auto val="1"/>
        <c:lblAlgn val="ctr"/>
        <c:lblOffset val="100"/>
        <c:noMultiLvlLbl val="0"/>
      </c:catAx>
      <c:valAx>
        <c:axId val="226860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226858496"/>
        <c:crosses val="autoZero"/>
        <c:crossBetween val="between"/>
        <c:majorUnit val="10000"/>
      </c:valAx>
      <c:dTable>
        <c:showHorzBorder val="1"/>
        <c:showVertBorder val="1"/>
        <c:showOutline val="1"/>
        <c:showKeys val="1"/>
      </c:dTable>
      <c:spPr>
        <a:solidFill>
          <a:schemeClr val="bg1">
            <a:alpha val="99000"/>
          </a:schemeClr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CF4F1-B419-41ED-A8CB-9CE659C0D4CF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</dgm:pt>
    <dgm:pt modelId="{8193F995-7126-4B66-A210-9069048AB50A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시선 변화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2CFABCC0-28D6-4067-9635-63EFC5C3E07B}" type="parTrans" cxnId="{1D2E6FD4-1D5D-4EF1-98B7-FAE8C64C411B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B0513D67-B6B7-4C5F-A09A-FAA4277B82D3}" type="sibTrans" cxnId="{1D2E6FD4-1D5D-4EF1-98B7-FAE8C64C411B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CBB5C8BB-8FE7-4B5E-B099-4E8E13F37AA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복지 강화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3B914AEB-D802-43A7-A182-AE02625AD215}" type="parTrans" cxnId="{136358FA-6284-48E4-A4C0-43434DB6649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BB6B099B-32CB-47B4-8C60-3CA144AA8685}" type="sibTrans" cxnId="{136358FA-6284-48E4-A4C0-43434DB6649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11F24F7B-CD9C-4C94-AA79-89CBD82E4A8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정책 개선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90CAD3D0-E396-4156-9EF3-5D85446A28ED}" type="parTrans" cxnId="{92E42CFC-203C-4C20-B55C-6274E115490D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DC8A7EED-A26F-4BA5-B6D1-9D2C937EC117}" type="sibTrans" cxnId="{92E42CFC-203C-4C20-B55C-6274E115490D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B58C4B14-1CBD-40BF-AE1B-71096DEF142A}" type="pres">
      <dgm:prSet presAssocID="{65FCF4F1-B419-41ED-A8CB-9CE659C0D4CF}" presName="CompostProcess" presStyleCnt="0">
        <dgm:presLayoutVars>
          <dgm:dir/>
          <dgm:resizeHandles val="exact"/>
        </dgm:presLayoutVars>
      </dgm:prSet>
      <dgm:spPr/>
    </dgm:pt>
    <dgm:pt modelId="{382A1558-1C19-4E5C-B57D-8CC8FCEF8ECE}" type="pres">
      <dgm:prSet presAssocID="{65FCF4F1-B419-41ED-A8CB-9CE659C0D4CF}" presName="arrow" presStyleLbl="bgShp" presStyleIdx="0" presStyleCnt="1" custScaleX="117647" custLinFactNeighborX="-6787" custLinFactNeighborY="41074"/>
      <dgm:spPr/>
    </dgm:pt>
    <dgm:pt modelId="{18A090DB-B4F9-4964-BF35-971A831AB0BA}" type="pres">
      <dgm:prSet presAssocID="{65FCF4F1-B419-41ED-A8CB-9CE659C0D4CF}" presName="linearProcess" presStyleCnt="0"/>
      <dgm:spPr/>
    </dgm:pt>
    <dgm:pt modelId="{C96B04B1-7D41-4282-A67F-13A67A77DE3F}" type="pres">
      <dgm:prSet presAssocID="{8193F995-7126-4B66-A210-9069048AB50A}" presName="textNode" presStyleLbl="node1" presStyleIdx="0" presStyleCnt="3" custScaleX="37130" custScaleY="676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AFE1D2-03DE-4862-8729-F41E03B3A234}" type="pres">
      <dgm:prSet presAssocID="{B0513D67-B6B7-4C5F-A09A-FAA4277B82D3}" presName="sibTrans" presStyleCnt="0"/>
      <dgm:spPr/>
    </dgm:pt>
    <dgm:pt modelId="{08EAD32C-36E6-43AB-B50D-51DC579650CD}" type="pres">
      <dgm:prSet presAssocID="{CBB5C8BB-8FE7-4B5E-B099-4E8E13F37AAE}" presName="textNode" presStyleLbl="node1" presStyleIdx="1" presStyleCnt="3" custScaleX="37130" custScaleY="676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5FA330-E985-4BBD-A1B4-0BE56FCC2B20}" type="pres">
      <dgm:prSet presAssocID="{BB6B099B-32CB-47B4-8C60-3CA144AA8685}" presName="sibTrans" presStyleCnt="0"/>
      <dgm:spPr/>
    </dgm:pt>
    <dgm:pt modelId="{62B404FB-6C20-475D-9328-EC809D42D711}" type="pres">
      <dgm:prSet presAssocID="{11F24F7B-CD9C-4C94-AA79-89CBD82E4A8E}" presName="textNode" presStyleLbl="node1" presStyleIdx="2" presStyleCnt="3" custScaleX="37130" custScaleY="6764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7480D1B-D1D2-4C56-941D-BF238889251E}" type="presOf" srcId="{11F24F7B-CD9C-4C94-AA79-89CBD82E4A8E}" destId="{62B404FB-6C20-475D-9328-EC809D42D711}" srcOrd="0" destOrd="0" presId="urn:microsoft.com/office/officeart/2005/8/layout/hProcess9"/>
    <dgm:cxn modelId="{77FE4E87-B582-412B-BC56-8C1AE3A8C7A6}" type="presOf" srcId="{CBB5C8BB-8FE7-4B5E-B099-4E8E13F37AAE}" destId="{08EAD32C-36E6-43AB-B50D-51DC579650CD}" srcOrd="0" destOrd="0" presId="urn:microsoft.com/office/officeart/2005/8/layout/hProcess9"/>
    <dgm:cxn modelId="{D9C34114-C92B-42D5-B89D-29C80C75B38E}" type="presOf" srcId="{8193F995-7126-4B66-A210-9069048AB50A}" destId="{C96B04B1-7D41-4282-A67F-13A67A77DE3F}" srcOrd="0" destOrd="0" presId="urn:microsoft.com/office/officeart/2005/8/layout/hProcess9"/>
    <dgm:cxn modelId="{92E42CFC-203C-4C20-B55C-6274E115490D}" srcId="{65FCF4F1-B419-41ED-A8CB-9CE659C0D4CF}" destId="{11F24F7B-CD9C-4C94-AA79-89CBD82E4A8E}" srcOrd="2" destOrd="0" parTransId="{90CAD3D0-E396-4156-9EF3-5D85446A28ED}" sibTransId="{DC8A7EED-A26F-4BA5-B6D1-9D2C937EC117}"/>
    <dgm:cxn modelId="{1D2E6FD4-1D5D-4EF1-98B7-FAE8C64C411B}" srcId="{65FCF4F1-B419-41ED-A8CB-9CE659C0D4CF}" destId="{8193F995-7126-4B66-A210-9069048AB50A}" srcOrd="0" destOrd="0" parTransId="{2CFABCC0-28D6-4067-9635-63EFC5C3E07B}" sibTransId="{B0513D67-B6B7-4C5F-A09A-FAA4277B82D3}"/>
    <dgm:cxn modelId="{046D10E5-1289-427B-9F6C-C4BA5F3FF88A}" type="presOf" srcId="{65FCF4F1-B419-41ED-A8CB-9CE659C0D4CF}" destId="{B58C4B14-1CBD-40BF-AE1B-71096DEF142A}" srcOrd="0" destOrd="0" presId="urn:microsoft.com/office/officeart/2005/8/layout/hProcess9"/>
    <dgm:cxn modelId="{136358FA-6284-48E4-A4C0-43434DB66498}" srcId="{65FCF4F1-B419-41ED-A8CB-9CE659C0D4CF}" destId="{CBB5C8BB-8FE7-4B5E-B099-4E8E13F37AAE}" srcOrd="1" destOrd="0" parTransId="{3B914AEB-D802-43A7-A182-AE02625AD215}" sibTransId="{BB6B099B-32CB-47B4-8C60-3CA144AA8685}"/>
    <dgm:cxn modelId="{DE36CFED-EE61-4ADF-A3FB-F265B90ED593}" type="presParOf" srcId="{B58C4B14-1CBD-40BF-AE1B-71096DEF142A}" destId="{382A1558-1C19-4E5C-B57D-8CC8FCEF8ECE}" srcOrd="0" destOrd="0" presId="urn:microsoft.com/office/officeart/2005/8/layout/hProcess9"/>
    <dgm:cxn modelId="{C42E496E-59B4-4C5C-8444-B015B28250E7}" type="presParOf" srcId="{B58C4B14-1CBD-40BF-AE1B-71096DEF142A}" destId="{18A090DB-B4F9-4964-BF35-971A831AB0BA}" srcOrd="1" destOrd="0" presId="urn:microsoft.com/office/officeart/2005/8/layout/hProcess9"/>
    <dgm:cxn modelId="{08BCEFF0-1293-40D0-845B-192FCBDC40C8}" type="presParOf" srcId="{18A090DB-B4F9-4964-BF35-971A831AB0BA}" destId="{C96B04B1-7D41-4282-A67F-13A67A77DE3F}" srcOrd="0" destOrd="0" presId="urn:microsoft.com/office/officeart/2005/8/layout/hProcess9"/>
    <dgm:cxn modelId="{F75A0FC1-7E36-4FC0-945D-00345C3483FC}" type="presParOf" srcId="{18A090DB-B4F9-4964-BF35-971A831AB0BA}" destId="{66AFE1D2-03DE-4862-8729-F41E03B3A234}" srcOrd="1" destOrd="0" presId="urn:microsoft.com/office/officeart/2005/8/layout/hProcess9"/>
    <dgm:cxn modelId="{1D9A9C54-6B21-4CE8-89E2-7E07BC971A95}" type="presParOf" srcId="{18A090DB-B4F9-4964-BF35-971A831AB0BA}" destId="{08EAD32C-36E6-43AB-B50D-51DC579650CD}" srcOrd="2" destOrd="0" presId="urn:microsoft.com/office/officeart/2005/8/layout/hProcess9"/>
    <dgm:cxn modelId="{E8A85F74-AB56-42E8-833F-F8160DC9378F}" type="presParOf" srcId="{18A090DB-B4F9-4964-BF35-971A831AB0BA}" destId="{0D5FA330-E985-4BBD-A1B4-0BE56FCC2B20}" srcOrd="3" destOrd="0" presId="urn:microsoft.com/office/officeart/2005/8/layout/hProcess9"/>
    <dgm:cxn modelId="{F4CB9AED-7A28-4436-B821-0C5DF57B8AF2}" type="presParOf" srcId="{18A090DB-B4F9-4964-BF35-971A831AB0BA}" destId="{62B404FB-6C20-475D-9328-EC809D42D7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862555-1308-434A-B358-0E9B3B959DDC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93316104-0A42-4DCC-AF3B-345FD3DF3BE4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결혼 이유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1ADB62E6-1592-4CA4-991A-6E5141B0F06D}" type="parTrans" cxnId="{B7439B50-704D-4EC1-BFE9-6B135EC003C6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9A8878D7-3459-4B2A-B62C-8EA3EC48048E}" type="sibTrans" cxnId="{B7439B50-704D-4EC1-BFE9-6B135EC003C6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F4B19C73-B44A-4472-8085-BCC4E59F42E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결혼 조건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405DD1D9-5F07-495E-A3FD-A9D9588403D5}" type="parTrans" cxnId="{D2EFFF78-5B0F-4537-B0B2-4674F7DF3599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28064D08-22FF-41E9-8D00-B02DD4C029FC}" type="sibTrans" cxnId="{D2EFFF78-5B0F-4537-B0B2-4674F7DF3599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8D07512B-4728-4451-B13A-DB58576F59B0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남녀 불균형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FE3F2219-0E24-409C-9B06-1D10DA5F9D42}" type="parTrans" cxnId="{994E00EB-B5A8-40B8-BF3C-67C330A03E83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22D995DD-E241-4D11-A6DD-C442CB167ACA}" type="sibTrans" cxnId="{994E00EB-B5A8-40B8-BF3C-67C330A03E83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6B181CAC-931D-4020-935C-D7B85C925040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농촌 총각</a:t>
          </a:r>
          <a:endParaRPr lang="ko-KR" altLang="en-US" sz="18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gm:t>
    </dgm:pt>
    <dgm:pt modelId="{1F61329B-1289-4A1A-80EE-DF1F01E1F932}" type="parTrans" cxnId="{C24D067A-56B9-49E4-94DE-91928422E3D5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A9C8DB45-81A3-4120-A5F8-263C45570231}" type="sibTrans" cxnId="{C24D067A-56B9-49E4-94DE-91928422E3D5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</a:endParaRPr>
        </a:p>
      </dgm:t>
    </dgm:pt>
    <dgm:pt modelId="{5D6A1247-9F5E-4681-B4EB-6024B96EB717}" type="pres">
      <dgm:prSet presAssocID="{B1862555-1308-434A-B358-0E9B3B959DDC}" presName="Name0" presStyleCnt="0">
        <dgm:presLayoutVars>
          <dgm:dir/>
          <dgm:resizeHandles val="exact"/>
        </dgm:presLayoutVars>
      </dgm:prSet>
      <dgm:spPr/>
    </dgm:pt>
    <dgm:pt modelId="{712AB2BA-5606-4486-976F-669E496B9222}" type="pres">
      <dgm:prSet presAssocID="{93316104-0A42-4DCC-AF3B-345FD3DF3BE4}" presName="node" presStyleLbl="node1" presStyleIdx="0" presStyleCnt="4" custScaleX="75614" custScaleY="837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8CD8DC-ED8A-45EA-9B9C-9E3CC74A7A58}" type="pres">
      <dgm:prSet presAssocID="{9A8878D7-3459-4B2A-B62C-8EA3EC48048E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CC33ED2-28EF-49D6-89CE-E844C8CBD511}" type="pres">
      <dgm:prSet presAssocID="{9A8878D7-3459-4B2A-B62C-8EA3EC48048E}" presName="connectorText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14F0B49-82DD-432C-8EF9-FF6DCF1BDC11}" type="pres">
      <dgm:prSet presAssocID="{6B181CAC-931D-4020-935C-D7B85C925040}" presName="node" presStyleLbl="node1" presStyleIdx="1" presStyleCnt="4" custScaleX="65959" custScaleY="840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36D022-A59E-4A93-A3C1-EBFCE0F17DB6}" type="pres">
      <dgm:prSet presAssocID="{A9C8DB45-81A3-4120-A5F8-263C45570231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5287143-8684-4726-90C6-EF05EF8C75DB}" type="pres">
      <dgm:prSet presAssocID="{A9C8DB45-81A3-4120-A5F8-263C45570231}" presName="connectorText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DAD87EC-A07F-4777-A0D0-14BB190D208C}" type="pres">
      <dgm:prSet presAssocID="{F4B19C73-B44A-4472-8085-BCC4E59F42E2}" presName="node" presStyleLbl="node1" presStyleIdx="2" presStyleCnt="4" custScaleX="72610" custScaleY="916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F25AC9-018C-4F35-AE93-386FA086BC0F}" type="pres">
      <dgm:prSet presAssocID="{28064D08-22FF-41E9-8D00-B02DD4C029FC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779BA21D-13D5-4114-9BB4-15F1B9C90D9B}" type="pres">
      <dgm:prSet presAssocID="{28064D08-22FF-41E9-8D00-B02DD4C029FC}" presName="connectorText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82D84B14-EC7B-491D-B1BA-BA7734D82FE4}" type="pres">
      <dgm:prSet presAssocID="{8D07512B-4728-4451-B13A-DB58576F59B0}" presName="node" presStyleLbl="node1" presStyleIdx="3" presStyleCnt="4" custScaleX="82360" custScaleY="8105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2EFFF78-5B0F-4537-B0B2-4674F7DF3599}" srcId="{B1862555-1308-434A-B358-0E9B3B959DDC}" destId="{F4B19C73-B44A-4472-8085-BCC4E59F42E2}" srcOrd="2" destOrd="0" parTransId="{405DD1D9-5F07-495E-A3FD-A9D9588403D5}" sibTransId="{28064D08-22FF-41E9-8D00-B02DD4C029FC}"/>
    <dgm:cxn modelId="{CECA0CBA-796C-4500-838C-C894C019D3CE}" type="presOf" srcId="{9A8878D7-3459-4B2A-B62C-8EA3EC48048E}" destId="{6D8CD8DC-ED8A-45EA-9B9C-9E3CC74A7A58}" srcOrd="0" destOrd="0" presId="urn:microsoft.com/office/officeart/2005/8/layout/process1"/>
    <dgm:cxn modelId="{18DA8B7C-48BC-4A16-9B34-A1730C2C44EA}" type="presOf" srcId="{93316104-0A42-4DCC-AF3B-345FD3DF3BE4}" destId="{712AB2BA-5606-4486-976F-669E496B9222}" srcOrd="0" destOrd="0" presId="urn:microsoft.com/office/officeart/2005/8/layout/process1"/>
    <dgm:cxn modelId="{994E00EB-B5A8-40B8-BF3C-67C330A03E83}" srcId="{B1862555-1308-434A-B358-0E9B3B959DDC}" destId="{8D07512B-4728-4451-B13A-DB58576F59B0}" srcOrd="3" destOrd="0" parTransId="{FE3F2219-0E24-409C-9B06-1D10DA5F9D42}" sibTransId="{22D995DD-E241-4D11-A6DD-C442CB167ACA}"/>
    <dgm:cxn modelId="{1D5E53D8-D277-49CC-B559-5946E54DC0AC}" type="presOf" srcId="{A9C8DB45-81A3-4120-A5F8-263C45570231}" destId="{AA36D022-A59E-4A93-A3C1-EBFCE0F17DB6}" srcOrd="0" destOrd="0" presId="urn:microsoft.com/office/officeart/2005/8/layout/process1"/>
    <dgm:cxn modelId="{14D1014F-4A9B-4957-87F3-BCDCCE1D1A7C}" type="presOf" srcId="{9A8878D7-3459-4B2A-B62C-8EA3EC48048E}" destId="{9CC33ED2-28EF-49D6-89CE-E844C8CBD511}" srcOrd="1" destOrd="0" presId="urn:microsoft.com/office/officeart/2005/8/layout/process1"/>
    <dgm:cxn modelId="{8A91E740-34F0-4421-A157-11325919C5EB}" type="presOf" srcId="{8D07512B-4728-4451-B13A-DB58576F59B0}" destId="{82D84B14-EC7B-491D-B1BA-BA7734D82FE4}" srcOrd="0" destOrd="0" presId="urn:microsoft.com/office/officeart/2005/8/layout/process1"/>
    <dgm:cxn modelId="{C24D067A-56B9-49E4-94DE-91928422E3D5}" srcId="{B1862555-1308-434A-B358-0E9B3B959DDC}" destId="{6B181CAC-931D-4020-935C-D7B85C925040}" srcOrd="1" destOrd="0" parTransId="{1F61329B-1289-4A1A-80EE-DF1F01E1F932}" sibTransId="{A9C8DB45-81A3-4120-A5F8-263C45570231}"/>
    <dgm:cxn modelId="{62DFBA22-0D5C-4BCF-A951-F43E0647B35F}" type="presOf" srcId="{A9C8DB45-81A3-4120-A5F8-263C45570231}" destId="{A5287143-8684-4726-90C6-EF05EF8C75DB}" srcOrd="1" destOrd="0" presId="urn:microsoft.com/office/officeart/2005/8/layout/process1"/>
    <dgm:cxn modelId="{D40E689D-1494-4EFF-A054-99F192FE81E5}" type="presOf" srcId="{B1862555-1308-434A-B358-0E9B3B959DDC}" destId="{5D6A1247-9F5E-4681-B4EB-6024B96EB717}" srcOrd="0" destOrd="0" presId="urn:microsoft.com/office/officeart/2005/8/layout/process1"/>
    <dgm:cxn modelId="{B7439B50-704D-4EC1-BFE9-6B135EC003C6}" srcId="{B1862555-1308-434A-B358-0E9B3B959DDC}" destId="{93316104-0A42-4DCC-AF3B-345FD3DF3BE4}" srcOrd="0" destOrd="0" parTransId="{1ADB62E6-1592-4CA4-991A-6E5141B0F06D}" sibTransId="{9A8878D7-3459-4B2A-B62C-8EA3EC48048E}"/>
    <dgm:cxn modelId="{ABCD205B-964E-44BB-ACE7-F375BFFBEB14}" type="presOf" srcId="{28064D08-22FF-41E9-8D00-B02DD4C029FC}" destId="{779BA21D-13D5-4114-9BB4-15F1B9C90D9B}" srcOrd="1" destOrd="0" presId="urn:microsoft.com/office/officeart/2005/8/layout/process1"/>
    <dgm:cxn modelId="{9BD2B13E-8ED6-4598-80E1-8F16B02A94E1}" type="presOf" srcId="{28064D08-22FF-41E9-8D00-B02DD4C029FC}" destId="{69F25AC9-018C-4F35-AE93-386FA086BC0F}" srcOrd="0" destOrd="0" presId="urn:microsoft.com/office/officeart/2005/8/layout/process1"/>
    <dgm:cxn modelId="{B92435C1-BE7E-4A70-AE53-DE0EE18F2AEB}" type="presOf" srcId="{6B181CAC-931D-4020-935C-D7B85C925040}" destId="{F14F0B49-82DD-432C-8EF9-FF6DCF1BDC11}" srcOrd="0" destOrd="0" presId="urn:microsoft.com/office/officeart/2005/8/layout/process1"/>
    <dgm:cxn modelId="{ABF1CAA1-B1EA-478A-BFE6-3EADEBF7E7BB}" type="presOf" srcId="{F4B19C73-B44A-4472-8085-BCC4E59F42E2}" destId="{1DAD87EC-A07F-4777-A0D0-14BB190D208C}" srcOrd="0" destOrd="0" presId="urn:microsoft.com/office/officeart/2005/8/layout/process1"/>
    <dgm:cxn modelId="{E271F16F-0591-4537-A765-F9E860A02011}" type="presParOf" srcId="{5D6A1247-9F5E-4681-B4EB-6024B96EB717}" destId="{712AB2BA-5606-4486-976F-669E496B9222}" srcOrd="0" destOrd="0" presId="urn:microsoft.com/office/officeart/2005/8/layout/process1"/>
    <dgm:cxn modelId="{109DE6C7-065F-4FEA-AE17-8FEAA7364D33}" type="presParOf" srcId="{5D6A1247-9F5E-4681-B4EB-6024B96EB717}" destId="{6D8CD8DC-ED8A-45EA-9B9C-9E3CC74A7A58}" srcOrd="1" destOrd="0" presId="urn:microsoft.com/office/officeart/2005/8/layout/process1"/>
    <dgm:cxn modelId="{B4EE4284-4252-44DE-B61E-D2ABBB9C881A}" type="presParOf" srcId="{6D8CD8DC-ED8A-45EA-9B9C-9E3CC74A7A58}" destId="{9CC33ED2-28EF-49D6-89CE-E844C8CBD511}" srcOrd="0" destOrd="0" presId="urn:microsoft.com/office/officeart/2005/8/layout/process1"/>
    <dgm:cxn modelId="{ADFA5F0B-CF63-498D-9FC0-1C54C56206AA}" type="presParOf" srcId="{5D6A1247-9F5E-4681-B4EB-6024B96EB717}" destId="{F14F0B49-82DD-432C-8EF9-FF6DCF1BDC11}" srcOrd="2" destOrd="0" presId="urn:microsoft.com/office/officeart/2005/8/layout/process1"/>
    <dgm:cxn modelId="{44E1D176-C6A7-4737-BDDD-33C1E7980B56}" type="presParOf" srcId="{5D6A1247-9F5E-4681-B4EB-6024B96EB717}" destId="{AA36D022-A59E-4A93-A3C1-EBFCE0F17DB6}" srcOrd="3" destOrd="0" presId="urn:microsoft.com/office/officeart/2005/8/layout/process1"/>
    <dgm:cxn modelId="{EEC3DE39-596B-43E2-83F1-010DAD38CE5D}" type="presParOf" srcId="{AA36D022-A59E-4A93-A3C1-EBFCE0F17DB6}" destId="{A5287143-8684-4726-90C6-EF05EF8C75DB}" srcOrd="0" destOrd="0" presId="urn:microsoft.com/office/officeart/2005/8/layout/process1"/>
    <dgm:cxn modelId="{5679FCCF-9341-4A1E-B07D-B9BA63D1CF89}" type="presParOf" srcId="{5D6A1247-9F5E-4681-B4EB-6024B96EB717}" destId="{1DAD87EC-A07F-4777-A0D0-14BB190D208C}" srcOrd="4" destOrd="0" presId="urn:microsoft.com/office/officeart/2005/8/layout/process1"/>
    <dgm:cxn modelId="{DA2CC2D7-FEE5-46F9-B210-B5FC342E71CE}" type="presParOf" srcId="{5D6A1247-9F5E-4681-B4EB-6024B96EB717}" destId="{69F25AC9-018C-4F35-AE93-386FA086BC0F}" srcOrd="5" destOrd="0" presId="urn:microsoft.com/office/officeart/2005/8/layout/process1"/>
    <dgm:cxn modelId="{B6AD966F-AE14-4181-8FF7-AB2F84BBF171}" type="presParOf" srcId="{69F25AC9-018C-4F35-AE93-386FA086BC0F}" destId="{779BA21D-13D5-4114-9BB4-15F1B9C90D9B}" srcOrd="0" destOrd="0" presId="urn:microsoft.com/office/officeart/2005/8/layout/process1"/>
    <dgm:cxn modelId="{6767385B-7478-4F05-ABD1-4AE6186B4AF2}" type="presParOf" srcId="{5D6A1247-9F5E-4681-B4EB-6024B96EB717}" destId="{82D84B14-EC7B-491D-B1BA-BA7734D82FE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A1558-1C19-4E5C-B57D-8CC8FCEF8ECE}">
      <dsp:nvSpPr>
        <dsp:cNvPr id="0" name=""/>
        <dsp:cNvSpPr/>
      </dsp:nvSpPr>
      <dsp:spPr>
        <a:xfrm>
          <a:off x="0" y="0"/>
          <a:ext cx="4588199" cy="21374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6B04B1-7D41-4282-A67F-13A67A77DE3F}">
      <dsp:nvSpPr>
        <dsp:cNvPr id="0" name=""/>
        <dsp:cNvSpPr/>
      </dsp:nvSpPr>
      <dsp:spPr>
        <a:xfrm>
          <a:off x="771211" y="779531"/>
          <a:ext cx="835473" cy="578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시선 변화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799444" y="807764"/>
        <a:ext cx="779007" cy="521895"/>
      </dsp:txXfrm>
    </dsp:sp>
    <dsp:sp modelId="{08EAD32C-36E6-43AB-B50D-51DC579650CD}">
      <dsp:nvSpPr>
        <dsp:cNvPr id="0" name=""/>
        <dsp:cNvSpPr/>
      </dsp:nvSpPr>
      <dsp:spPr>
        <a:xfrm>
          <a:off x="1836094" y="779531"/>
          <a:ext cx="862602" cy="578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복지 강화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864327" y="807764"/>
        <a:ext cx="806136" cy="521895"/>
      </dsp:txXfrm>
    </dsp:sp>
    <dsp:sp modelId="{62B404FB-6C20-475D-9328-EC809D42D711}">
      <dsp:nvSpPr>
        <dsp:cNvPr id="0" name=""/>
        <dsp:cNvSpPr/>
      </dsp:nvSpPr>
      <dsp:spPr>
        <a:xfrm>
          <a:off x="2928107" y="779531"/>
          <a:ext cx="888883" cy="578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정책 개선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956340" y="807764"/>
        <a:ext cx="832417" cy="521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AB2BA-5606-4486-976F-669E496B9222}">
      <dsp:nvSpPr>
        <dsp:cNvPr id="0" name=""/>
        <dsp:cNvSpPr/>
      </dsp:nvSpPr>
      <dsp:spPr>
        <a:xfrm>
          <a:off x="2970" y="591806"/>
          <a:ext cx="819858" cy="7078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결혼 이유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3702" y="612538"/>
        <a:ext cx="778394" cy="666378"/>
      </dsp:txXfrm>
    </dsp:sp>
    <dsp:sp modelId="{6D8CD8DC-ED8A-45EA-9B9C-9E3CC74A7A58}">
      <dsp:nvSpPr>
        <dsp:cNvPr id="0" name=""/>
        <dsp:cNvSpPr/>
      </dsp:nvSpPr>
      <dsp:spPr>
        <a:xfrm>
          <a:off x="931255" y="811278"/>
          <a:ext cx="229864" cy="268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>
            <a:solidFill>
              <a:schemeClr val="tx1"/>
            </a:solidFill>
          </a:endParaRPr>
        </a:p>
      </dsp:txBody>
      <dsp:txXfrm>
        <a:off x="931255" y="865058"/>
        <a:ext cx="160905" cy="161338"/>
      </dsp:txXfrm>
    </dsp:sp>
    <dsp:sp modelId="{F14F0B49-82DD-432C-8EF9-FF6DCF1BDC11}">
      <dsp:nvSpPr>
        <dsp:cNvPr id="0" name=""/>
        <dsp:cNvSpPr/>
      </dsp:nvSpPr>
      <dsp:spPr>
        <a:xfrm>
          <a:off x="1256536" y="587975"/>
          <a:ext cx="715172" cy="715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농촌 총각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1277483" y="608922"/>
        <a:ext cx="673278" cy="673611"/>
      </dsp:txXfrm>
    </dsp:sp>
    <dsp:sp modelId="{AA36D022-A59E-4A93-A3C1-EBFCE0F17DB6}">
      <dsp:nvSpPr>
        <dsp:cNvPr id="0" name=""/>
        <dsp:cNvSpPr/>
      </dsp:nvSpPr>
      <dsp:spPr>
        <a:xfrm>
          <a:off x="2080135" y="811278"/>
          <a:ext cx="229864" cy="268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>
            <a:solidFill>
              <a:schemeClr val="tx1"/>
            </a:solidFill>
          </a:endParaRPr>
        </a:p>
      </dsp:txBody>
      <dsp:txXfrm>
        <a:off x="2080135" y="865058"/>
        <a:ext cx="160905" cy="161338"/>
      </dsp:txXfrm>
    </dsp:sp>
    <dsp:sp modelId="{1DAD87EC-A07F-4777-A0D0-14BB190D208C}">
      <dsp:nvSpPr>
        <dsp:cNvPr id="0" name=""/>
        <dsp:cNvSpPr/>
      </dsp:nvSpPr>
      <dsp:spPr>
        <a:xfrm>
          <a:off x="2405415" y="555528"/>
          <a:ext cx="787287" cy="780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결혼 조건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2428272" y="578385"/>
        <a:ext cx="741573" cy="734684"/>
      </dsp:txXfrm>
    </dsp:sp>
    <dsp:sp modelId="{69F25AC9-018C-4F35-AE93-386FA086BC0F}">
      <dsp:nvSpPr>
        <dsp:cNvPr id="0" name=""/>
        <dsp:cNvSpPr/>
      </dsp:nvSpPr>
      <dsp:spPr>
        <a:xfrm>
          <a:off x="3301129" y="811278"/>
          <a:ext cx="229864" cy="26889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>
            <a:solidFill>
              <a:schemeClr val="tx1"/>
            </a:solidFill>
          </a:endParaRPr>
        </a:p>
      </dsp:txBody>
      <dsp:txXfrm>
        <a:off x="3301129" y="865058"/>
        <a:ext cx="160905" cy="161338"/>
      </dsp:txXfrm>
    </dsp:sp>
    <dsp:sp modelId="{82D84B14-EC7B-491D-B1BA-BA7734D82FE4}">
      <dsp:nvSpPr>
        <dsp:cNvPr id="0" name=""/>
        <dsp:cNvSpPr/>
      </dsp:nvSpPr>
      <dsp:spPr>
        <a:xfrm>
          <a:off x="3626410" y="598200"/>
          <a:ext cx="893003" cy="6950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rPr>
            <a:t>남녀 불균형</a:t>
          </a:r>
          <a:endParaRPr lang="ko-KR" altLang="en-US" sz="1800" kern="1200" dirty="0">
            <a:solidFill>
              <a:schemeClr val="tx1"/>
            </a:solidFill>
            <a:latin typeface="굴림" pitchFamily="50" charset="-127"/>
            <a:ea typeface="굴림" pitchFamily="50" charset="-127"/>
          </a:endParaRPr>
        </a:p>
      </dsp:txBody>
      <dsp:txXfrm>
        <a:off x="3646767" y="618557"/>
        <a:ext cx="852289" cy="654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0.62386</cdr:x>
      <cdr:y>0.33083</cdr:y>
    </cdr:from>
    <cdr:to>
      <cdr:x>0.8822</cdr:x>
      <cdr:y>0.4125</cdr:y>
    </cdr:to>
    <cdr:sp macro="" textlink="">
      <cdr:nvSpPr>
        <cdr:cNvPr id="2" name="오각형 1"/>
        <cdr:cNvSpPr/>
      </cdr:nvSpPr>
      <cdr:spPr>
        <a:xfrm xmlns:a="http://schemas.openxmlformats.org/drawingml/2006/main" rot="19621339">
          <a:off x="5390768" y="1458388"/>
          <a:ext cx="2232248" cy="360040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1">
            <a:alpha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rPr>
            <a:t>계속 증가</a:t>
          </a:r>
          <a:endParaRPr lang="ko-KR" sz="1800" dirty="0">
            <a:solidFill>
              <a:schemeClr val="tx1"/>
            </a:solidFill>
            <a:latin typeface="돋움" pitchFamily="50" charset="-127"/>
            <a:ea typeface="돋움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2B380-29AA-465B-AFC8-72B0E4A8C2F4}" type="datetimeFigureOut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6F99C-5216-49B6-9078-33A51EECB05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82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5AB7-A5B4-41DB-A9B1-72261BA4FA65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84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7F8C-B81C-45DE-84A1-A3F12E129053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276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45E3-41F1-4A13-ABC9-97E6F6674ACF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8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85A9-3B40-48BD-86C1-AFD6F710CC32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BC4A-43DA-4677-B578-FD8F7DA2D976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91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E4C9-D9B7-42C9-BD26-9227957BA154}" type="datetime1">
              <a:rPr lang="ko-KR" altLang="en-US" smtClean="0"/>
              <a:t>2021-01-14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0" y="476672"/>
            <a:ext cx="9144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467544" y="0"/>
            <a:ext cx="8208912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492374" cy="4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1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A3AC-1228-4CCF-8105-A1ECF25D7D9E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52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16F-762B-4EF2-B17F-4F1D5F537754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DDB11567-AA59-4D73-B0EC-CCC3CCC3E5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0" y="476672"/>
            <a:ext cx="9144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484245" y="0"/>
            <a:ext cx="8208912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492374" cy="4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0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833B-1878-49C3-839C-C4510214CAFB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63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8807-7C8D-412B-8BDE-040BAEE1FAD6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44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F1D7C-526E-4AA2-BE5C-3FEB1A3F74AE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20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A551-22AA-4BD2-9737-A37E1B5BC0CC}" type="datetime1">
              <a:rPr lang="ko-KR" altLang="en-US" smtClean="0"/>
              <a:t>2021-01-14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11567-AA59-4D73-B0EC-CCC3CCC3E5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0" y="476672"/>
            <a:ext cx="91440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467544" y="0"/>
            <a:ext cx="8208912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1492374" cy="4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하트 5"/>
          <p:cNvSpPr/>
          <p:nvPr/>
        </p:nvSpPr>
        <p:spPr>
          <a:xfrm rot="21362060" flipH="1">
            <a:off x="4980245" y="4232206"/>
            <a:ext cx="1562493" cy="1901791"/>
          </a:xfrm>
          <a:custGeom>
            <a:avLst/>
            <a:gdLst>
              <a:gd name="connsiteX0" fmla="*/ 1476164 w 2952328"/>
              <a:gd name="connsiteY0" fmla="*/ 504056 h 2016224"/>
              <a:gd name="connsiteX1" fmla="*/ 1476164 w 2952328"/>
              <a:gd name="connsiteY1" fmla="*/ 2016224 h 2016224"/>
              <a:gd name="connsiteX2" fmla="*/ 1476164 w 2952328"/>
              <a:gd name="connsiteY2" fmla="*/ 504056 h 2016224"/>
              <a:gd name="connsiteX0" fmla="*/ 1486926 w 2830396"/>
              <a:gd name="connsiteY0" fmla="*/ 479079 h 1991247"/>
              <a:gd name="connsiteX1" fmla="*/ 1486926 w 2830396"/>
              <a:gd name="connsiteY1" fmla="*/ 1991247 h 1991247"/>
              <a:gd name="connsiteX2" fmla="*/ 1486926 w 2830396"/>
              <a:gd name="connsiteY2" fmla="*/ 479079 h 1991247"/>
              <a:gd name="connsiteX0" fmla="*/ 1486926 w 2834572"/>
              <a:gd name="connsiteY0" fmla="*/ 479079 h 1991247"/>
              <a:gd name="connsiteX1" fmla="*/ 1486926 w 2834572"/>
              <a:gd name="connsiteY1" fmla="*/ 1991247 h 1991247"/>
              <a:gd name="connsiteX2" fmla="*/ 1486926 w 2834572"/>
              <a:gd name="connsiteY2" fmla="*/ 479079 h 1991247"/>
              <a:gd name="connsiteX0" fmla="*/ 1491743 w 2839389"/>
              <a:gd name="connsiteY0" fmla="*/ 479079 h 1991247"/>
              <a:gd name="connsiteX1" fmla="*/ 1491743 w 2839389"/>
              <a:gd name="connsiteY1" fmla="*/ 1991247 h 1991247"/>
              <a:gd name="connsiteX2" fmla="*/ 1491743 w 2839389"/>
              <a:gd name="connsiteY2" fmla="*/ 479079 h 1991247"/>
              <a:gd name="connsiteX0" fmla="*/ 1491743 w 2831058"/>
              <a:gd name="connsiteY0" fmla="*/ 479079 h 1991247"/>
              <a:gd name="connsiteX1" fmla="*/ 1491743 w 2831058"/>
              <a:gd name="connsiteY1" fmla="*/ 1991247 h 1991247"/>
              <a:gd name="connsiteX2" fmla="*/ 1491743 w 2831058"/>
              <a:gd name="connsiteY2" fmla="*/ 479079 h 1991247"/>
              <a:gd name="connsiteX0" fmla="*/ 1446890 w 2834797"/>
              <a:gd name="connsiteY0" fmla="*/ 470036 h 2028857"/>
              <a:gd name="connsiteX1" fmla="*/ 1512205 w 2834797"/>
              <a:gd name="connsiteY1" fmla="*/ 2028857 h 2028857"/>
              <a:gd name="connsiteX2" fmla="*/ 1446890 w 2834797"/>
              <a:gd name="connsiteY2" fmla="*/ 470036 h 2028857"/>
              <a:gd name="connsiteX0" fmla="*/ 1478875 w 2832032"/>
              <a:gd name="connsiteY0" fmla="*/ 468263 h 2036414"/>
              <a:gd name="connsiteX1" fmla="*/ 1497537 w 2832032"/>
              <a:gd name="connsiteY1" fmla="*/ 2036414 h 2036414"/>
              <a:gd name="connsiteX2" fmla="*/ 1478875 w 2832032"/>
              <a:gd name="connsiteY2" fmla="*/ 468263 h 2036414"/>
              <a:gd name="connsiteX0" fmla="*/ 1478875 w 1497537"/>
              <a:gd name="connsiteY0" fmla="*/ 468263 h 2036414"/>
              <a:gd name="connsiteX1" fmla="*/ 1497537 w 1497537"/>
              <a:gd name="connsiteY1" fmla="*/ 2036414 h 2036414"/>
              <a:gd name="connsiteX2" fmla="*/ 1478875 w 1497537"/>
              <a:gd name="connsiteY2" fmla="*/ 468263 h 2036414"/>
              <a:gd name="connsiteX0" fmla="*/ 1498192 w 1498192"/>
              <a:gd name="connsiteY0" fmla="*/ 468263 h 2036414"/>
              <a:gd name="connsiteX1" fmla="*/ 1488862 w 1498192"/>
              <a:gd name="connsiteY1" fmla="*/ 2036414 h 2036414"/>
              <a:gd name="connsiteX2" fmla="*/ 1498192 w 1498192"/>
              <a:gd name="connsiteY2" fmla="*/ 468263 h 2036414"/>
              <a:gd name="connsiteX0" fmla="*/ 1498192 w 1498192"/>
              <a:gd name="connsiteY0" fmla="*/ 461284 h 2066758"/>
              <a:gd name="connsiteX1" fmla="*/ 1488862 w 1498192"/>
              <a:gd name="connsiteY1" fmla="*/ 2066758 h 2066758"/>
              <a:gd name="connsiteX2" fmla="*/ 1498192 w 1498192"/>
              <a:gd name="connsiteY2" fmla="*/ 461284 h 2066758"/>
              <a:gd name="connsiteX0" fmla="*/ 1478875 w 1497537"/>
              <a:gd name="connsiteY0" fmla="*/ 456169 h 2089634"/>
              <a:gd name="connsiteX1" fmla="*/ 1497537 w 1497537"/>
              <a:gd name="connsiteY1" fmla="*/ 2089634 h 2089634"/>
              <a:gd name="connsiteX2" fmla="*/ 1478875 w 1497537"/>
              <a:gd name="connsiteY2" fmla="*/ 456169 h 208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537" h="2089634">
                <a:moveTo>
                  <a:pt x="1478875" y="456169"/>
                </a:moveTo>
                <a:cubicBezTo>
                  <a:pt x="1478124" y="1985916"/>
                  <a:pt x="1469592" y="-616852"/>
                  <a:pt x="1497537" y="2089634"/>
                </a:cubicBezTo>
                <a:cubicBezTo>
                  <a:pt x="-1516298" y="577466"/>
                  <a:pt x="845146" y="-719962"/>
                  <a:pt x="1478875" y="456169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9512" y="1844823"/>
            <a:ext cx="8784966" cy="125375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돋움" pitchFamily="50" charset="-127"/>
                <a:ea typeface="돋움" pitchFamily="50" charset="-127"/>
              </a:rPr>
              <a:t>International marriage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59864"/>
            <a:ext cx="1870569" cy="1296928"/>
          </a:xfrm>
          <a:prstGeom prst="rect">
            <a:avLst/>
          </a:prstGeom>
        </p:spPr>
      </p:pic>
      <p:sp>
        <p:nvSpPr>
          <p:cNvPr id="7" name="하트 5"/>
          <p:cNvSpPr/>
          <p:nvPr/>
        </p:nvSpPr>
        <p:spPr>
          <a:xfrm rot="20917546">
            <a:off x="2476138" y="3891193"/>
            <a:ext cx="2298935" cy="2583818"/>
          </a:xfrm>
          <a:custGeom>
            <a:avLst/>
            <a:gdLst>
              <a:gd name="connsiteX0" fmla="*/ 1476164 w 2952328"/>
              <a:gd name="connsiteY0" fmla="*/ 504056 h 2016224"/>
              <a:gd name="connsiteX1" fmla="*/ 1476164 w 2952328"/>
              <a:gd name="connsiteY1" fmla="*/ 2016224 h 2016224"/>
              <a:gd name="connsiteX2" fmla="*/ 1476164 w 2952328"/>
              <a:gd name="connsiteY2" fmla="*/ 504056 h 2016224"/>
              <a:gd name="connsiteX0" fmla="*/ 1486926 w 2830396"/>
              <a:gd name="connsiteY0" fmla="*/ 479079 h 1991247"/>
              <a:gd name="connsiteX1" fmla="*/ 1486926 w 2830396"/>
              <a:gd name="connsiteY1" fmla="*/ 1991247 h 1991247"/>
              <a:gd name="connsiteX2" fmla="*/ 1486926 w 2830396"/>
              <a:gd name="connsiteY2" fmla="*/ 479079 h 1991247"/>
              <a:gd name="connsiteX0" fmla="*/ 1486926 w 2834572"/>
              <a:gd name="connsiteY0" fmla="*/ 479079 h 1991247"/>
              <a:gd name="connsiteX1" fmla="*/ 1486926 w 2834572"/>
              <a:gd name="connsiteY1" fmla="*/ 1991247 h 1991247"/>
              <a:gd name="connsiteX2" fmla="*/ 1486926 w 2834572"/>
              <a:gd name="connsiteY2" fmla="*/ 479079 h 1991247"/>
              <a:gd name="connsiteX0" fmla="*/ 1491743 w 2839389"/>
              <a:gd name="connsiteY0" fmla="*/ 479079 h 1991247"/>
              <a:gd name="connsiteX1" fmla="*/ 1491743 w 2839389"/>
              <a:gd name="connsiteY1" fmla="*/ 1991247 h 1991247"/>
              <a:gd name="connsiteX2" fmla="*/ 1491743 w 2839389"/>
              <a:gd name="connsiteY2" fmla="*/ 479079 h 1991247"/>
              <a:gd name="connsiteX0" fmla="*/ 1491743 w 2831058"/>
              <a:gd name="connsiteY0" fmla="*/ 479079 h 1991247"/>
              <a:gd name="connsiteX1" fmla="*/ 1491743 w 2831058"/>
              <a:gd name="connsiteY1" fmla="*/ 1991247 h 1991247"/>
              <a:gd name="connsiteX2" fmla="*/ 1491743 w 2831058"/>
              <a:gd name="connsiteY2" fmla="*/ 479079 h 1991247"/>
              <a:gd name="connsiteX0" fmla="*/ 1446890 w 2834797"/>
              <a:gd name="connsiteY0" fmla="*/ 470036 h 2028857"/>
              <a:gd name="connsiteX1" fmla="*/ 1512205 w 2834797"/>
              <a:gd name="connsiteY1" fmla="*/ 2028857 h 2028857"/>
              <a:gd name="connsiteX2" fmla="*/ 1446890 w 2834797"/>
              <a:gd name="connsiteY2" fmla="*/ 470036 h 2028857"/>
              <a:gd name="connsiteX0" fmla="*/ 1478875 w 2832032"/>
              <a:gd name="connsiteY0" fmla="*/ 468263 h 2036414"/>
              <a:gd name="connsiteX1" fmla="*/ 1497537 w 2832032"/>
              <a:gd name="connsiteY1" fmla="*/ 2036414 h 2036414"/>
              <a:gd name="connsiteX2" fmla="*/ 1478875 w 2832032"/>
              <a:gd name="connsiteY2" fmla="*/ 468263 h 2036414"/>
              <a:gd name="connsiteX0" fmla="*/ 1478875 w 1497537"/>
              <a:gd name="connsiteY0" fmla="*/ 468263 h 2036414"/>
              <a:gd name="connsiteX1" fmla="*/ 1497537 w 1497537"/>
              <a:gd name="connsiteY1" fmla="*/ 2036414 h 2036414"/>
              <a:gd name="connsiteX2" fmla="*/ 1478875 w 1497537"/>
              <a:gd name="connsiteY2" fmla="*/ 468263 h 2036414"/>
              <a:gd name="connsiteX0" fmla="*/ 1498192 w 1498192"/>
              <a:gd name="connsiteY0" fmla="*/ 468263 h 2036414"/>
              <a:gd name="connsiteX1" fmla="*/ 1488862 w 1498192"/>
              <a:gd name="connsiteY1" fmla="*/ 2036414 h 2036414"/>
              <a:gd name="connsiteX2" fmla="*/ 1498192 w 1498192"/>
              <a:gd name="connsiteY2" fmla="*/ 468263 h 2036414"/>
              <a:gd name="connsiteX0" fmla="*/ 1498192 w 1498192"/>
              <a:gd name="connsiteY0" fmla="*/ 461284 h 2066758"/>
              <a:gd name="connsiteX1" fmla="*/ 1488862 w 1498192"/>
              <a:gd name="connsiteY1" fmla="*/ 2066758 h 2066758"/>
              <a:gd name="connsiteX2" fmla="*/ 1498192 w 1498192"/>
              <a:gd name="connsiteY2" fmla="*/ 461284 h 2066758"/>
              <a:gd name="connsiteX0" fmla="*/ 1478875 w 1497537"/>
              <a:gd name="connsiteY0" fmla="*/ 456169 h 2089634"/>
              <a:gd name="connsiteX1" fmla="*/ 1497537 w 1497537"/>
              <a:gd name="connsiteY1" fmla="*/ 2089634 h 2089634"/>
              <a:gd name="connsiteX2" fmla="*/ 1478875 w 1497537"/>
              <a:gd name="connsiteY2" fmla="*/ 456169 h 208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7537" h="2089634">
                <a:moveTo>
                  <a:pt x="1478875" y="456169"/>
                </a:moveTo>
                <a:cubicBezTo>
                  <a:pt x="1478124" y="1985916"/>
                  <a:pt x="1469592" y="-616852"/>
                  <a:pt x="1497537" y="2089634"/>
                </a:cubicBezTo>
                <a:cubicBezTo>
                  <a:pt x="-1516298" y="577466"/>
                  <a:pt x="845146" y="-719962"/>
                  <a:pt x="1478875" y="456169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9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4294967295"/>
          </p:nvPr>
        </p:nvSpPr>
        <p:spPr>
          <a:xfrm>
            <a:off x="446856" y="15297"/>
            <a:ext cx="8229600" cy="1037439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latin typeface="굴림" pitchFamily="50" charset="-127"/>
                <a:ea typeface="굴림" pitchFamily="50" charset="-127"/>
              </a:rPr>
              <a:t>목차</a:t>
            </a:r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>
                <a:latin typeface="굴림" pitchFamily="50" charset="-127"/>
                <a:ea typeface="굴림" pitchFamily="50" charset="-127"/>
              </a:rPr>
              <a:pPr/>
              <a:t>2</a:t>
            </a:fld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순서도: 카드 6"/>
          <p:cNvSpPr/>
          <p:nvPr/>
        </p:nvSpPr>
        <p:spPr>
          <a:xfrm>
            <a:off x="741077" y="1510736"/>
            <a:ext cx="5631124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국제 결혼의 정의</a:t>
            </a:r>
            <a:endParaRPr lang="ko-KR" altLang="en-US" sz="24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평행 사변형 7"/>
          <p:cNvSpPr/>
          <p:nvPr/>
        </p:nvSpPr>
        <p:spPr>
          <a:xfrm rot="2012576">
            <a:off x="161663" y="1606753"/>
            <a:ext cx="1368152" cy="792088"/>
          </a:xfrm>
          <a:prstGeom prst="parallelogram">
            <a:avLst>
              <a:gd name="adj" fmla="val 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8186" y="1818131"/>
            <a:ext cx="3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순서도: 카드 15"/>
          <p:cNvSpPr/>
          <p:nvPr/>
        </p:nvSpPr>
        <p:spPr>
          <a:xfrm>
            <a:off x="741076" y="2710883"/>
            <a:ext cx="5631125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atin typeface="굴림" pitchFamily="50" charset="-127"/>
                <a:ea typeface="굴림" pitchFamily="50" charset="-127"/>
                <a:hlinkClick r:id="rId2" action="ppaction://hlinksldjump"/>
              </a:rPr>
              <a:t>국제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  <a:hlinkClick r:id="rId2" action="ppaction://hlinksldjump"/>
              </a:rPr>
              <a:t>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  <a:hlinkClick r:id="rId2" action="ppaction://hlinksldjump"/>
              </a:rPr>
              <a:t>결혼의 이유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평행 사변형 16"/>
          <p:cNvSpPr/>
          <p:nvPr/>
        </p:nvSpPr>
        <p:spPr>
          <a:xfrm rot="2012576">
            <a:off x="161663" y="2806900"/>
            <a:ext cx="1368152" cy="792088"/>
          </a:xfrm>
          <a:prstGeom prst="parallelogram">
            <a:avLst>
              <a:gd name="adj" fmla="val 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186" y="3018278"/>
            <a:ext cx="3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순서도: 카드 18"/>
          <p:cNvSpPr/>
          <p:nvPr/>
        </p:nvSpPr>
        <p:spPr>
          <a:xfrm>
            <a:off x="741076" y="3911030"/>
            <a:ext cx="5631125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국제 결혼의 증가 추세</a:t>
            </a:r>
            <a:endParaRPr lang="ko-KR" altLang="en-US" sz="24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평행 사변형 19"/>
          <p:cNvSpPr/>
          <p:nvPr/>
        </p:nvSpPr>
        <p:spPr>
          <a:xfrm rot="2012576">
            <a:off x="161663" y="4007047"/>
            <a:ext cx="1368152" cy="792088"/>
          </a:xfrm>
          <a:prstGeom prst="parallelogram">
            <a:avLst>
              <a:gd name="adj" fmla="val 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186" y="4218425"/>
            <a:ext cx="3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순서도: 카드 21"/>
          <p:cNvSpPr/>
          <p:nvPr/>
        </p:nvSpPr>
        <p:spPr>
          <a:xfrm>
            <a:off x="741076" y="5111177"/>
            <a:ext cx="5631125" cy="86409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문제점과 해결책</a:t>
            </a:r>
            <a:endParaRPr lang="ko-KR" altLang="en-US" sz="24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평행 사변형 22"/>
          <p:cNvSpPr/>
          <p:nvPr/>
        </p:nvSpPr>
        <p:spPr>
          <a:xfrm rot="2012576">
            <a:off x="161663" y="5207194"/>
            <a:ext cx="1368152" cy="792088"/>
          </a:xfrm>
          <a:prstGeom prst="parallelogram">
            <a:avLst>
              <a:gd name="adj" fmla="val 43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8186" y="5418572"/>
            <a:ext cx="37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7" t="64364" r="2236" b="3670"/>
          <a:stretch/>
        </p:blipFill>
        <p:spPr>
          <a:xfrm>
            <a:off x="6660232" y="2547467"/>
            <a:ext cx="2340313" cy="229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latin typeface="굴림" pitchFamily="50" charset="-127"/>
                <a:ea typeface="굴림" pitchFamily="50" charset="-127"/>
              </a:rPr>
              <a:t>국제</a:t>
            </a:r>
            <a:r>
              <a:rPr lang="en-US" altLang="ko-KR" sz="4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4000" dirty="0" smtClean="0">
                <a:latin typeface="굴림" pitchFamily="50" charset="-127"/>
                <a:ea typeface="굴림" pitchFamily="50" charset="-127"/>
              </a:rPr>
              <a:t>결혼의 정의</a:t>
            </a:r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906888" cy="21168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국제 결혼의 정의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부부의 국적이나 주소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혼인 </a:t>
            </a:r>
            <a:r>
              <a:rPr lang="ko-KR" altLang="en-US" sz="1600" dirty="0" err="1" smtClean="0">
                <a:latin typeface="굴림" pitchFamily="50" charset="-127"/>
                <a:ea typeface="굴림" pitchFamily="50" charset="-127"/>
              </a:rPr>
              <a:t>거행지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 등 혼인 관계를 구성하는 여러 요소가 복수의 나라에 관계되는 결혼을 말함</a:t>
            </a:r>
            <a:endParaRPr lang="en-US" altLang="ko-KR" sz="1600" dirty="0" smtClean="0">
              <a:latin typeface="굴림" pitchFamily="50" charset="-127"/>
              <a:ea typeface="굴림" pitchFamily="50" charset="-127"/>
            </a:endParaRPr>
          </a:p>
          <a:p>
            <a:endParaRPr lang="ko-KR" altLang="en-US" dirty="0"/>
          </a:p>
        </p:txBody>
      </p:sp>
      <p:pic>
        <p:nvPicPr>
          <p:cNvPr id="9" name="동영상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84168" y="1700808"/>
            <a:ext cx="2501140" cy="1875855"/>
          </a:xfrm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내용 개체 틀 3"/>
          <p:cNvSpPr txBox="1">
            <a:spLocks/>
          </p:cNvSpPr>
          <p:nvPr/>
        </p:nvSpPr>
        <p:spPr>
          <a:xfrm>
            <a:off x="457200" y="3933056"/>
            <a:ext cx="6707088" cy="2116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Intercultural couples need to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Learn about one another’s cultures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Communicate well in at least one language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Accept that cultural roots go deep and that people don’t change easily or quickly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9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 idx="4294967295"/>
          </p:nvPr>
        </p:nvSpPr>
        <p:spPr>
          <a:xfrm>
            <a:off x="446856" y="15297"/>
            <a:ext cx="8229600" cy="1037439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latin typeface="굴림" pitchFamily="50" charset="-127"/>
                <a:ea typeface="굴림" pitchFamily="50" charset="-127"/>
              </a:rPr>
              <a:t>국제 결혼의 이유</a:t>
            </a:r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9" name="팔각형 8"/>
          <p:cNvSpPr/>
          <p:nvPr/>
        </p:nvSpPr>
        <p:spPr>
          <a:xfrm>
            <a:off x="1907704" y="2132856"/>
            <a:ext cx="3960440" cy="720080"/>
          </a:xfrm>
          <a:prstGeom prst="octagon">
            <a:avLst>
              <a:gd name="adj" fmla="val 20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팔각형 9"/>
          <p:cNvSpPr/>
          <p:nvPr/>
        </p:nvSpPr>
        <p:spPr>
          <a:xfrm>
            <a:off x="5868144" y="2132856"/>
            <a:ext cx="2160240" cy="720080"/>
          </a:xfrm>
          <a:prstGeom prst="octagon">
            <a:avLst>
              <a:gd name="adj" fmla="val 20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288732" y="2132856"/>
            <a:ext cx="13190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사람들의</a:t>
            </a:r>
            <a:endParaRPr lang="en-US" altLang="ko-KR" dirty="0" smtClean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시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선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699792" y="2132856"/>
            <a:ext cx="23762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국제 결혼 이유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한쪽 모서리가 둥근 사각형 12"/>
          <p:cNvSpPr/>
          <p:nvPr/>
        </p:nvSpPr>
        <p:spPr>
          <a:xfrm flipH="1">
            <a:off x="539552" y="2836506"/>
            <a:ext cx="1512168" cy="1312574"/>
          </a:xfrm>
          <a:prstGeom prst="round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국제 결혼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증가 추세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한쪽 모서리가 둥근 사각형 13"/>
          <p:cNvSpPr/>
          <p:nvPr/>
        </p:nvSpPr>
        <p:spPr>
          <a:xfrm flipH="1">
            <a:off x="539552" y="4149080"/>
            <a:ext cx="1512168" cy="1944216"/>
          </a:xfrm>
          <a:prstGeom prst="round1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사회적 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대책 필요</a:t>
            </a:r>
            <a:endParaRPr lang="ko-KR" altLang="en-US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708444"/>
              </p:ext>
            </p:extLst>
          </p:nvPr>
        </p:nvGraphicFramePr>
        <p:xfrm>
          <a:off x="2051720" y="2852936"/>
          <a:ext cx="5976664" cy="3240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51855"/>
                <a:gridCol w="2104347"/>
                <a:gridCol w="2120462"/>
              </a:tblGrid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원인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결과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자녀의 정체성 혼란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남아 선호 사상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남녀 비율의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불균형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사회의 외면</a:t>
                      </a:r>
                      <a:endParaRPr lang="en-US" altLang="ko-KR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여성의 활발한 사회참여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독신 여성 증가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상업적인 결혼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남녀평균의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역차별 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한국여성에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대한 반감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다양한 문화의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해외와의 교류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현지인이나 </a:t>
                      </a:r>
                      <a:endParaRPr lang="en-US" altLang="ko-KR" dirty="0" smtClean="0"/>
                    </a:p>
                    <a:p>
                      <a:pPr algn="ctr" latinLnBrk="1"/>
                      <a:r>
                        <a:rPr lang="ko-KR" altLang="en-US" dirty="0" smtClean="0"/>
                        <a:t>휴학생과의 만남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언어의 사용 장점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1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46856" y="15297"/>
            <a:ext cx="8229600" cy="1037439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latin typeface="굴림" pitchFamily="50" charset="-127"/>
                <a:ea typeface="굴림" pitchFamily="50" charset="-127"/>
              </a:rPr>
              <a:t>국제 결혼의 증가 추세</a:t>
            </a:r>
            <a:endParaRPr lang="ko-KR" altLang="en-US" sz="4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4143505914"/>
              </p:ext>
            </p:extLst>
          </p:nvPr>
        </p:nvGraphicFramePr>
        <p:xfrm>
          <a:off x="179512" y="1397000"/>
          <a:ext cx="8640960" cy="44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5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46856" y="15297"/>
            <a:ext cx="8229600" cy="1037439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latin typeface="돋움" pitchFamily="50" charset="-127"/>
                <a:ea typeface="돋움" pitchFamily="50" charset="-127"/>
              </a:rPr>
              <a:t>문제점과 해결책</a:t>
            </a:r>
            <a:endParaRPr lang="ko-KR" altLang="en-US" sz="40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11567-AA59-4D73-B0EC-CCC3CCC3E535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38" name="그룹 37"/>
          <p:cNvGrpSpPr/>
          <p:nvPr/>
        </p:nvGrpSpPr>
        <p:grpSpPr>
          <a:xfrm>
            <a:off x="7740" y="1616635"/>
            <a:ext cx="3816424" cy="4010630"/>
            <a:chOff x="253749" y="1628800"/>
            <a:chExt cx="3911560" cy="4161334"/>
          </a:xfrm>
        </p:grpSpPr>
        <p:sp>
          <p:nvSpPr>
            <p:cNvPr id="34" name="팔각형 33"/>
            <p:cNvSpPr/>
            <p:nvPr/>
          </p:nvSpPr>
          <p:spPr>
            <a:xfrm>
              <a:off x="649793" y="1901702"/>
              <a:ext cx="3346143" cy="3888432"/>
            </a:xfrm>
            <a:prstGeom prst="octagon">
              <a:avLst>
                <a:gd name="adj" fmla="val 26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5" name="순서도: 다중 문서 4"/>
            <p:cNvSpPr/>
            <p:nvPr/>
          </p:nvSpPr>
          <p:spPr>
            <a:xfrm>
              <a:off x="1256588" y="1628800"/>
              <a:ext cx="2376264" cy="720080"/>
            </a:xfrm>
            <a:prstGeom prst="flowChartMulti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인권침해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" name="육각형 5"/>
            <p:cNvSpPr/>
            <p:nvPr/>
          </p:nvSpPr>
          <p:spPr>
            <a:xfrm>
              <a:off x="253749" y="2768251"/>
              <a:ext cx="792088" cy="172819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언어문제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>
            <a:xfrm flipH="1">
              <a:off x="1204256" y="5070054"/>
              <a:ext cx="2136914" cy="720080"/>
            </a:xfrm>
            <a:prstGeom prst="roundRect">
              <a:avLst/>
            </a:prstGeom>
            <a:scene3d>
              <a:camera prst="obliqueTopRight"/>
              <a:lightRig rig="threePt" dir="t"/>
            </a:scene3d>
            <a:sp3d extrusionH="762000" prstMaterial="legacyWirefram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33718" y="5249484"/>
              <a:ext cx="684076" cy="383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>
                  <a:latin typeface="굴림" pitchFamily="50" charset="-127"/>
                  <a:ea typeface="굴림" pitchFamily="50" charset="-127"/>
                </a:rPr>
                <a:t>문화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물결 9"/>
            <p:cNvSpPr/>
            <p:nvPr/>
          </p:nvSpPr>
          <p:spPr>
            <a:xfrm rot="16200000">
              <a:off x="2951821" y="3244010"/>
              <a:ext cx="1681539" cy="745437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가정폭력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팔각형 10"/>
            <p:cNvSpPr/>
            <p:nvPr/>
          </p:nvSpPr>
          <p:spPr>
            <a:xfrm>
              <a:off x="1595331" y="2996952"/>
              <a:ext cx="1368152" cy="1270791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포인트가 8개인 별 11"/>
            <p:cNvSpPr/>
            <p:nvPr/>
          </p:nvSpPr>
          <p:spPr>
            <a:xfrm>
              <a:off x="1595331" y="2996951"/>
              <a:ext cx="1368152" cy="1270791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문제점</a:t>
              </a:r>
              <a:endPara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cxnSp>
          <p:nvCxnSpPr>
            <p:cNvPr id="14" name="직선 화살표 연결선 13"/>
            <p:cNvCxnSpPr>
              <a:stCxn id="12" idx="2"/>
              <a:endCxn id="8" idx="0"/>
            </p:cNvCxnSpPr>
            <p:nvPr/>
          </p:nvCxnSpPr>
          <p:spPr>
            <a:xfrm flipH="1">
              <a:off x="2272713" y="4267742"/>
              <a:ext cx="6694" cy="80231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12" idx="0"/>
              <a:endCxn id="10" idx="0"/>
            </p:cNvCxnSpPr>
            <p:nvPr/>
          </p:nvCxnSpPr>
          <p:spPr>
            <a:xfrm flipV="1">
              <a:off x="2963483" y="3616728"/>
              <a:ext cx="549569" cy="1561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2" idx="6"/>
              <a:endCxn id="5" idx="2"/>
            </p:cNvCxnSpPr>
            <p:nvPr/>
          </p:nvCxnSpPr>
          <p:spPr>
            <a:xfrm flipV="1">
              <a:off x="2279407" y="2321610"/>
              <a:ext cx="75" cy="67534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2" idx="4"/>
              <a:endCxn id="6" idx="0"/>
            </p:cNvCxnSpPr>
            <p:nvPr/>
          </p:nvCxnSpPr>
          <p:spPr>
            <a:xfrm flipH="1">
              <a:off x="1045837" y="3632347"/>
              <a:ext cx="54949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오른쪽으로 구부러진 화살표 27"/>
            <p:cNvSpPr/>
            <p:nvPr/>
          </p:nvSpPr>
          <p:spPr>
            <a:xfrm rot="2819411">
              <a:off x="1189269" y="2612089"/>
              <a:ext cx="559432" cy="7697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9" name="오른쪽으로 구부러진 화살표 28"/>
            <p:cNvSpPr/>
            <p:nvPr/>
          </p:nvSpPr>
          <p:spPr>
            <a:xfrm rot="18780589" flipH="1">
              <a:off x="2880911" y="2644545"/>
              <a:ext cx="559432" cy="7697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오른쪽으로 구부러진 화살표 29"/>
            <p:cNvSpPr/>
            <p:nvPr/>
          </p:nvSpPr>
          <p:spPr>
            <a:xfrm rot="19019411">
              <a:off x="1233182" y="3882884"/>
              <a:ext cx="559432" cy="7697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오른쪽으로 구부러진 화살표 30"/>
            <p:cNvSpPr/>
            <p:nvPr/>
          </p:nvSpPr>
          <p:spPr>
            <a:xfrm rot="2580589" flipH="1">
              <a:off x="2771142" y="3882883"/>
              <a:ext cx="559432" cy="76972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3995936" y="1196752"/>
            <a:ext cx="5040560" cy="4824536"/>
            <a:chOff x="3498776" y="1745484"/>
            <a:chExt cx="5616624" cy="4388438"/>
          </a:xfrm>
        </p:grpSpPr>
        <p:sp>
          <p:nvSpPr>
            <p:cNvPr id="43" name="순서도: 종속 처리 42"/>
            <p:cNvSpPr/>
            <p:nvPr/>
          </p:nvSpPr>
          <p:spPr>
            <a:xfrm>
              <a:off x="3498776" y="2177532"/>
              <a:ext cx="5616624" cy="3531587"/>
            </a:xfrm>
            <a:prstGeom prst="flowChartPredefined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36" name="다이어그램 35"/>
            <p:cNvGraphicFramePr/>
            <p:nvPr>
              <p:extLst>
                <p:ext uri="{D42A27DB-BD31-4B8C-83A1-F6EECF244321}">
                  <p14:modId xmlns:p14="http://schemas.microsoft.com/office/powerpoint/2010/main" val="1900153227"/>
                </p:ext>
              </p:extLst>
            </p:nvPr>
          </p:nvGraphicFramePr>
          <p:xfrm>
            <a:off x="3707904" y="3656379"/>
            <a:ext cx="5112568" cy="194421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7" name="다이어그램 36"/>
            <p:cNvGraphicFramePr/>
            <p:nvPr>
              <p:extLst>
                <p:ext uri="{D42A27DB-BD31-4B8C-83A1-F6EECF244321}">
                  <p14:modId xmlns:p14="http://schemas.microsoft.com/office/powerpoint/2010/main" val="685265675"/>
                </p:ext>
              </p:extLst>
            </p:nvPr>
          </p:nvGraphicFramePr>
          <p:xfrm>
            <a:off x="3899963" y="2266089"/>
            <a:ext cx="5039228" cy="17204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1" name="빗면 40"/>
            <p:cNvSpPr/>
            <p:nvPr/>
          </p:nvSpPr>
          <p:spPr>
            <a:xfrm>
              <a:off x="3498776" y="1745484"/>
              <a:ext cx="5616624" cy="432048"/>
            </a:xfrm>
            <a:prstGeom prst="bevel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" name="빗면 41"/>
            <p:cNvSpPr/>
            <p:nvPr/>
          </p:nvSpPr>
          <p:spPr>
            <a:xfrm>
              <a:off x="3498776" y="5701874"/>
              <a:ext cx="5616624" cy="432048"/>
            </a:xfrm>
            <a:prstGeom prst="bevel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9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161</Words>
  <Application>Microsoft Office PowerPoint</Application>
  <PresentationFormat>화면 슬라이드 쇼(4:3)</PresentationFormat>
  <Paragraphs>67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국제 결혼의 정의</vt:lpstr>
      <vt:lpstr>국제 결혼의 이유</vt:lpstr>
      <vt:lpstr>국제 결혼의 증가 추세</vt:lpstr>
      <vt:lpstr>문제점과 해결책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Windows User</cp:lastModifiedBy>
  <cp:revision>10</cp:revision>
  <dcterms:created xsi:type="dcterms:W3CDTF">2021-01-14T11:12:48Z</dcterms:created>
  <dcterms:modified xsi:type="dcterms:W3CDTF">2021-01-14T13:06:28Z</dcterms:modified>
</cp:coreProperties>
</file>