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6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궁서" panose="02030600000101010101" pitchFamily="18" charset="-127"/>
                <a:ea typeface="궁서" panose="02030600000101010101" pitchFamily="18" charset="-127"/>
                <a:cs typeface="+mn-cs"/>
              </a:defRPr>
            </a:pPr>
            <a:r>
              <a:rPr lang="ko-KR" altLang="en-US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교원 </a:t>
            </a:r>
            <a:r>
              <a:rPr lang="en-US" altLang="ko-KR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1</a:t>
            </a:r>
            <a:r>
              <a:rPr lang="ko-KR" altLang="en-US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인당 학생 수</a:t>
            </a:r>
            <a:r>
              <a:rPr lang="en-US" altLang="ko-KR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(</a:t>
            </a:r>
            <a:r>
              <a:rPr lang="ko-KR" altLang="en-US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단위</a:t>
            </a:r>
            <a:r>
              <a:rPr lang="en-US" altLang="ko-KR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:</a:t>
            </a:r>
            <a:r>
              <a:rPr lang="ko-KR" altLang="en-US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명</a:t>
            </a:r>
            <a:r>
              <a:rPr lang="en-US" altLang="ko-KR" sz="2000" b="1" dirty="0">
                <a:latin typeface="궁서" panose="02030600000101010101" pitchFamily="18" charset="-127"/>
                <a:ea typeface="궁서" panose="02030600000101010101" pitchFamily="18" charset="-127"/>
              </a:rPr>
              <a:t>)</a:t>
            </a:r>
            <a:endParaRPr lang="ko-KR" sz="2000" b="1" dirty="0">
              <a:latin typeface="궁서" panose="02030600000101010101" pitchFamily="18" charset="-127"/>
              <a:ea typeface="궁서" panose="02030600000101010101" pitchFamily="18" charset="-127"/>
            </a:endParaRPr>
          </a:p>
        </c:rich>
      </c:tx>
      <c:overlay val="0"/>
      <c:spPr>
        <a:solidFill>
          <a:schemeClr val="bg1"/>
        </a:solidFill>
        <a:ln>
          <a:solidFill>
            <a:schemeClr val="tx1"/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궁서" panose="02030600000101010101" pitchFamily="18" charset="-127"/>
              <a:ea typeface="궁서" panose="02030600000101010101" pitchFamily="18" charset="-127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2024년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Sheet1!$B$1:$F$1</c:f>
              <c:strCache>
                <c:ptCount val="5"/>
                <c:pt idx="0">
                  <c:v>서울</c:v>
                </c:pt>
                <c:pt idx="1">
                  <c:v>부산</c:v>
                </c:pt>
                <c:pt idx="2">
                  <c:v>대구</c:v>
                </c:pt>
                <c:pt idx="3">
                  <c:v>인천</c:v>
                </c:pt>
                <c:pt idx="4">
                  <c:v>광주</c:v>
                </c:pt>
              </c:strCache>
            </c:strRef>
          </c:cat>
          <c:val>
            <c:numRef>
              <c:f>Sheet1!$B$2:$F$2</c:f>
              <c:numCache>
                <c:formatCode>0.00_ </c:formatCode>
                <c:ptCount val="5"/>
                <c:pt idx="0">
                  <c:v>16.21</c:v>
                </c:pt>
                <c:pt idx="1">
                  <c:v>17.37</c:v>
                </c:pt>
                <c:pt idx="2">
                  <c:v>15.39</c:v>
                </c:pt>
                <c:pt idx="3">
                  <c:v>15.3</c:v>
                </c:pt>
                <c:pt idx="4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64-4ECB-9D8D-115C772EF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3072144"/>
        <c:axId val="472593392"/>
      </c:barChart>
      <c:lineChart>
        <c:grouping val="standard"/>
        <c:varyColors val="0"/>
        <c:ser>
          <c:idx val="1"/>
          <c:order val="1"/>
          <c:tx>
            <c:strRef>
              <c:f>Sheet1!$A$3</c:f>
              <c:strCache>
                <c:ptCount val="1"/>
                <c:pt idx="0">
                  <c:v>2025년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dLblPos val="l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064-4ECB-9D8D-115C772EF3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돋움" panose="020B0600000101010101" pitchFamily="50" charset="-127"/>
                    <a:ea typeface="돋움" panose="020B0600000101010101" pitchFamily="50" charset="-127"/>
                    <a:cs typeface="+mn-cs"/>
                  </a:defRPr>
                </a:pPr>
                <a:endParaRPr lang="ko-KR"/>
              </a:p>
            </c:txPr>
            <c:dLblPos val="l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Sheet1!$B$1:$F$1</c:f>
              <c:strCache>
                <c:ptCount val="5"/>
                <c:pt idx="0">
                  <c:v>서울</c:v>
                </c:pt>
                <c:pt idx="1">
                  <c:v>부산</c:v>
                </c:pt>
                <c:pt idx="2">
                  <c:v>대구</c:v>
                </c:pt>
                <c:pt idx="3">
                  <c:v>인천</c:v>
                </c:pt>
                <c:pt idx="4">
                  <c:v>광주</c:v>
                </c:pt>
              </c:strCache>
            </c:strRef>
          </c:cat>
          <c:val>
            <c:numRef>
              <c:f>Sheet1!$B$3:$F$3</c:f>
              <c:numCache>
                <c:formatCode>0.00_ </c:formatCode>
                <c:ptCount val="5"/>
                <c:pt idx="0">
                  <c:v>16.03</c:v>
                </c:pt>
                <c:pt idx="1">
                  <c:v>17.14</c:v>
                </c:pt>
                <c:pt idx="2">
                  <c:v>14.99</c:v>
                </c:pt>
                <c:pt idx="3">
                  <c:v>15.04</c:v>
                </c:pt>
                <c:pt idx="4">
                  <c:v>16.36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64-4ECB-9D8D-115C772EF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3055904"/>
        <c:axId val="472586192"/>
      </c:lineChart>
      <c:catAx>
        <c:axId val="563072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  <c:crossAx val="472593392"/>
        <c:crosses val="autoZero"/>
        <c:auto val="1"/>
        <c:lblAlgn val="ctr"/>
        <c:lblOffset val="100"/>
        <c:noMultiLvlLbl val="0"/>
      </c:catAx>
      <c:valAx>
        <c:axId val="472593392"/>
        <c:scaling>
          <c:orientation val="minMax"/>
        </c:scaling>
        <c:delete val="0"/>
        <c:axPos val="l"/>
        <c:numFmt formatCode="0.0_ 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  <c:crossAx val="563072144"/>
        <c:crosses val="autoZero"/>
        <c:crossBetween val="between"/>
      </c:valAx>
      <c:valAx>
        <c:axId val="472586192"/>
        <c:scaling>
          <c:orientation val="minMax"/>
          <c:max val="18"/>
          <c:min val="13"/>
        </c:scaling>
        <c:delete val="0"/>
        <c:axPos val="r"/>
        <c:numFmt formatCode="0.0_ 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  <c:crossAx val="563055904"/>
        <c:crosses val="max"/>
        <c:crossBetween val="between"/>
        <c:majorUnit val="1"/>
      </c:valAx>
      <c:catAx>
        <c:axId val="563055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2586192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돋움" panose="020B0600000101010101" pitchFamily="50" charset="-127"/>
                <a:ea typeface="돋움" panose="020B0600000101010101" pitchFamily="50" charset="-127"/>
                <a:cs typeface="+mn-cs"/>
              </a:defRPr>
            </a:pPr>
            <a:endParaRPr lang="ko-KR"/>
          </a:p>
        </c:txPr>
      </c:dTable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rgbClr val="FFFF00"/>
    </a:solidFill>
    <a:ln>
      <a:solidFill>
        <a:schemeClr val="tx1"/>
      </a:solidFill>
    </a:ln>
    <a:effectLst/>
  </c:spPr>
  <c:txPr>
    <a:bodyPr/>
    <a:lstStyle/>
    <a:p>
      <a:pPr>
        <a:defRPr sz="1600">
          <a:latin typeface="돋움" panose="020B0600000101010101" pitchFamily="50" charset="-127"/>
          <a:ea typeface="돋움" panose="020B0600000101010101" pitchFamily="50" charset="-127"/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1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repeat">
      <a:schemeClr val="accent6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NoLn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NoLn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NoLn">
    <dgm:fillClrLst meth="repeat"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02137C-CF00-411C-A725-9793AD3656F0}" type="doc">
      <dgm:prSet loTypeId="urn:microsoft.com/office/officeart/2005/8/layout/default" loCatId="list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0385463-688F-4568-A7F8-2F62583DF56C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br>
            <a:rPr lang="en-US" altLang="ko-KR" sz="18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동기화</a:t>
          </a:r>
        </a:p>
      </dgm:t>
    </dgm:pt>
    <dgm:pt modelId="{5881DEF1-1EED-4980-8CED-42166F75BECF}" type="parTrans" cxnId="{F584F29C-0B20-4378-AF8B-0F9CC782AF41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71CC864C-0119-4C7C-95B7-E8E0CCD339A2}" type="sibTrans" cxnId="{F584F29C-0B20-4378-AF8B-0F9CC782AF41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F941A426-F685-4EAE-8089-070EBF7D3AEA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학습관리 </a:t>
          </a:r>
          <a:br>
            <a:rPr lang="en-US" altLang="ko-KR" sz="18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시스템</a:t>
          </a:r>
        </a:p>
      </dgm:t>
    </dgm:pt>
    <dgm:pt modelId="{4B14F256-BE73-4387-8B27-8E7D6BE8771C}" type="parTrans" cxnId="{5475ED3D-DA2D-44C9-9813-23A4B904FB09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3CB25F9D-5CA5-408A-8A17-342B912FA42B}" type="sibTrans" cxnId="{5475ED3D-DA2D-44C9-9813-23A4B904FB09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8F18F7E7-297A-4778-86DA-9A5B8ACB4766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학습지원</a:t>
          </a:r>
          <a:br>
            <a:rPr lang="en-US" altLang="ko-KR" sz="18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도구</a:t>
          </a:r>
        </a:p>
      </dgm:t>
    </dgm:pt>
    <dgm:pt modelId="{727CC775-C43B-4122-A5BA-99AA2974BF14}" type="parTrans" cxnId="{6D770F44-5ABC-4430-A335-48251A6C46C6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00742E94-1E81-4989-A6EF-47092B6E8033}" type="sibTrans" cxnId="{6D770F44-5ABC-4430-A335-48251A6C46C6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C2D1B285-EE05-4B70-88B8-E3E6118EB400}">
      <dgm:prSet phldrT="[텍스트]" custT="1"/>
      <dgm:spPr/>
      <dgm:t>
        <a:bodyPr/>
        <a:lstStyle/>
        <a:p>
          <a:pPr latinLnBrk="1"/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br>
            <a:rPr lang="en-US" altLang="ko-KR" sz="18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>
              <a:latin typeface="굴림" panose="020B0600000101010101" pitchFamily="50" charset="-127"/>
              <a:ea typeface="굴림" panose="020B0600000101010101" pitchFamily="50" charset="-127"/>
            </a:rPr>
            <a:t>배포</a:t>
          </a:r>
        </a:p>
      </dgm:t>
    </dgm:pt>
    <dgm:pt modelId="{63E363F4-14CF-40C0-BC38-C446065BF20E}" type="parTrans" cxnId="{6121F030-6151-4D6F-8799-340DB0E1B95E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646DB726-006E-4AA0-A675-3B2790D2F8A0}" type="sibTrans" cxnId="{6121F030-6151-4D6F-8799-340DB0E1B95E}">
      <dgm:prSet/>
      <dgm:spPr/>
      <dgm:t>
        <a:bodyPr/>
        <a:lstStyle/>
        <a:p>
          <a:pPr latinLnBrk="1"/>
          <a:endParaRPr lang="ko-KR" altLang="en-US" sz="1800"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9DFF8C8D-C6F3-4C14-A16D-15E3C03F1602}" type="pres">
      <dgm:prSet presAssocID="{DB02137C-CF00-411C-A725-9793AD3656F0}" presName="diagram" presStyleCnt="0">
        <dgm:presLayoutVars>
          <dgm:dir/>
          <dgm:resizeHandles val="exact"/>
        </dgm:presLayoutVars>
      </dgm:prSet>
      <dgm:spPr/>
    </dgm:pt>
    <dgm:pt modelId="{A94E4A97-1F26-4FC3-88AA-5481A66ABFA4}" type="pres">
      <dgm:prSet presAssocID="{C0385463-688F-4568-A7F8-2F62583DF56C}" presName="node" presStyleLbl="node1" presStyleIdx="0" presStyleCnt="4">
        <dgm:presLayoutVars>
          <dgm:bulletEnabled val="1"/>
        </dgm:presLayoutVars>
      </dgm:prSet>
      <dgm:spPr/>
    </dgm:pt>
    <dgm:pt modelId="{68B8893D-7355-4D8C-86C6-1441408D65F4}" type="pres">
      <dgm:prSet presAssocID="{71CC864C-0119-4C7C-95B7-E8E0CCD339A2}" presName="sibTrans" presStyleCnt="0"/>
      <dgm:spPr/>
    </dgm:pt>
    <dgm:pt modelId="{16181A58-308B-4490-95DE-4AB5C3EDBBA6}" type="pres">
      <dgm:prSet presAssocID="{F941A426-F685-4EAE-8089-070EBF7D3AEA}" presName="node" presStyleLbl="node1" presStyleIdx="1" presStyleCnt="4">
        <dgm:presLayoutVars>
          <dgm:bulletEnabled val="1"/>
        </dgm:presLayoutVars>
      </dgm:prSet>
      <dgm:spPr/>
    </dgm:pt>
    <dgm:pt modelId="{64EB8421-F0BA-4BD2-B368-46AF62D536A1}" type="pres">
      <dgm:prSet presAssocID="{3CB25F9D-5CA5-408A-8A17-342B912FA42B}" presName="sibTrans" presStyleCnt="0"/>
      <dgm:spPr/>
    </dgm:pt>
    <dgm:pt modelId="{A73089C2-078F-438A-AAF2-D159CB0EB55B}" type="pres">
      <dgm:prSet presAssocID="{8F18F7E7-297A-4778-86DA-9A5B8ACB4766}" presName="node" presStyleLbl="node1" presStyleIdx="2" presStyleCnt="4">
        <dgm:presLayoutVars>
          <dgm:bulletEnabled val="1"/>
        </dgm:presLayoutVars>
      </dgm:prSet>
      <dgm:spPr/>
    </dgm:pt>
    <dgm:pt modelId="{26B96980-626A-440A-A479-3CFEE8A89F80}" type="pres">
      <dgm:prSet presAssocID="{00742E94-1E81-4989-A6EF-47092B6E8033}" presName="sibTrans" presStyleCnt="0"/>
      <dgm:spPr/>
    </dgm:pt>
    <dgm:pt modelId="{7232040C-F370-4A7A-8752-BDE7D21F5244}" type="pres">
      <dgm:prSet presAssocID="{C2D1B285-EE05-4B70-88B8-E3E6118EB400}" presName="node" presStyleLbl="node1" presStyleIdx="3" presStyleCnt="4">
        <dgm:presLayoutVars>
          <dgm:bulletEnabled val="1"/>
        </dgm:presLayoutVars>
      </dgm:prSet>
      <dgm:spPr/>
    </dgm:pt>
  </dgm:ptLst>
  <dgm:cxnLst>
    <dgm:cxn modelId="{6121F030-6151-4D6F-8799-340DB0E1B95E}" srcId="{DB02137C-CF00-411C-A725-9793AD3656F0}" destId="{C2D1B285-EE05-4B70-88B8-E3E6118EB400}" srcOrd="3" destOrd="0" parTransId="{63E363F4-14CF-40C0-BC38-C446065BF20E}" sibTransId="{646DB726-006E-4AA0-A675-3B2790D2F8A0}"/>
    <dgm:cxn modelId="{32326836-072D-48D5-9F4D-6F61EDAFCED7}" type="presOf" srcId="{C2D1B285-EE05-4B70-88B8-E3E6118EB400}" destId="{7232040C-F370-4A7A-8752-BDE7D21F5244}" srcOrd="0" destOrd="0" presId="urn:microsoft.com/office/officeart/2005/8/layout/default"/>
    <dgm:cxn modelId="{5475ED3D-DA2D-44C9-9813-23A4B904FB09}" srcId="{DB02137C-CF00-411C-A725-9793AD3656F0}" destId="{F941A426-F685-4EAE-8089-070EBF7D3AEA}" srcOrd="1" destOrd="0" parTransId="{4B14F256-BE73-4387-8B27-8E7D6BE8771C}" sibTransId="{3CB25F9D-5CA5-408A-8A17-342B912FA42B}"/>
    <dgm:cxn modelId="{FAF74C42-BF34-4BED-A56E-A4C9AB9D5CAD}" type="presOf" srcId="{8F18F7E7-297A-4778-86DA-9A5B8ACB4766}" destId="{A73089C2-078F-438A-AAF2-D159CB0EB55B}" srcOrd="0" destOrd="0" presId="urn:microsoft.com/office/officeart/2005/8/layout/default"/>
    <dgm:cxn modelId="{6D770F44-5ABC-4430-A335-48251A6C46C6}" srcId="{DB02137C-CF00-411C-A725-9793AD3656F0}" destId="{8F18F7E7-297A-4778-86DA-9A5B8ACB4766}" srcOrd="2" destOrd="0" parTransId="{727CC775-C43B-4122-A5BA-99AA2974BF14}" sibTransId="{00742E94-1E81-4989-A6EF-47092B6E8033}"/>
    <dgm:cxn modelId="{A04E066E-2ADD-43DF-9CF4-B122233AAF2A}" type="presOf" srcId="{C0385463-688F-4568-A7F8-2F62583DF56C}" destId="{A94E4A97-1F26-4FC3-88AA-5481A66ABFA4}" srcOrd="0" destOrd="0" presId="urn:microsoft.com/office/officeart/2005/8/layout/default"/>
    <dgm:cxn modelId="{F584F29C-0B20-4378-AF8B-0F9CC782AF41}" srcId="{DB02137C-CF00-411C-A725-9793AD3656F0}" destId="{C0385463-688F-4568-A7F8-2F62583DF56C}" srcOrd="0" destOrd="0" parTransId="{5881DEF1-1EED-4980-8CED-42166F75BECF}" sibTransId="{71CC864C-0119-4C7C-95B7-E8E0CCD339A2}"/>
    <dgm:cxn modelId="{5644C3C7-E4C2-4AD6-8960-780B721A0930}" type="presOf" srcId="{DB02137C-CF00-411C-A725-9793AD3656F0}" destId="{9DFF8C8D-C6F3-4C14-A16D-15E3C03F1602}" srcOrd="0" destOrd="0" presId="urn:microsoft.com/office/officeart/2005/8/layout/default"/>
    <dgm:cxn modelId="{E9A72CE5-BB35-4C68-BE52-9FD5C5CBE99E}" type="presOf" srcId="{F941A426-F685-4EAE-8089-070EBF7D3AEA}" destId="{16181A58-308B-4490-95DE-4AB5C3EDBBA6}" srcOrd="0" destOrd="0" presId="urn:microsoft.com/office/officeart/2005/8/layout/default"/>
    <dgm:cxn modelId="{94688FB2-DAF8-4E1C-A293-2E071964DF44}" type="presParOf" srcId="{9DFF8C8D-C6F3-4C14-A16D-15E3C03F1602}" destId="{A94E4A97-1F26-4FC3-88AA-5481A66ABFA4}" srcOrd="0" destOrd="0" presId="urn:microsoft.com/office/officeart/2005/8/layout/default"/>
    <dgm:cxn modelId="{1736BBAA-7B4C-437E-A62C-70AAA877BE19}" type="presParOf" srcId="{9DFF8C8D-C6F3-4C14-A16D-15E3C03F1602}" destId="{68B8893D-7355-4D8C-86C6-1441408D65F4}" srcOrd="1" destOrd="0" presId="urn:microsoft.com/office/officeart/2005/8/layout/default"/>
    <dgm:cxn modelId="{2AC9DAE7-EFF1-4E87-B6F5-B375A8B2BE02}" type="presParOf" srcId="{9DFF8C8D-C6F3-4C14-A16D-15E3C03F1602}" destId="{16181A58-308B-4490-95DE-4AB5C3EDBBA6}" srcOrd="2" destOrd="0" presId="urn:microsoft.com/office/officeart/2005/8/layout/default"/>
    <dgm:cxn modelId="{C3484BCA-D5FB-4B98-B2FF-3D012474CAFD}" type="presParOf" srcId="{9DFF8C8D-C6F3-4C14-A16D-15E3C03F1602}" destId="{64EB8421-F0BA-4BD2-B368-46AF62D536A1}" srcOrd="3" destOrd="0" presId="urn:microsoft.com/office/officeart/2005/8/layout/default"/>
    <dgm:cxn modelId="{5126D146-9A8B-4645-BD11-FD556C919BC7}" type="presParOf" srcId="{9DFF8C8D-C6F3-4C14-A16D-15E3C03F1602}" destId="{A73089C2-078F-438A-AAF2-D159CB0EB55B}" srcOrd="4" destOrd="0" presId="urn:microsoft.com/office/officeart/2005/8/layout/default"/>
    <dgm:cxn modelId="{B854DB0F-124F-483D-A2A6-59CF6DF4E34A}" type="presParOf" srcId="{9DFF8C8D-C6F3-4C14-A16D-15E3C03F1602}" destId="{26B96980-626A-440A-A479-3CFEE8A89F80}" srcOrd="5" destOrd="0" presId="urn:microsoft.com/office/officeart/2005/8/layout/default"/>
    <dgm:cxn modelId="{E4D09815-4669-4FD6-8DCB-204FEABA46AE}" type="presParOf" srcId="{9DFF8C8D-C6F3-4C14-A16D-15E3C03F1602}" destId="{7232040C-F370-4A7A-8752-BDE7D21F524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93D121-067A-4C74-A187-1F096B78087A}" type="doc">
      <dgm:prSet loTypeId="urn:microsoft.com/office/officeart/2005/8/layout/arrow1" loCatId="process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pPr latinLnBrk="1"/>
          <a:endParaRPr lang="ko-KR" altLang="en-US"/>
        </a:p>
      </dgm:t>
    </dgm:pt>
    <dgm:pt modelId="{1CA1D8B3-FD07-4700-84A3-6BFA265166FA}">
      <dgm:prSet phldrT="[텍스트]" custT="1"/>
      <dgm:spPr/>
      <dgm:t>
        <a:bodyPr/>
        <a:lstStyle/>
        <a:p>
          <a:pPr latinLnBrk="1"/>
          <a:r>
            <a:rPr lang="ko-KR" altLang="en-US" sz="18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학습보조 </a:t>
          </a:r>
          <a:br>
            <a:rPr lang="en-US" altLang="ko-KR" sz="18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자료</a:t>
          </a:r>
          <a:endParaRPr lang="ko-KR" altLang="en-US" sz="1800" dirty="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gm:t>
    </dgm:pt>
    <dgm:pt modelId="{F0971FE0-4E09-4D0C-B86A-2928441829B4}" type="parTrans" cxnId="{597A1BAA-CA03-4216-8D14-10986AF9D42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67C8F3A7-8F7D-4718-BFA2-E0F99CECF88C}" type="sibTrans" cxnId="{597A1BAA-CA03-4216-8D14-10986AF9D42C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C25B4BBD-7367-4009-AE18-3D069491C2E5}">
      <dgm:prSet phldrT="[텍스트]" custT="1"/>
      <dgm:spPr/>
      <dgm:t>
        <a:bodyPr/>
        <a:lstStyle/>
        <a:p>
          <a:pPr latinLnBrk="1"/>
          <a:r>
            <a:rPr lang="ko-KR" altLang="en-US" sz="18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디지털</a:t>
          </a:r>
          <a:br>
            <a:rPr lang="en-US" altLang="ko-KR" sz="18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교과서</a:t>
          </a:r>
        </a:p>
      </dgm:t>
    </dgm:pt>
    <dgm:pt modelId="{E8A90D46-DDBD-4132-84E4-E3EC9F10BAA2}" type="parTrans" cxnId="{7ED16C1F-40A6-46EE-8F2C-FF0C18D75BA1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BFFA4248-63F1-43C4-B63C-7CE1E58BFE20}" type="sibTrans" cxnId="{7ED16C1F-40A6-46EE-8F2C-FF0C18D75BA1}">
      <dgm:prSet/>
      <dgm:spPr/>
      <dgm:t>
        <a:bodyPr/>
        <a:lstStyle/>
        <a:p>
          <a:pPr latinLnBrk="1"/>
          <a:endParaRPr lang="ko-KR" altLang="en-US">
            <a:solidFill>
              <a:schemeClr val="tx1"/>
            </a:solidFill>
          </a:endParaRPr>
        </a:p>
      </dgm:t>
    </dgm:pt>
    <dgm:pt modelId="{D275F2CC-82D9-4520-9B49-6FA0073635FE}" type="pres">
      <dgm:prSet presAssocID="{B293D121-067A-4C74-A187-1F096B78087A}" presName="cycle" presStyleCnt="0">
        <dgm:presLayoutVars>
          <dgm:dir/>
          <dgm:resizeHandles val="exact"/>
        </dgm:presLayoutVars>
      </dgm:prSet>
      <dgm:spPr/>
    </dgm:pt>
    <dgm:pt modelId="{09C7C320-141E-4275-BB06-8BD1A65364D4}" type="pres">
      <dgm:prSet presAssocID="{1CA1D8B3-FD07-4700-84A3-6BFA265166FA}" presName="arrow" presStyleLbl="node1" presStyleIdx="0" presStyleCnt="2" custRadScaleRad="51866">
        <dgm:presLayoutVars>
          <dgm:bulletEnabled val="1"/>
        </dgm:presLayoutVars>
      </dgm:prSet>
      <dgm:spPr/>
    </dgm:pt>
    <dgm:pt modelId="{BAAA534A-0C9B-479C-9F53-409DFBE70387}" type="pres">
      <dgm:prSet presAssocID="{C25B4BBD-7367-4009-AE18-3D069491C2E5}" presName="arrow" presStyleLbl="node1" presStyleIdx="1" presStyleCnt="2">
        <dgm:presLayoutVars>
          <dgm:bulletEnabled val="1"/>
        </dgm:presLayoutVars>
      </dgm:prSet>
      <dgm:spPr/>
    </dgm:pt>
  </dgm:ptLst>
  <dgm:cxnLst>
    <dgm:cxn modelId="{7ED16C1F-40A6-46EE-8F2C-FF0C18D75BA1}" srcId="{B293D121-067A-4C74-A187-1F096B78087A}" destId="{C25B4BBD-7367-4009-AE18-3D069491C2E5}" srcOrd="1" destOrd="0" parTransId="{E8A90D46-DDBD-4132-84E4-E3EC9F10BAA2}" sibTransId="{BFFA4248-63F1-43C4-B63C-7CE1E58BFE20}"/>
    <dgm:cxn modelId="{93FE043D-E544-4812-BCDE-501BAC58615B}" type="presOf" srcId="{1CA1D8B3-FD07-4700-84A3-6BFA265166FA}" destId="{09C7C320-141E-4275-BB06-8BD1A65364D4}" srcOrd="0" destOrd="0" presId="urn:microsoft.com/office/officeart/2005/8/layout/arrow1"/>
    <dgm:cxn modelId="{A088A79F-3937-426F-8E43-696B226951A4}" type="presOf" srcId="{B293D121-067A-4C74-A187-1F096B78087A}" destId="{D275F2CC-82D9-4520-9B49-6FA0073635FE}" srcOrd="0" destOrd="0" presId="urn:microsoft.com/office/officeart/2005/8/layout/arrow1"/>
    <dgm:cxn modelId="{597A1BAA-CA03-4216-8D14-10986AF9D42C}" srcId="{B293D121-067A-4C74-A187-1F096B78087A}" destId="{1CA1D8B3-FD07-4700-84A3-6BFA265166FA}" srcOrd="0" destOrd="0" parTransId="{F0971FE0-4E09-4D0C-B86A-2928441829B4}" sibTransId="{67C8F3A7-8F7D-4718-BFA2-E0F99CECF88C}"/>
    <dgm:cxn modelId="{82D5F0B8-BCD4-4D20-98E6-92663A9EFCA6}" type="presOf" srcId="{C25B4BBD-7367-4009-AE18-3D069491C2E5}" destId="{BAAA534A-0C9B-479C-9F53-409DFBE70387}" srcOrd="0" destOrd="0" presId="urn:microsoft.com/office/officeart/2005/8/layout/arrow1"/>
    <dgm:cxn modelId="{9A274359-4624-4F3C-90F5-DEF7043A6F3D}" type="presParOf" srcId="{D275F2CC-82D9-4520-9B49-6FA0073635FE}" destId="{09C7C320-141E-4275-BB06-8BD1A65364D4}" srcOrd="0" destOrd="0" presId="urn:microsoft.com/office/officeart/2005/8/layout/arrow1"/>
    <dgm:cxn modelId="{3A7B762E-8B6F-4A1B-947C-F5A2FB6F3395}" type="presParOf" srcId="{D275F2CC-82D9-4520-9B49-6FA0073635FE}" destId="{BAAA534A-0C9B-479C-9F53-409DFBE70387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E4A97-1F26-4FC3-88AA-5481A66ABFA4}">
      <dsp:nvSpPr>
        <dsp:cNvPr id="0" name=""/>
        <dsp:cNvSpPr/>
      </dsp:nvSpPr>
      <dsp:spPr>
        <a:xfrm>
          <a:off x="276" y="120536"/>
          <a:ext cx="1078976" cy="64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br>
            <a:rPr lang="en-US" altLang="ko-KR" sz="1800" kern="12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동기화</a:t>
          </a:r>
        </a:p>
      </dsp:txBody>
      <dsp:txXfrm>
        <a:off x="276" y="120536"/>
        <a:ext cx="1078976" cy="647386"/>
      </dsp:txXfrm>
    </dsp:sp>
    <dsp:sp modelId="{16181A58-308B-4490-95DE-4AB5C3EDBBA6}">
      <dsp:nvSpPr>
        <dsp:cNvPr id="0" name=""/>
        <dsp:cNvSpPr/>
      </dsp:nvSpPr>
      <dsp:spPr>
        <a:xfrm>
          <a:off x="1187151" y="120536"/>
          <a:ext cx="1078976" cy="64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학습관리 </a:t>
          </a:r>
          <a:br>
            <a:rPr lang="en-US" altLang="ko-KR" sz="1800" kern="12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시스템</a:t>
          </a:r>
        </a:p>
      </dsp:txBody>
      <dsp:txXfrm>
        <a:off x="1187151" y="120536"/>
        <a:ext cx="1078976" cy="647386"/>
      </dsp:txXfrm>
    </dsp:sp>
    <dsp:sp modelId="{A73089C2-078F-438A-AAF2-D159CB0EB55B}">
      <dsp:nvSpPr>
        <dsp:cNvPr id="0" name=""/>
        <dsp:cNvSpPr/>
      </dsp:nvSpPr>
      <dsp:spPr>
        <a:xfrm>
          <a:off x="276" y="875820"/>
          <a:ext cx="1078976" cy="64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학습지원</a:t>
          </a:r>
          <a:br>
            <a:rPr lang="en-US" altLang="ko-KR" sz="1800" kern="12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도구</a:t>
          </a:r>
        </a:p>
      </dsp:txBody>
      <dsp:txXfrm>
        <a:off x="276" y="875820"/>
        <a:ext cx="1078976" cy="647386"/>
      </dsp:txXfrm>
    </dsp:sp>
    <dsp:sp modelId="{7232040C-F370-4A7A-8752-BDE7D21F5244}">
      <dsp:nvSpPr>
        <dsp:cNvPr id="0" name=""/>
        <dsp:cNvSpPr/>
      </dsp:nvSpPr>
      <dsp:spPr>
        <a:xfrm>
          <a:off x="1187151" y="875820"/>
          <a:ext cx="1078976" cy="6473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콘텐츠</a:t>
          </a:r>
          <a:br>
            <a:rPr lang="en-US" altLang="ko-KR" sz="1800" kern="1200" dirty="0"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>
              <a:latin typeface="굴림" panose="020B0600000101010101" pitchFamily="50" charset="-127"/>
              <a:ea typeface="굴림" panose="020B0600000101010101" pitchFamily="50" charset="-127"/>
            </a:rPr>
            <a:t>배포</a:t>
          </a:r>
        </a:p>
      </dsp:txBody>
      <dsp:txXfrm>
        <a:off x="1187151" y="875820"/>
        <a:ext cx="1078976" cy="647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C7C320-141E-4275-BB06-8BD1A65364D4}">
      <dsp:nvSpPr>
        <dsp:cNvPr id="0" name=""/>
        <dsp:cNvSpPr/>
      </dsp:nvSpPr>
      <dsp:spPr>
        <a:xfrm rot="16200000">
          <a:off x="516637" y="211"/>
          <a:ext cx="1512688" cy="151268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학습보조 </a:t>
          </a:r>
          <a:br>
            <a:rPr lang="en-US" altLang="ko-KR" sz="1800" kern="12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자료</a:t>
          </a:r>
          <a:endParaRPr lang="ko-KR" altLang="en-US" sz="1800" kern="1200" dirty="0">
            <a:solidFill>
              <a:schemeClr val="tx1"/>
            </a:solidFill>
            <a:latin typeface="굴림" panose="020B0600000101010101" pitchFamily="50" charset="-127"/>
            <a:ea typeface="굴림" panose="020B0600000101010101" pitchFamily="50" charset="-127"/>
          </a:endParaRPr>
        </a:p>
      </dsp:txBody>
      <dsp:txXfrm rot="5400000">
        <a:off x="781357" y="378383"/>
        <a:ext cx="1247968" cy="756344"/>
      </dsp:txXfrm>
    </dsp:sp>
    <dsp:sp modelId="{BAAA534A-0C9B-479C-9F53-409DFBE70387}">
      <dsp:nvSpPr>
        <dsp:cNvPr id="0" name=""/>
        <dsp:cNvSpPr/>
      </dsp:nvSpPr>
      <dsp:spPr>
        <a:xfrm rot="5400000">
          <a:off x="2144096" y="211"/>
          <a:ext cx="1512688" cy="1512688"/>
        </a:xfrm>
        <a:prstGeom prst="up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800" kern="12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디지털</a:t>
          </a:r>
          <a:br>
            <a:rPr lang="en-US" altLang="ko-KR" sz="1800" kern="12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</a:br>
          <a:r>
            <a:rPr lang="ko-KR" altLang="en-US" sz="1800" kern="1200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rPr>
            <a:t>교과서</a:t>
          </a:r>
        </a:p>
      </dsp:txBody>
      <dsp:txXfrm rot="-5400000">
        <a:off x="2144096" y="378383"/>
        <a:ext cx="1247968" cy="756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tNode1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NoLn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revTxLt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lt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D4911B-D12A-4484-97E7-451BC2A89346}" type="datetimeFigureOut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AA601-0275-4956-891E-9743837878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1942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5F23A-4B2A-4FFD-89A3-8A213BBB2A91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347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0CBE5-737C-4EC6-84F3-A33F328500D0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0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3BAA7-374E-48C7-933D-2CDC8EB5B79E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821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50F38-2DD6-4539-9ED5-2C6552BF701C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fld id="{A273C6B1-E74A-4E05-83DE-FDB43ECD78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2104A4B-A7E3-F99B-39CA-602E4152E6A8}"/>
              </a:ext>
            </a:extLst>
          </p:cNvPr>
          <p:cNvSpPr/>
          <p:nvPr userDrawn="1"/>
        </p:nvSpPr>
        <p:spPr>
          <a:xfrm>
            <a:off x="0" y="1006475"/>
            <a:ext cx="9906000" cy="3651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배지 7">
            <a:extLst>
              <a:ext uri="{FF2B5EF4-FFF2-40B4-BE49-F238E27FC236}">
                <a16:creationId xmlns:a16="http://schemas.microsoft.com/office/drawing/2014/main" id="{4F986F7D-4C7C-F175-2A0B-ABE83F1C8111}"/>
              </a:ext>
            </a:extLst>
          </p:cNvPr>
          <p:cNvSpPr/>
          <p:nvPr userDrawn="1"/>
        </p:nvSpPr>
        <p:spPr>
          <a:xfrm>
            <a:off x="1402080" y="0"/>
            <a:ext cx="7122160" cy="1371600"/>
          </a:xfrm>
          <a:prstGeom prst="plaqu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2081" y="18255"/>
            <a:ext cx="7112000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3125C50-7AA9-3E20-698B-079BD2297D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CEAAF4"/>
              </a:clrFrom>
              <a:clrTo>
                <a:srgbClr val="CEAA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445" y="6270791"/>
            <a:ext cx="773430" cy="53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8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2F1EA-85F8-4A8A-8E98-CAA1DD18C3F3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080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FF7DE-6965-4FB1-9C89-F579A3EC2677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1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4627-94D0-4590-94E9-32E34985B6D9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2271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D2074-5B9C-42A1-B94F-6FE488E05DC5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0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0C9D7-9708-4D45-BA39-CBB3E01665CB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50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E2556-4712-4D22-9277-90219C61F767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0782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AFCC7-A57B-405B-ADAD-AFCD8D989ED3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111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28BB4-B024-40F2-A5A3-FF5200DF8A6A}" type="datetime1">
              <a:rPr lang="ko-KR" altLang="en-US" smtClean="0"/>
              <a:t>2026-09-02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3C6B1-E74A-4E05-83DE-FDB43ECD786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944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D32245DE-DF83-4DC6-8D3C-F766EB666D97}"/>
              </a:ext>
            </a:extLst>
          </p:cNvPr>
          <p:cNvSpPr/>
          <p:nvPr/>
        </p:nvSpPr>
        <p:spPr>
          <a:xfrm>
            <a:off x="5704115" y="0"/>
            <a:ext cx="4201886" cy="6858000"/>
          </a:xfrm>
          <a:prstGeom prst="parallelogram">
            <a:avLst/>
          </a:prstGeom>
          <a:blipFill dpi="0" rotWithShape="1">
            <a:blip r:embed="rId2">
              <a:alphaModFix amt="50000"/>
            </a:blip>
            <a:srcRect/>
            <a:stretch>
              <a:fillRect/>
            </a:stretch>
          </a:blipFill>
          <a:effectLst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B9B08E1-88E8-4253-7092-67FB8B085D69}"/>
              </a:ext>
            </a:extLst>
          </p:cNvPr>
          <p:cNvSpPr/>
          <p:nvPr/>
        </p:nvSpPr>
        <p:spPr>
          <a:xfrm>
            <a:off x="1534886" y="2811724"/>
            <a:ext cx="6657943" cy="12345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TriangleInverted">
              <a:avLst/>
            </a:prstTxWarp>
            <a:spAutoFit/>
          </a:bodyPr>
          <a:lstStyle/>
          <a:p>
            <a:pPr algn="ctr"/>
            <a:r>
              <a:rPr lang="en-US" altLang="ko-KR" sz="5400" b="1" cap="none" spc="0" dirty="0">
                <a:ln w="0"/>
                <a:effectLst>
                  <a:reflection blurRad="6350" stA="55000" endA="50" endPos="85000" dir="5400000" sy="-100000" algn="bl" rotWithShape="0"/>
                </a:effectLst>
                <a:latin typeface="궁서" panose="02030600000101010101" pitchFamily="18" charset="-127"/>
                <a:ea typeface="궁서" panose="02030600000101010101" pitchFamily="18" charset="-127"/>
              </a:rPr>
              <a:t>Smart Education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83F463D-71E8-95BC-D18D-022058C7F92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7C7C7E"/>
              </a:clrFrom>
              <a:clrTo>
                <a:srgbClr val="7C7C7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44" y="171310"/>
            <a:ext cx="1976436" cy="64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668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343E916-210B-7F2A-D986-C2E09EF9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8C267EB-BACB-01E1-3638-7453EB9B9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목차</a:t>
            </a:r>
          </a:p>
        </p:txBody>
      </p:sp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928B8E75-C0A7-A150-B977-3966F8902BF4}"/>
              </a:ext>
            </a:extLst>
          </p:cNvPr>
          <p:cNvSpPr/>
          <p:nvPr/>
        </p:nvSpPr>
        <p:spPr>
          <a:xfrm>
            <a:off x="3265714" y="2226581"/>
            <a:ext cx="5649686" cy="28302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팔각형 6">
            <a:extLst>
              <a:ext uri="{FF2B5EF4-FFF2-40B4-BE49-F238E27FC236}">
                <a16:creationId xmlns:a16="http://schemas.microsoft.com/office/drawing/2014/main" id="{5E7FA6A4-8C4C-570D-3F00-E224AE1882EB}"/>
              </a:ext>
            </a:extLst>
          </p:cNvPr>
          <p:cNvSpPr/>
          <p:nvPr/>
        </p:nvSpPr>
        <p:spPr>
          <a:xfrm>
            <a:off x="2928257" y="1682295"/>
            <a:ext cx="1436914" cy="827315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1</a:t>
            </a:r>
            <a:endParaRPr lang="ko-KR" altLang="en-US" sz="240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FCAC13-5751-0009-4FC0-AE0952CA1AA7}"/>
              </a:ext>
            </a:extLst>
          </p:cNvPr>
          <p:cNvSpPr txBox="1"/>
          <p:nvPr/>
        </p:nvSpPr>
        <p:spPr>
          <a:xfrm>
            <a:off x="4484914" y="1763486"/>
            <a:ext cx="414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>
                <a:latin typeface="굴림" panose="020B0600000101010101" pitchFamily="50" charset="-127"/>
                <a:ea typeface="굴림" panose="020B0600000101010101" pitchFamily="50" charset="-127"/>
              </a:rPr>
              <a:t>스마트교육이란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77186542-B899-E560-5DA5-82C79BA5242C}"/>
              </a:ext>
            </a:extLst>
          </p:cNvPr>
          <p:cNvSpPr/>
          <p:nvPr/>
        </p:nvSpPr>
        <p:spPr>
          <a:xfrm>
            <a:off x="3265714" y="5719991"/>
            <a:ext cx="5649686" cy="28302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팔각형 9">
            <a:extLst>
              <a:ext uri="{FF2B5EF4-FFF2-40B4-BE49-F238E27FC236}">
                <a16:creationId xmlns:a16="http://schemas.microsoft.com/office/drawing/2014/main" id="{A5897372-F2A0-BE1A-42E0-BD2CBA7081DB}"/>
              </a:ext>
            </a:extLst>
          </p:cNvPr>
          <p:cNvSpPr/>
          <p:nvPr/>
        </p:nvSpPr>
        <p:spPr>
          <a:xfrm>
            <a:off x="2928257" y="5175705"/>
            <a:ext cx="1436914" cy="827315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4</a:t>
            </a:r>
            <a:endParaRPr lang="ko-KR" altLang="en-US" sz="240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6A147A-B0B5-06CE-52A8-D7C2C83255B6}"/>
              </a:ext>
            </a:extLst>
          </p:cNvPr>
          <p:cNvSpPr txBox="1"/>
          <p:nvPr/>
        </p:nvSpPr>
        <p:spPr>
          <a:xfrm>
            <a:off x="4484914" y="5256896"/>
            <a:ext cx="414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굴림" panose="020B0600000101010101" pitchFamily="50" charset="-127"/>
                <a:ea typeface="굴림" panose="020B0600000101010101" pitchFamily="50" charset="-127"/>
              </a:rPr>
              <a:t>플랫폼 구축 전략</a:t>
            </a:r>
          </a:p>
        </p:txBody>
      </p:sp>
      <p:sp>
        <p:nvSpPr>
          <p:cNvPr id="12" name="화살표: 오각형 11">
            <a:extLst>
              <a:ext uri="{FF2B5EF4-FFF2-40B4-BE49-F238E27FC236}">
                <a16:creationId xmlns:a16="http://schemas.microsoft.com/office/drawing/2014/main" id="{69D80AC5-EAC9-74CC-1AF1-3FE073998008}"/>
              </a:ext>
            </a:extLst>
          </p:cNvPr>
          <p:cNvSpPr/>
          <p:nvPr/>
        </p:nvSpPr>
        <p:spPr>
          <a:xfrm>
            <a:off x="3265714" y="3397936"/>
            <a:ext cx="5649686" cy="28302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팔각형 12">
            <a:extLst>
              <a:ext uri="{FF2B5EF4-FFF2-40B4-BE49-F238E27FC236}">
                <a16:creationId xmlns:a16="http://schemas.microsoft.com/office/drawing/2014/main" id="{53A38809-BA81-6E47-5A9B-09153958932A}"/>
              </a:ext>
            </a:extLst>
          </p:cNvPr>
          <p:cNvSpPr/>
          <p:nvPr/>
        </p:nvSpPr>
        <p:spPr>
          <a:xfrm>
            <a:off x="2928257" y="2853650"/>
            <a:ext cx="1436914" cy="827315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</a:t>
            </a:r>
            <a:endParaRPr lang="ko-KR" altLang="en-US" sz="240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24E1B6-01B5-3D8C-842D-8A32C4042010}"/>
              </a:ext>
            </a:extLst>
          </p:cNvPr>
          <p:cNvSpPr txBox="1"/>
          <p:nvPr/>
        </p:nvSpPr>
        <p:spPr>
          <a:xfrm>
            <a:off x="4484914" y="2934841"/>
            <a:ext cx="414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굴림" panose="020B0600000101010101" pitchFamily="50" charset="-127"/>
                <a:ea typeface="굴림" panose="020B0600000101010101" pitchFamily="50" charset="-127"/>
                <a:hlinkClick r:id="rId2" action="ppaction://hlinksldjump"/>
              </a:rPr>
              <a:t>중점 교육 내용</a:t>
            </a:r>
            <a:endParaRPr lang="ko-KR" altLang="en-US" sz="2400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1D936424-DAA6-5F05-E4B7-7993A8FD0C54}"/>
              </a:ext>
            </a:extLst>
          </p:cNvPr>
          <p:cNvSpPr/>
          <p:nvPr/>
        </p:nvSpPr>
        <p:spPr>
          <a:xfrm>
            <a:off x="3265714" y="4571096"/>
            <a:ext cx="5649686" cy="283029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팔각형 15">
            <a:extLst>
              <a:ext uri="{FF2B5EF4-FFF2-40B4-BE49-F238E27FC236}">
                <a16:creationId xmlns:a16="http://schemas.microsoft.com/office/drawing/2014/main" id="{15676BD6-27DB-C641-3DA3-CEF731443C39}"/>
              </a:ext>
            </a:extLst>
          </p:cNvPr>
          <p:cNvSpPr/>
          <p:nvPr/>
        </p:nvSpPr>
        <p:spPr>
          <a:xfrm>
            <a:off x="2928257" y="4026810"/>
            <a:ext cx="1436914" cy="827315"/>
          </a:xfrm>
          <a:prstGeom prst="octag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3</a:t>
            </a:r>
            <a:endParaRPr lang="ko-KR" altLang="en-US" sz="2400" dirty="0">
              <a:solidFill>
                <a:schemeClr val="bg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65876E-4806-3D99-CCB3-8CFAC7C9993A}"/>
              </a:ext>
            </a:extLst>
          </p:cNvPr>
          <p:cNvSpPr txBox="1"/>
          <p:nvPr/>
        </p:nvSpPr>
        <p:spPr>
          <a:xfrm>
            <a:off x="4484914" y="4108001"/>
            <a:ext cx="4147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latin typeface="굴림" panose="020B0600000101010101" pitchFamily="50" charset="-127"/>
                <a:ea typeface="굴림" panose="020B0600000101010101" pitchFamily="50" charset="-127"/>
              </a:rPr>
              <a:t>행정구역별 교육 통계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6C4BBC7F-F179-3624-D95E-7B706969C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1" t="61896" r="2567"/>
          <a:stretch>
            <a:fillRect/>
          </a:stretch>
        </p:blipFill>
        <p:spPr>
          <a:xfrm>
            <a:off x="754382" y="4026810"/>
            <a:ext cx="1583204" cy="210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018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>
            <a:extLst>
              <a:ext uri="{FF2B5EF4-FFF2-40B4-BE49-F238E27FC236}">
                <a16:creationId xmlns:a16="http://schemas.microsoft.com/office/drawing/2014/main" id="{8FD07564-EDFC-8B82-BB94-5384E0C8D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39" y="1460500"/>
            <a:ext cx="6623276" cy="25781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en-US" altLang="ko-KR" sz="2400" b="1" dirty="0">
                <a:latin typeface="돋움" panose="020B0600000101010101" pitchFamily="50" charset="-127"/>
                <a:ea typeface="돋움" panose="020B0600000101010101" pitchFamily="50" charset="-127"/>
              </a:rPr>
              <a:t>Smart Education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000" dirty="0">
                <a:latin typeface="돋움" panose="020B0600000101010101" pitchFamily="50" charset="-127"/>
                <a:ea typeface="돋움" panose="020B0600000101010101" pitchFamily="50" charset="-127"/>
              </a:rPr>
              <a:t>Smart Education is all the rage in South Korea, driven by both the public and private sectors efforts to create state-of-the-art learning environment</a:t>
            </a:r>
            <a:endParaRPr lang="ko-KR" altLang="en-US" sz="20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EF26A73B-4F50-1459-22D3-D687691DA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2B7FC62A-27F9-0444-883F-19BB42D1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 err="1"/>
              <a:t>스마트교육이란</a:t>
            </a:r>
            <a:endParaRPr lang="ko-KR" altLang="en-US" dirty="0"/>
          </a:p>
        </p:txBody>
      </p:sp>
      <p:sp>
        <p:nvSpPr>
          <p:cNvPr id="5" name="내용 개체 틀 1">
            <a:extLst>
              <a:ext uri="{FF2B5EF4-FFF2-40B4-BE49-F238E27FC236}">
                <a16:creationId xmlns:a16="http://schemas.microsoft.com/office/drawing/2014/main" id="{F225DA68-2BB5-027C-CC8C-BE79755878CF}"/>
              </a:ext>
            </a:extLst>
          </p:cNvPr>
          <p:cNvSpPr txBox="1">
            <a:spLocks/>
          </p:cNvSpPr>
          <p:nvPr/>
        </p:nvSpPr>
        <p:spPr>
          <a:xfrm>
            <a:off x="528639" y="4038600"/>
            <a:ext cx="8696324" cy="21258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ko-KR" altLang="en-US" sz="2400" b="1" dirty="0">
                <a:latin typeface="돋움" panose="020B0600000101010101" pitchFamily="50" charset="-127"/>
                <a:ea typeface="돋움" panose="020B0600000101010101" pitchFamily="50" charset="-127"/>
              </a:rPr>
              <a:t>스마트교육</a:t>
            </a:r>
            <a:endParaRPr lang="en-US" altLang="ko-KR" sz="24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anose="020B0600000101010101" pitchFamily="50" charset="-127"/>
                <a:ea typeface="돋움" panose="020B0600000101010101" pitchFamily="50" charset="-127"/>
              </a:rPr>
              <a:t>교육 내용</a:t>
            </a:r>
            <a:r>
              <a:rPr lang="en-US" altLang="ko-KR" sz="2000" dirty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>
                <a:latin typeface="돋움" panose="020B0600000101010101" pitchFamily="50" charset="-127"/>
                <a:ea typeface="돋움" panose="020B0600000101010101" pitchFamily="50" charset="-127"/>
              </a:rPr>
              <a:t>방법</a:t>
            </a:r>
            <a:r>
              <a:rPr lang="en-US" altLang="ko-KR" sz="2000" dirty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>
                <a:latin typeface="돋움" panose="020B0600000101010101" pitchFamily="50" charset="-127"/>
                <a:ea typeface="돋움" panose="020B0600000101010101" pitchFamily="50" charset="-127"/>
              </a:rPr>
              <a:t>평가 환경 등 교육 체제를 혁신함으로써 모든 학생의 재능을 발굴</a:t>
            </a:r>
            <a:r>
              <a:rPr lang="en-US" altLang="ko-KR" sz="2000" dirty="0"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2000" dirty="0">
                <a:latin typeface="돋움" panose="020B0600000101010101" pitchFamily="50" charset="-127"/>
                <a:ea typeface="돋움" panose="020B0600000101010101" pitchFamily="50" charset="-127"/>
              </a:rPr>
              <a:t>육성하는 교육 패러다임</a:t>
            </a:r>
            <a:endParaRPr lang="en-US" altLang="ko-KR" sz="20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돋움" panose="020B0600000101010101" pitchFamily="50" charset="-127"/>
                <a:ea typeface="돋움" panose="020B0600000101010101" pitchFamily="50" charset="-127"/>
              </a:rPr>
              <a:t>풍부한 자료와 정보통신기술을 활용하여 학습을 유도</a:t>
            </a:r>
          </a:p>
        </p:txBody>
      </p:sp>
      <p:pic>
        <p:nvPicPr>
          <p:cNvPr id="6" name="동영상">
            <a:hlinkClick r:id="" action="ppaction://media"/>
            <a:extLst>
              <a:ext uri="{FF2B5EF4-FFF2-40B4-BE49-F238E27FC236}">
                <a16:creationId xmlns:a16="http://schemas.microsoft.com/office/drawing/2014/main" id="{C5FAAB56-AFC5-2F1A-54AC-8F4488C7F5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33308" y="2090964"/>
            <a:ext cx="1944053" cy="149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1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7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내용 개체 틀 4">
            <a:extLst>
              <a:ext uri="{FF2B5EF4-FFF2-40B4-BE49-F238E27FC236}">
                <a16:creationId xmlns:a16="http://schemas.microsoft.com/office/drawing/2014/main" id="{4C5AEBF4-182F-4F95-AD44-ABE4C00593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7454301"/>
              </p:ext>
            </p:extLst>
          </p:nvPr>
        </p:nvGraphicFramePr>
        <p:xfrm>
          <a:off x="1959428" y="2606936"/>
          <a:ext cx="7402286" cy="3260463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3701143">
                  <a:extLst>
                    <a:ext uri="{9D8B030D-6E8A-4147-A177-3AD203B41FA5}">
                      <a16:colId xmlns:a16="http://schemas.microsoft.com/office/drawing/2014/main" val="1315543065"/>
                    </a:ext>
                  </a:extLst>
                </a:gridCol>
                <a:gridCol w="3701143">
                  <a:extLst>
                    <a:ext uri="{9D8B030D-6E8A-4147-A177-3AD203B41FA5}">
                      <a16:colId xmlns:a16="http://schemas.microsoft.com/office/drawing/2014/main" val="534841286"/>
                    </a:ext>
                  </a:extLst>
                </a:gridCol>
              </a:tblGrid>
              <a:tr h="108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디지털 교과서</a:t>
                      </a:r>
                      <a:endParaRPr lang="en-US" altLang="ko-KR" dirty="0">
                        <a:solidFill>
                          <a:schemeClr val="tx1"/>
                        </a:solidFill>
                        <a:latin typeface="돋움" panose="020B0600000101010101" pitchFamily="50" charset="-127"/>
                        <a:ea typeface="돋움" panose="020B0600000101010101" pitchFamily="50" charset="-127"/>
                      </a:endParaRPr>
                    </a:p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확대 및 적용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교육 콘텐츠 자유이용 및 안전한 환경 조성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647391"/>
                  </a:ext>
                </a:extLst>
              </a:tr>
              <a:tr h="108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디지털 교과서 단계적 개발 및 법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,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제도 정비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교육 콘텐츠 공공목적 이용 활성화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9181506"/>
                  </a:ext>
                </a:extLst>
              </a:tr>
              <a:tr h="1086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스마트학습 모델 개발 및 적용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  <a:latin typeface="돋움" panose="020B0600000101010101" pitchFamily="50" charset="-127"/>
                          <a:ea typeface="돋움" panose="020B0600000101010101" pitchFamily="50" charset="-127"/>
                        </a:rPr>
                        <a:t>역기능 해소를 위한 정보통신 윤리 교육 강화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1949710"/>
                  </a:ext>
                </a:extLst>
              </a:tr>
            </a:tbl>
          </a:graphicData>
        </a:graphic>
      </p:graphicFrame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526E6A66-35A9-5F1A-4B5E-E39292DB4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16F1C98F-2C4A-8AFB-C44B-7847E73D8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중점 교육 내용</a:t>
            </a:r>
          </a:p>
        </p:txBody>
      </p:sp>
      <p:sp>
        <p:nvSpPr>
          <p:cNvPr id="6" name="사각형: 잘린 위쪽 모서리 5">
            <a:extLst>
              <a:ext uri="{FF2B5EF4-FFF2-40B4-BE49-F238E27FC236}">
                <a16:creationId xmlns:a16="http://schemas.microsoft.com/office/drawing/2014/main" id="{56C76C3C-D0F9-6E99-8ADA-C9A7E4C371B4}"/>
              </a:ext>
            </a:extLst>
          </p:cNvPr>
          <p:cNvSpPr/>
          <p:nvPr/>
        </p:nvSpPr>
        <p:spPr>
          <a:xfrm>
            <a:off x="1959429" y="1719943"/>
            <a:ext cx="3690258" cy="870857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E929F8C-0DE6-8713-8F55-B13C1836D354}"/>
              </a:ext>
            </a:extLst>
          </p:cNvPr>
          <p:cNvSpPr/>
          <p:nvPr/>
        </p:nvSpPr>
        <p:spPr>
          <a:xfrm>
            <a:off x="1959428" y="1872343"/>
            <a:ext cx="3690258" cy="7184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 내용</a:t>
            </a:r>
          </a:p>
        </p:txBody>
      </p:sp>
      <p:sp>
        <p:nvSpPr>
          <p:cNvPr id="8" name="사각형: 잘린 위쪽 모서리 7">
            <a:extLst>
              <a:ext uri="{FF2B5EF4-FFF2-40B4-BE49-F238E27FC236}">
                <a16:creationId xmlns:a16="http://schemas.microsoft.com/office/drawing/2014/main" id="{5614D29C-34CF-17CF-FD7F-6FD16FB974C0}"/>
              </a:ext>
            </a:extLst>
          </p:cNvPr>
          <p:cNvSpPr/>
          <p:nvPr/>
        </p:nvSpPr>
        <p:spPr>
          <a:xfrm>
            <a:off x="5649687" y="1719943"/>
            <a:ext cx="3690258" cy="870857"/>
          </a:xfrm>
          <a:prstGeom prst="snip2Same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E6A097B-EB20-168D-93D7-4E15548BE9A7}"/>
              </a:ext>
            </a:extLst>
          </p:cNvPr>
          <p:cNvSpPr/>
          <p:nvPr/>
        </p:nvSpPr>
        <p:spPr>
          <a:xfrm>
            <a:off x="5649686" y="1872343"/>
            <a:ext cx="3690258" cy="7184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 환경</a:t>
            </a:r>
          </a:p>
        </p:txBody>
      </p:sp>
      <p:sp>
        <p:nvSpPr>
          <p:cNvPr id="10" name="사각형: 잘린 한쪽 모서리 9">
            <a:extLst>
              <a:ext uri="{FF2B5EF4-FFF2-40B4-BE49-F238E27FC236}">
                <a16:creationId xmlns:a16="http://schemas.microsoft.com/office/drawing/2014/main" id="{62B9A6CB-6E24-C994-A1E9-BB7908CA23A5}"/>
              </a:ext>
            </a:extLst>
          </p:cNvPr>
          <p:cNvSpPr/>
          <p:nvPr/>
        </p:nvSpPr>
        <p:spPr>
          <a:xfrm flipH="1">
            <a:off x="446314" y="2590800"/>
            <a:ext cx="1513113" cy="2166257"/>
          </a:xfrm>
          <a:prstGeom prst="snip1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교원</a:t>
            </a:r>
            <a:endParaRPr lang="en-US" altLang="ko-KR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스마트교육</a:t>
            </a:r>
            <a:endParaRPr lang="en-US" altLang="ko-KR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역량 강화</a:t>
            </a:r>
          </a:p>
        </p:txBody>
      </p:sp>
      <p:sp>
        <p:nvSpPr>
          <p:cNvPr id="11" name="사각형: 잘린 한쪽 모서리 10">
            <a:extLst>
              <a:ext uri="{FF2B5EF4-FFF2-40B4-BE49-F238E27FC236}">
                <a16:creationId xmlns:a16="http://schemas.microsoft.com/office/drawing/2014/main" id="{31B759F2-3615-99A8-9EAA-4904027EDE5B}"/>
              </a:ext>
            </a:extLst>
          </p:cNvPr>
          <p:cNvSpPr/>
          <p:nvPr/>
        </p:nvSpPr>
        <p:spPr>
          <a:xfrm flipH="1">
            <a:off x="446313" y="4757058"/>
            <a:ext cx="1513113" cy="1126478"/>
          </a:xfrm>
          <a:prstGeom prst="snip1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클라우드</a:t>
            </a:r>
            <a:endParaRPr lang="en-US" altLang="ko-KR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교육서비스</a:t>
            </a:r>
            <a:endParaRPr lang="en-US" altLang="ko-KR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algn="ctr"/>
            <a:r>
              <a:rPr lang="ko-KR" altLang="en-US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기반 조성</a:t>
            </a:r>
          </a:p>
        </p:txBody>
      </p:sp>
    </p:spTree>
    <p:extLst>
      <p:ext uri="{BB962C8B-B14F-4D97-AF65-F5344CB8AC3E}">
        <p14:creationId xmlns:p14="http://schemas.microsoft.com/office/powerpoint/2010/main" val="518736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내용 개체 틀 7">
            <a:extLst>
              <a:ext uri="{FF2B5EF4-FFF2-40B4-BE49-F238E27FC236}">
                <a16:creationId xmlns:a16="http://schemas.microsoft.com/office/drawing/2014/main" id="{D36078CD-B13D-3762-1E26-590B6DD0C7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305994"/>
              </p:ext>
            </p:extLst>
          </p:nvPr>
        </p:nvGraphicFramePr>
        <p:xfrm>
          <a:off x="681038" y="1589314"/>
          <a:ext cx="8543925" cy="45876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5DF4E73A-3293-C290-2B36-CBAE70573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pPr/>
              <a:t>5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E7604606-E324-1009-BE89-7A615934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행정구역별 교육 통계</a:t>
            </a:r>
          </a:p>
        </p:txBody>
      </p:sp>
      <p:sp>
        <p:nvSpPr>
          <p:cNvPr id="9" name="화살표: 오각형 8">
            <a:extLst>
              <a:ext uri="{FF2B5EF4-FFF2-40B4-BE49-F238E27FC236}">
                <a16:creationId xmlns:a16="http://schemas.microsoft.com/office/drawing/2014/main" id="{90A7E09C-9E7C-61E9-492A-D21FD30C4DA2}"/>
              </a:ext>
            </a:extLst>
          </p:cNvPr>
          <p:cNvSpPr/>
          <p:nvPr/>
        </p:nvSpPr>
        <p:spPr>
          <a:xfrm>
            <a:off x="4953000" y="2547257"/>
            <a:ext cx="2275114" cy="500743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평균 </a:t>
            </a:r>
            <a:r>
              <a:rPr lang="en-US" altLang="ko-KR" sz="1600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15.5</a:t>
            </a:r>
            <a:r>
              <a:rPr lang="ko-KR" altLang="en-US" sz="1600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명</a:t>
            </a:r>
          </a:p>
        </p:txBody>
      </p:sp>
    </p:spTree>
    <p:extLst>
      <p:ext uri="{BB962C8B-B14F-4D97-AF65-F5344CB8AC3E}">
        <p14:creationId xmlns:p14="http://schemas.microsoft.com/office/powerpoint/2010/main" val="433456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A40FC907-DC97-5C93-F533-3741095F5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3C6B1-E74A-4E05-83DE-FDB43ECD786E}" type="slidenum">
              <a:rPr lang="ko-KR" altLang="en-US" smtClean="0"/>
              <a:pPr/>
              <a:t>6</a:t>
            </a:fld>
            <a:endParaRPr lang="ko-KR" altLang="en-US"/>
          </a:p>
        </p:txBody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B0B82D30-B205-E7F3-B15C-F4F07955B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플랫폼 구축 전략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CDAD01F-DD9F-97E9-523D-73709E362841}"/>
              </a:ext>
            </a:extLst>
          </p:cNvPr>
          <p:cNvGrpSpPr/>
          <p:nvPr/>
        </p:nvGrpSpPr>
        <p:grpSpPr>
          <a:xfrm>
            <a:off x="283030" y="1807029"/>
            <a:ext cx="4582884" cy="4278085"/>
            <a:chOff x="283030" y="1807029"/>
            <a:chExt cx="4582884" cy="4278085"/>
          </a:xfrm>
        </p:grpSpPr>
        <p:sp>
          <p:nvSpPr>
            <p:cNvPr id="5" name="사각형: 둥근 대각선 방향 모서리 4">
              <a:extLst>
                <a:ext uri="{FF2B5EF4-FFF2-40B4-BE49-F238E27FC236}">
                  <a16:creationId xmlns:a16="http://schemas.microsoft.com/office/drawing/2014/main" id="{3948E44A-A350-0BA0-C598-0E5E5A06B032}"/>
                </a:ext>
              </a:extLst>
            </p:cNvPr>
            <p:cNvSpPr/>
            <p:nvPr/>
          </p:nvSpPr>
          <p:spPr>
            <a:xfrm>
              <a:off x="283030" y="1807029"/>
              <a:ext cx="4582884" cy="4278085"/>
            </a:xfrm>
            <a:prstGeom prst="round2Diag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육각형 6">
              <a:extLst>
                <a:ext uri="{FF2B5EF4-FFF2-40B4-BE49-F238E27FC236}">
                  <a16:creationId xmlns:a16="http://schemas.microsoft.com/office/drawing/2014/main" id="{5CC2A1C4-CFBC-B3F9-B69A-A933D3068469}"/>
                </a:ext>
              </a:extLst>
            </p:cNvPr>
            <p:cNvSpPr/>
            <p:nvPr/>
          </p:nvSpPr>
          <p:spPr>
            <a:xfrm>
              <a:off x="1099457" y="1948543"/>
              <a:ext cx="3102429" cy="435428"/>
            </a:xfrm>
            <a:prstGeom prst="hexagon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클라우드</a:t>
              </a:r>
            </a:p>
          </p:txBody>
        </p:sp>
        <p:sp>
          <p:nvSpPr>
            <p:cNvPr id="8" name="말풍선: 모서리가 둥근 사각형 7">
              <a:extLst>
                <a:ext uri="{FF2B5EF4-FFF2-40B4-BE49-F238E27FC236}">
                  <a16:creationId xmlns:a16="http://schemas.microsoft.com/office/drawing/2014/main" id="{E4A8F6FD-5919-7BD9-72CC-74A9E3CB240C}"/>
                </a:ext>
              </a:extLst>
            </p:cNvPr>
            <p:cNvSpPr/>
            <p:nvPr/>
          </p:nvSpPr>
          <p:spPr>
            <a:xfrm>
              <a:off x="413657" y="2579914"/>
              <a:ext cx="988424" cy="1164772"/>
            </a:xfrm>
            <a:prstGeom prst="wedgeRoundRectCallout">
              <a:avLst>
                <a:gd name="adj1" fmla="val 80488"/>
                <a:gd name="adj2" fmla="val -12090"/>
                <a:gd name="adj3" fmla="val 16667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디지털</a:t>
              </a:r>
              <a:endPara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교과서</a:t>
              </a:r>
              <a:endPara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플랫폼</a:t>
              </a:r>
            </a:p>
          </p:txBody>
        </p:sp>
        <p:graphicFrame>
          <p:nvGraphicFramePr>
            <p:cNvPr id="9" name="다이어그램 8">
              <a:extLst>
                <a:ext uri="{FF2B5EF4-FFF2-40B4-BE49-F238E27FC236}">
                  <a16:creationId xmlns:a16="http://schemas.microsoft.com/office/drawing/2014/main" id="{854A66AC-4ADF-9934-4EDD-DECEEEEDED0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159057618"/>
                </p:ext>
              </p:extLst>
            </p:nvPr>
          </p:nvGraphicFramePr>
          <p:xfrm>
            <a:off x="1935481" y="2579914"/>
            <a:ext cx="2266405" cy="1643743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10" name="사각형: 둥근 위쪽 모서리 9">
              <a:extLst>
                <a:ext uri="{FF2B5EF4-FFF2-40B4-BE49-F238E27FC236}">
                  <a16:creationId xmlns:a16="http://schemas.microsoft.com/office/drawing/2014/main" id="{774F09EF-E5F3-FE47-09E5-8AFAC97C1EEF}"/>
                </a:ext>
              </a:extLst>
            </p:cNvPr>
            <p:cNvSpPr/>
            <p:nvPr/>
          </p:nvSpPr>
          <p:spPr>
            <a:xfrm flipV="1">
              <a:off x="500743" y="4332511"/>
              <a:ext cx="4147457" cy="1643743"/>
            </a:xfrm>
            <a:prstGeom prst="round2Same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사각형: 잘린 한쪽 모서리 10">
              <a:extLst>
                <a:ext uri="{FF2B5EF4-FFF2-40B4-BE49-F238E27FC236}">
                  <a16:creationId xmlns:a16="http://schemas.microsoft.com/office/drawing/2014/main" id="{0BA3ADE9-4FDC-6A7B-F814-E4492D3FF432}"/>
                </a:ext>
              </a:extLst>
            </p:cNvPr>
            <p:cNvSpPr/>
            <p:nvPr/>
          </p:nvSpPr>
          <p:spPr>
            <a:xfrm>
              <a:off x="500743" y="3984171"/>
              <a:ext cx="1524000" cy="533400"/>
            </a:xfrm>
            <a:prstGeom prst="snip1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저작 및 개발</a:t>
              </a:r>
            </a:p>
          </p:txBody>
        </p:sp>
        <p:graphicFrame>
          <p:nvGraphicFramePr>
            <p:cNvPr id="12" name="다이어그램 11">
              <a:extLst>
                <a:ext uri="{FF2B5EF4-FFF2-40B4-BE49-F238E27FC236}">
                  <a16:creationId xmlns:a16="http://schemas.microsoft.com/office/drawing/2014/main" id="{DA315793-E858-6700-D0EB-D55980299D1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55491996"/>
                </p:ext>
              </p:extLst>
            </p:nvPr>
          </p:nvGraphicFramePr>
          <p:xfrm>
            <a:off x="990601" y="4517571"/>
            <a:ext cx="3657599" cy="151311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13" name="순서도: 문서 12">
              <a:extLst>
                <a:ext uri="{FF2B5EF4-FFF2-40B4-BE49-F238E27FC236}">
                  <a16:creationId xmlns:a16="http://schemas.microsoft.com/office/drawing/2014/main" id="{24A3C911-86E7-3B5F-FA9A-7FAC3F74D8AA}"/>
                </a:ext>
              </a:extLst>
            </p:cNvPr>
            <p:cNvSpPr/>
            <p:nvPr/>
          </p:nvSpPr>
          <p:spPr>
            <a:xfrm rot="20474092">
              <a:off x="674914" y="4767943"/>
              <a:ext cx="727167" cy="794657"/>
            </a:xfrm>
            <a:prstGeom prst="flowChartDocumen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오픈마켓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286E12C-D788-FED1-0B6D-C65128C25497}"/>
              </a:ext>
            </a:extLst>
          </p:cNvPr>
          <p:cNvGrpSpPr/>
          <p:nvPr/>
        </p:nvGrpSpPr>
        <p:grpSpPr>
          <a:xfrm>
            <a:off x="5203370" y="1807029"/>
            <a:ext cx="4419602" cy="4278085"/>
            <a:chOff x="5203370" y="1807029"/>
            <a:chExt cx="4419602" cy="4278085"/>
          </a:xfrm>
        </p:grpSpPr>
        <p:sp>
          <p:nvSpPr>
            <p:cNvPr id="6" name="사각형: 둥근 대각선 방향 모서리 5">
              <a:extLst>
                <a:ext uri="{FF2B5EF4-FFF2-40B4-BE49-F238E27FC236}">
                  <a16:creationId xmlns:a16="http://schemas.microsoft.com/office/drawing/2014/main" id="{0C61D9DE-EB02-475B-7253-BC579C0A7275}"/>
                </a:ext>
              </a:extLst>
            </p:cNvPr>
            <p:cNvSpPr/>
            <p:nvPr/>
          </p:nvSpPr>
          <p:spPr>
            <a:xfrm flipH="1">
              <a:off x="5203370" y="1807029"/>
              <a:ext cx="4419602" cy="4278085"/>
            </a:xfrm>
            <a:prstGeom prst="round2Diag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설명선: 아래쪽 화살표 14">
              <a:extLst>
                <a:ext uri="{FF2B5EF4-FFF2-40B4-BE49-F238E27FC236}">
                  <a16:creationId xmlns:a16="http://schemas.microsoft.com/office/drawing/2014/main" id="{4308C3D7-E46F-1D16-39DC-EAC066B87FB1}"/>
                </a:ext>
              </a:extLst>
            </p:cNvPr>
            <p:cNvSpPr/>
            <p:nvPr/>
          </p:nvSpPr>
          <p:spPr>
            <a:xfrm>
              <a:off x="6193971" y="1948542"/>
              <a:ext cx="2427515" cy="631371"/>
            </a:xfrm>
            <a:prstGeom prst="downArrowCallout">
              <a:avLst>
                <a:gd name="adj1" fmla="val 50000"/>
                <a:gd name="adj2" fmla="val 25000"/>
                <a:gd name="adj3" fmla="val 25000"/>
                <a:gd name="adj4" fmla="val 51184"/>
              </a:avLst>
            </a:prstGeom>
            <a:solidFill>
              <a:schemeClr val="bg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학습자 단말기</a:t>
              </a:r>
            </a:p>
          </p:txBody>
        </p:sp>
        <p:sp>
          <p:nvSpPr>
            <p:cNvPr id="16" name="사각형: 위쪽 모서리의 한쪽은 둥글고 다른 한쪽은 잘림 15">
              <a:extLst>
                <a:ext uri="{FF2B5EF4-FFF2-40B4-BE49-F238E27FC236}">
                  <a16:creationId xmlns:a16="http://schemas.microsoft.com/office/drawing/2014/main" id="{D76D617A-093E-BB63-61D2-B53F250A92DF}"/>
                </a:ext>
              </a:extLst>
            </p:cNvPr>
            <p:cNvSpPr/>
            <p:nvPr/>
          </p:nvSpPr>
          <p:spPr>
            <a:xfrm>
              <a:off x="5410200" y="2579913"/>
              <a:ext cx="1817914" cy="463211"/>
            </a:xfrm>
            <a:prstGeom prst="snip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웹 브라우저</a:t>
              </a:r>
            </a:p>
          </p:txBody>
        </p:sp>
        <p:sp>
          <p:nvSpPr>
            <p:cNvPr id="17" name="사각형: 위쪽 모서리의 한쪽은 둥글고 다른 한쪽은 잘림 16">
              <a:extLst>
                <a:ext uri="{FF2B5EF4-FFF2-40B4-BE49-F238E27FC236}">
                  <a16:creationId xmlns:a16="http://schemas.microsoft.com/office/drawing/2014/main" id="{76D42A6C-C2F1-3F9C-155C-BE424A716CC1}"/>
                </a:ext>
              </a:extLst>
            </p:cNvPr>
            <p:cNvSpPr/>
            <p:nvPr/>
          </p:nvSpPr>
          <p:spPr>
            <a:xfrm flipH="1">
              <a:off x="7605124" y="2579913"/>
              <a:ext cx="1817914" cy="463211"/>
            </a:xfrm>
            <a:prstGeom prst="snip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교과서</a:t>
              </a:r>
            </a:p>
          </p:txBody>
        </p:sp>
        <p:sp>
          <p:nvSpPr>
            <p:cNvPr id="18" name="두루마리 모양: 가로로 말림 17">
              <a:extLst>
                <a:ext uri="{FF2B5EF4-FFF2-40B4-BE49-F238E27FC236}">
                  <a16:creationId xmlns:a16="http://schemas.microsoft.com/office/drawing/2014/main" id="{DDFAE186-8033-D39F-EE8F-0A4739158CC5}"/>
                </a:ext>
              </a:extLst>
            </p:cNvPr>
            <p:cNvSpPr/>
            <p:nvPr/>
          </p:nvSpPr>
          <p:spPr>
            <a:xfrm>
              <a:off x="5355771" y="3162300"/>
              <a:ext cx="4136572" cy="1355271"/>
            </a:xfrm>
            <a:prstGeom prst="horizontalScroll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순서도: 순차적 액세스 저장소 18">
              <a:extLst>
                <a:ext uri="{FF2B5EF4-FFF2-40B4-BE49-F238E27FC236}">
                  <a16:creationId xmlns:a16="http://schemas.microsoft.com/office/drawing/2014/main" id="{32D48CFA-F4FB-AD7F-9D1A-D0135DBB477B}"/>
                </a:ext>
              </a:extLst>
            </p:cNvPr>
            <p:cNvSpPr/>
            <p:nvPr/>
          </p:nvSpPr>
          <p:spPr>
            <a:xfrm flipH="1" flipV="1">
              <a:off x="5627914" y="3429000"/>
              <a:ext cx="1001486" cy="794657"/>
            </a:xfrm>
            <a:prstGeom prst="flowChartMagneticTape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BB2117C-0172-4287-6787-902C7D43AF2A}"/>
                </a:ext>
              </a:extLst>
            </p:cNvPr>
            <p:cNvSpPr txBox="1"/>
            <p:nvPr/>
          </p:nvSpPr>
          <p:spPr>
            <a:xfrm>
              <a:off x="5693228" y="3503730"/>
              <a:ext cx="10014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dirty="0">
                  <a:latin typeface="굴림" panose="020B0600000101010101" pitchFamily="50" charset="-127"/>
                  <a:ea typeface="굴림" panose="020B0600000101010101" pitchFamily="50" charset="-127"/>
                </a:rPr>
                <a:t>스마트</a:t>
              </a:r>
              <a:endParaRPr lang="en-US" altLang="ko-KR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r>
                <a:rPr lang="ko-KR" altLang="en-US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교육앱</a:t>
              </a:r>
              <a:endParaRPr lang="ko-KR" altLang="en-US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1" name="평행 사변형 20">
              <a:extLst>
                <a:ext uri="{FF2B5EF4-FFF2-40B4-BE49-F238E27FC236}">
                  <a16:creationId xmlns:a16="http://schemas.microsoft.com/office/drawing/2014/main" id="{139C2EBA-55DB-A4C5-8EAE-730F29D1CB01}"/>
                </a:ext>
              </a:extLst>
            </p:cNvPr>
            <p:cNvSpPr/>
            <p:nvPr/>
          </p:nvSpPr>
          <p:spPr>
            <a:xfrm flipH="1">
              <a:off x="6662057" y="3461658"/>
              <a:ext cx="1001486" cy="794657"/>
            </a:xfrm>
            <a:prstGeom prst="parallelogram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뷰어</a:t>
              </a:r>
            </a:p>
          </p:txBody>
        </p:sp>
        <p:sp>
          <p:nvSpPr>
            <p:cNvPr id="22" name="평행 사변형 21">
              <a:extLst>
                <a:ext uri="{FF2B5EF4-FFF2-40B4-BE49-F238E27FC236}">
                  <a16:creationId xmlns:a16="http://schemas.microsoft.com/office/drawing/2014/main" id="{F40ABB61-F62F-3090-C563-0F2D0BB63985}"/>
                </a:ext>
              </a:extLst>
            </p:cNvPr>
            <p:cNvSpPr/>
            <p:nvPr/>
          </p:nvSpPr>
          <p:spPr>
            <a:xfrm>
              <a:off x="7663543" y="3472544"/>
              <a:ext cx="1561420" cy="794657"/>
            </a:xfrm>
            <a:prstGeom prst="parallelogram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학습관리</a:t>
              </a:r>
              <a:endPara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도구</a:t>
              </a:r>
            </a:p>
          </p:txBody>
        </p:sp>
        <p:sp>
          <p:nvSpPr>
            <p:cNvPr id="23" name="순서도: 저장 데이터 22">
              <a:extLst>
                <a:ext uri="{FF2B5EF4-FFF2-40B4-BE49-F238E27FC236}">
                  <a16:creationId xmlns:a16="http://schemas.microsoft.com/office/drawing/2014/main" id="{37B7C148-84BF-7FBE-E7A1-0F919EB4BAD3}"/>
                </a:ext>
              </a:extLst>
            </p:cNvPr>
            <p:cNvSpPr/>
            <p:nvPr/>
          </p:nvSpPr>
          <p:spPr>
            <a:xfrm>
              <a:off x="5410200" y="4778829"/>
              <a:ext cx="1585913" cy="446314"/>
            </a:xfrm>
            <a:prstGeom prst="flowChartOnlineStorage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PC</a:t>
              </a:r>
              <a:endParaRPr lang="ko-KR" altLang="en-US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24" name="순서도: 다른 페이지 연결선 23">
              <a:extLst>
                <a:ext uri="{FF2B5EF4-FFF2-40B4-BE49-F238E27FC236}">
                  <a16:creationId xmlns:a16="http://schemas.microsoft.com/office/drawing/2014/main" id="{27869B2B-DB7B-FB58-5DA6-C8008BDD94AD}"/>
                </a:ext>
              </a:extLst>
            </p:cNvPr>
            <p:cNvSpPr/>
            <p:nvPr/>
          </p:nvSpPr>
          <p:spPr>
            <a:xfrm>
              <a:off x="7605124" y="4778829"/>
              <a:ext cx="1817914" cy="446314"/>
            </a:xfrm>
            <a:prstGeom prst="flowChartOffpageConnector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>
                  <a:solidFill>
                    <a:schemeClr val="tx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스마트패드</a:t>
              </a:r>
            </a:p>
          </p:txBody>
        </p:sp>
        <p:cxnSp>
          <p:nvCxnSpPr>
            <p:cNvPr id="26" name="연결선: 꺾임 25">
              <a:extLst>
                <a:ext uri="{FF2B5EF4-FFF2-40B4-BE49-F238E27FC236}">
                  <a16:creationId xmlns:a16="http://schemas.microsoft.com/office/drawing/2014/main" id="{7E2CB514-3C8E-8BAD-9469-E78AD94B6D81}"/>
                </a:ext>
              </a:extLst>
            </p:cNvPr>
            <p:cNvCxnSpPr>
              <a:stCxn id="23" idx="0"/>
              <a:endCxn id="24" idx="0"/>
            </p:cNvCxnSpPr>
            <p:nvPr/>
          </p:nvCxnSpPr>
          <p:spPr>
            <a:xfrm rot="5400000" flipH="1" flipV="1">
              <a:off x="7358619" y="3623367"/>
              <a:ext cx="12700" cy="2310924"/>
            </a:xfrm>
            <a:prstGeom prst="bentConnector3">
              <a:avLst>
                <a:gd name="adj1" fmla="val 1800000"/>
              </a:avLst>
            </a:prstGeom>
            <a:ln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화살표: 왼쪽/오른쪽/위쪽/아래쪽 26">
              <a:extLst>
                <a:ext uri="{FF2B5EF4-FFF2-40B4-BE49-F238E27FC236}">
                  <a16:creationId xmlns:a16="http://schemas.microsoft.com/office/drawing/2014/main" id="{BB637BBA-086C-A57D-A38F-C8385025E596}"/>
                </a:ext>
              </a:extLst>
            </p:cNvPr>
            <p:cNvSpPr/>
            <p:nvPr/>
          </p:nvSpPr>
          <p:spPr>
            <a:xfrm>
              <a:off x="6156654" y="5248390"/>
              <a:ext cx="2416629" cy="767439"/>
            </a:xfrm>
            <a:prstGeom prst="quadArrow">
              <a:avLst>
                <a:gd name="adj1" fmla="val 45000"/>
                <a:gd name="adj2" fmla="val 22500"/>
                <a:gd name="adj3" fmla="val 27500"/>
              </a:avLst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solidFill>
                    <a:schemeClr val="bg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OSMD</a:t>
              </a:r>
              <a:endParaRPr lang="ko-KR" altLang="en-US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67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74</TotalTime>
  <Words>195</Words>
  <Application>Microsoft Office PowerPoint</Application>
  <PresentationFormat>A4 용지(210x297mm)</PresentationFormat>
  <Paragraphs>65</Paragraphs>
  <Slides>6</Slides>
  <Notes>0</Notes>
  <HiddenSlides>0</HiddenSlides>
  <MMClips>1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굴림</vt:lpstr>
      <vt:lpstr>궁서</vt:lpstr>
      <vt:lpstr>돋움</vt:lpstr>
      <vt:lpstr>맑은 고딕</vt:lpstr>
      <vt:lpstr>Arial</vt:lpstr>
      <vt:lpstr>Calibri</vt:lpstr>
      <vt:lpstr>Calibri Light</vt:lpstr>
      <vt:lpstr>Wingdings</vt:lpstr>
      <vt:lpstr>Office 테마</vt:lpstr>
      <vt:lpstr>PowerPoint 프레젠테이션</vt:lpstr>
      <vt:lpstr>목차</vt:lpstr>
      <vt:lpstr>1. 스마트교육이란</vt:lpstr>
      <vt:lpstr>2. 중점 교육 내용</vt:lpstr>
      <vt:lpstr>3. 행정구역별 교육 통계</vt:lpstr>
      <vt:lpstr>4. 플랫폼 구축 전략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MZ7189</dc:creator>
  <cp:lastModifiedBy>MZ7189</cp:lastModifiedBy>
  <cp:revision>7</cp:revision>
  <dcterms:created xsi:type="dcterms:W3CDTF">2026-09-02T11:20:57Z</dcterms:created>
  <dcterms:modified xsi:type="dcterms:W3CDTF">2026-09-02T12:35:32Z</dcterms:modified>
</cp:coreProperties>
</file>