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80" y="-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아시아 해상 화물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수출물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동향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물량(천톤)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 3월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165266</c:v>
                </c:pt>
                <c:pt idx="1">
                  <c:v>165780</c:v>
                </c:pt>
                <c:pt idx="2">
                  <c:v>166299</c:v>
                </c:pt>
                <c:pt idx="3">
                  <c:v>42379</c:v>
                </c:pt>
                <c:pt idx="4">
                  <c:v>42225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89056"/>
        <c:axId val="1538684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비중(%)</c:v>
                </c:pt>
              </c:strCache>
            </c:strRef>
          </c:tx>
          <c:dLbls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 3월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66.3</c:v>
                </c:pt>
                <c:pt idx="1">
                  <c:v>67.2</c:v>
                </c:pt>
                <c:pt idx="2">
                  <c:v>69.599999999999994</c:v>
                </c:pt>
                <c:pt idx="3">
                  <c:v>68.2</c:v>
                </c:pt>
                <c:pt idx="4">
                  <c:v>68.3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90592"/>
        <c:axId val="153869056"/>
      </c:lineChart>
      <c:catAx>
        <c:axId val="18058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3868480"/>
        <c:crosses val="autoZero"/>
        <c:auto val="1"/>
        <c:lblAlgn val="ctr"/>
        <c:lblOffset val="100"/>
        <c:noMultiLvlLbl val="0"/>
      </c:catAx>
      <c:valAx>
        <c:axId val="153868480"/>
        <c:scaling>
          <c:orientation val="minMax"/>
          <c:max val="200000"/>
        </c:scaling>
        <c:delete val="0"/>
        <c:axPos val="l"/>
        <c:majorGridlines>
          <c:spPr>
            <a:ln>
              <a:noFill/>
            </a:ln>
          </c:spPr>
        </c:majorGridlines>
        <c:numFmt formatCode="#,##0_);[Red]\(#,##0\)" sourceLinked="0"/>
        <c:majorTickMark val="out"/>
        <c:minorTickMark val="none"/>
        <c:tickLblPos val="nextTo"/>
        <c:crossAx val="180589056"/>
        <c:crosses val="autoZero"/>
        <c:crossBetween val="between"/>
        <c:minorUnit val="10"/>
      </c:valAx>
      <c:valAx>
        <c:axId val="153869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80590592"/>
        <c:crosses val="max"/>
        <c:crossBetween val="between"/>
        <c:majorUnit val="20"/>
        <c:minorUnit val="0.2"/>
      </c:valAx>
      <c:catAx>
        <c:axId val="180590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3869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843BA-6402-4406-8EA5-C097B1935B8A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2779510E-892C-4615-86BC-D1FE9AB49EDB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굴림" pitchFamily="50" charset="-127"/>
              <a:ea typeface="굴림" pitchFamily="50" charset="-127"/>
            </a:rPr>
            <a:t>MH</a:t>
          </a:r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건설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80FE7EA3-F7DA-4B52-9C96-AD04439937C4}" type="parTrans" cxnId="{EF2F8442-E73C-4EBF-AD94-BE6DB0FAAB08}">
      <dgm:prSet/>
      <dgm:spPr/>
      <dgm:t>
        <a:bodyPr/>
        <a:lstStyle/>
        <a:p>
          <a:pPr latinLnBrk="1"/>
          <a:endParaRPr lang="ko-KR" altLang="en-US"/>
        </a:p>
      </dgm:t>
    </dgm:pt>
    <dgm:pt modelId="{CA69812B-C3B3-4FD1-AE34-001F2AF377BE}" type="sibTrans" cxnId="{EF2F8442-E73C-4EBF-AD94-BE6DB0FAAB08}">
      <dgm:prSet/>
      <dgm:spPr/>
      <dgm:t>
        <a:bodyPr/>
        <a:lstStyle/>
        <a:p>
          <a:pPr latinLnBrk="1"/>
          <a:endParaRPr lang="ko-KR" altLang="en-US"/>
        </a:p>
      </dgm:t>
    </dgm:pt>
    <dgm:pt modelId="{FE9FF890-235F-429B-BBBC-B9ADFBD9B79D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굴림" pitchFamily="50" charset="-127"/>
              <a:ea typeface="굴림" pitchFamily="50" charset="-127"/>
            </a:rPr>
            <a:t>엠스틸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5A8970F6-8993-4219-8DE0-CCC47B04B2CF}" type="parTrans" cxnId="{94E0C04D-6785-4B7C-ACFE-4DBB657537DF}">
      <dgm:prSet/>
      <dgm:spPr/>
      <dgm:t>
        <a:bodyPr/>
        <a:lstStyle/>
        <a:p>
          <a:pPr latinLnBrk="1"/>
          <a:endParaRPr lang="ko-KR" altLang="en-US"/>
        </a:p>
      </dgm:t>
    </dgm:pt>
    <dgm:pt modelId="{E371BA52-56F9-474B-B494-31A02879E574}" type="sibTrans" cxnId="{94E0C04D-6785-4B7C-ACFE-4DBB657537DF}">
      <dgm:prSet/>
      <dgm:spPr/>
      <dgm:t>
        <a:bodyPr/>
        <a:lstStyle/>
        <a:p>
          <a:pPr latinLnBrk="1"/>
          <a:endParaRPr lang="ko-KR" altLang="en-US"/>
        </a:p>
      </dgm:t>
    </dgm:pt>
    <dgm:pt modelId="{26AF7F6A-22D9-4E1F-9653-F22AE21DA923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굴림" pitchFamily="50" charset="-127"/>
              <a:ea typeface="굴림" pitchFamily="50" charset="-127"/>
            </a:rPr>
            <a:t>오크</a:t>
          </a:r>
          <a:endParaRPr lang="en-US" altLang="ko-KR" sz="1800" dirty="0" smtClean="0"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라인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44FAE53D-0910-489B-8CB4-93AAA8E625E7}" type="parTrans" cxnId="{4DDF6956-8986-41FF-BC3A-50E74CD2F7D1}">
      <dgm:prSet/>
      <dgm:spPr/>
      <dgm:t>
        <a:bodyPr/>
        <a:lstStyle/>
        <a:p>
          <a:pPr latinLnBrk="1"/>
          <a:endParaRPr lang="ko-KR" altLang="en-US"/>
        </a:p>
      </dgm:t>
    </dgm:pt>
    <dgm:pt modelId="{3CCE732B-0E26-40FA-959D-F6EEACEBB818}" type="sibTrans" cxnId="{4DDF6956-8986-41FF-BC3A-50E74CD2F7D1}">
      <dgm:prSet/>
      <dgm:spPr/>
      <dgm:t>
        <a:bodyPr/>
        <a:lstStyle/>
        <a:p>
          <a:pPr latinLnBrk="1"/>
          <a:endParaRPr lang="ko-KR" altLang="en-US"/>
        </a:p>
      </dgm:t>
    </dgm:pt>
    <dgm:pt modelId="{D97BF2E4-A19E-4A63-B176-7A9F38F25B54}" type="pres">
      <dgm:prSet presAssocID="{B37843BA-6402-4406-8EA5-C097B1935B8A}" presName="CompostProcess" presStyleCnt="0">
        <dgm:presLayoutVars>
          <dgm:dir val="rev"/>
          <dgm:resizeHandles val="exact"/>
        </dgm:presLayoutVars>
      </dgm:prSet>
      <dgm:spPr/>
    </dgm:pt>
    <dgm:pt modelId="{63BEF0B8-A709-4A62-BE9D-653DCAE94899}" type="pres">
      <dgm:prSet presAssocID="{B37843BA-6402-4406-8EA5-C097B1935B8A}" presName="arrow" presStyleLbl="bgShp" presStyleIdx="0" presStyleCnt="1"/>
      <dgm:spPr/>
    </dgm:pt>
    <dgm:pt modelId="{0FACA473-1647-4005-A3D4-B21706E8E00A}" type="pres">
      <dgm:prSet presAssocID="{B37843BA-6402-4406-8EA5-C097B1935B8A}" presName="linearProcess" presStyleCnt="0"/>
      <dgm:spPr/>
    </dgm:pt>
    <dgm:pt modelId="{02051E91-0AE2-4056-ACA0-189A01A2C75B}" type="pres">
      <dgm:prSet presAssocID="{2779510E-892C-4615-86BC-D1FE9AB49ED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D4ACFE-13AB-4696-B1AA-744851DC1FED}" type="pres">
      <dgm:prSet presAssocID="{CA69812B-C3B3-4FD1-AE34-001F2AF377BE}" presName="sibTrans" presStyleCnt="0"/>
      <dgm:spPr/>
    </dgm:pt>
    <dgm:pt modelId="{971B726D-2D57-4F7D-AAB3-FBF377D0476C}" type="pres">
      <dgm:prSet presAssocID="{FE9FF890-235F-429B-BBBC-B9ADFBD9B7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389532-9D9A-4DA7-B848-558377299C23}" type="pres">
      <dgm:prSet presAssocID="{E371BA52-56F9-474B-B494-31A02879E574}" presName="sibTrans" presStyleCnt="0"/>
      <dgm:spPr/>
    </dgm:pt>
    <dgm:pt modelId="{F107E47C-D4FB-4C51-A8FA-8766C57E1757}" type="pres">
      <dgm:prSet presAssocID="{26AF7F6A-22D9-4E1F-9653-F22AE21DA92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B480D5-61EB-48E7-A734-8A2F459D739D}" type="presOf" srcId="{26AF7F6A-22D9-4E1F-9653-F22AE21DA923}" destId="{F107E47C-D4FB-4C51-A8FA-8766C57E1757}" srcOrd="0" destOrd="0" presId="urn:microsoft.com/office/officeart/2005/8/layout/hProcess9"/>
    <dgm:cxn modelId="{4DDF6956-8986-41FF-BC3A-50E74CD2F7D1}" srcId="{B37843BA-6402-4406-8EA5-C097B1935B8A}" destId="{26AF7F6A-22D9-4E1F-9653-F22AE21DA923}" srcOrd="2" destOrd="0" parTransId="{44FAE53D-0910-489B-8CB4-93AAA8E625E7}" sibTransId="{3CCE732B-0E26-40FA-959D-F6EEACEBB818}"/>
    <dgm:cxn modelId="{7215B019-C02B-49DB-8F5E-B8DF7E6CDF8F}" type="presOf" srcId="{FE9FF890-235F-429B-BBBC-B9ADFBD9B79D}" destId="{971B726D-2D57-4F7D-AAB3-FBF377D0476C}" srcOrd="0" destOrd="0" presId="urn:microsoft.com/office/officeart/2005/8/layout/hProcess9"/>
    <dgm:cxn modelId="{9AB8308D-45C6-4359-9F0E-02187FF916E7}" type="presOf" srcId="{B37843BA-6402-4406-8EA5-C097B1935B8A}" destId="{D97BF2E4-A19E-4A63-B176-7A9F38F25B54}" srcOrd="0" destOrd="0" presId="urn:microsoft.com/office/officeart/2005/8/layout/hProcess9"/>
    <dgm:cxn modelId="{9E64953C-EB19-48C6-82D3-5CBA82693510}" type="presOf" srcId="{2779510E-892C-4615-86BC-D1FE9AB49EDB}" destId="{02051E91-0AE2-4056-ACA0-189A01A2C75B}" srcOrd="0" destOrd="0" presId="urn:microsoft.com/office/officeart/2005/8/layout/hProcess9"/>
    <dgm:cxn modelId="{94E0C04D-6785-4B7C-ACFE-4DBB657537DF}" srcId="{B37843BA-6402-4406-8EA5-C097B1935B8A}" destId="{FE9FF890-235F-429B-BBBC-B9ADFBD9B79D}" srcOrd="1" destOrd="0" parTransId="{5A8970F6-8993-4219-8DE0-CCC47B04B2CF}" sibTransId="{E371BA52-56F9-474B-B494-31A02879E574}"/>
    <dgm:cxn modelId="{EF2F8442-E73C-4EBF-AD94-BE6DB0FAAB08}" srcId="{B37843BA-6402-4406-8EA5-C097B1935B8A}" destId="{2779510E-892C-4615-86BC-D1FE9AB49EDB}" srcOrd="0" destOrd="0" parTransId="{80FE7EA3-F7DA-4B52-9C96-AD04439937C4}" sibTransId="{CA69812B-C3B3-4FD1-AE34-001F2AF377BE}"/>
    <dgm:cxn modelId="{65F97653-087E-401D-B7BA-35C2121C2AF8}" type="presParOf" srcId="{D97BF2E4-A19E-4A63-B176-7A9F38F25B54}" destId="{63BEF0B8-A709-4A62-BE9D-653DCAE94899}" srcOrd="0" destOrd="0" presId="urn:microsoft.com/office/officeart/2005/8/layout/hProcess9"/>
    <dgm:cxn modelId="{9BF929D1-0C04-41B2-B52F-4E9F22B68827}" type="presParOf" srcId="{D97BF2E4-A19E-4A63-B176-7A9F38F25B54}" destId="{0FACA473-1647-4005-A3D4-B21706E8E00A}" srcOrd="1" destOrd="0" presId="urn:microsoft.com/office/officeart/2005/8/layout/hProcess9"/>
    <dgm:cxn modelId="{DE8BBE5C-88C7-4FC2-A530-BB0C5410F03B}" type="presParOf" srcId="{0FACA473-1647-4005-A3D4-B21706E8E00A}" destId="{02051E91-0AE2-4056-ACA0-189A01A2C75B}" srcOrd="0" destOrd="0" presId="urn:microsoft.com/office/officeart/2005/8/layout/hProcess9"/>
    <dgm:cxn modelId="{970F93AB-BA78-47C9-8FA1-7F6D41C9B8CC}" type="presParOf" srcId="{0FACA473-1647-4005-A3D4-B21706E8E00A}" destId="{CED4ACFE-13AB-4696-B1AA-744851DC1FED}" srcOrd="1" destOrd="0" presId="urn:microsoft.com/office/officeart/2005/8/layout/hProcess9"/>
    <dgm:cxn modelId="{47300AB7-C39C-49B3-BA88-7962665B9D67}" type="presParOf" srcId="{0FACA473-1647-4005-A3D4-B21706E8E00A}" destId="{971B726D-2D57-4F7D-AAB3-FBF377D0476C}" srcOrd="2" destOrd="0" presId="urn:microsoft.com/office/officeart/2005/8/layout/hProcess9"/>
    <dgm:cxn modelId="{7EFCC20D-6B9C-4D2A-86D3-A0F4F3B92AA4}" type="presParOf" srcId="{0FACA473-1647-4005-A3D4-B21706E8E00A}" destId="{7A389532-9D9A-4DA7-B848-558377299C23}" srcOrd="3" destOrd="0" presId="urn:microsoft.com/office/officeart/2005/8/layout/hProcess9"/>
    <dgm:cxn modelId="{B63D6E8C-B403-40E1-B7E7-41C2A7941917}" type="presParOf" srcId="{0FACA473-1647-4005-A3D4-B21706E8E00A}" destId="{F107E47C-D4FB-4C51-A8FA-8766C57E17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1BE9B-C3A8-4C40-BB59-C0904D6D29C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1812DD4-7B4D-412A-B282-9CD1BF01A964}">
      <dgm:prSet phldrT="[텍스트]"/>
      <dgm:spPr/>
      <dgm:t>
        <a:bodyPr/>
        <a:lstStyle/>
        <a:p>
          <a:pPr algn="ctr" latinLnBrk="1"/>
          <a:r>
            <a:rPr lang="ko-KR" altLang="en-US" dirty="0" err="1" smtClean="0"/>
            <a:t>프롤로지스트</a:t>
          </a:r>
          <a:endParaRPr lang="ko-KR" altLang="en-US" dirty="0"/>
        </a:p>
      </dgm:t>
    </dgm:pt>
    <dgm:pt modelId="{3E6CE4EF-27C9-4B53-A2C8-C608DCFDE52B}" type="parTrans" cxnId="{0A6953C0-B42F-45D7-BD5E-96F4284D481B}">
      <dgm:prSet/>
      <dgm:spPr/>
      <dgm:t>
        <a:bodyPr/>
        <a:lstStyle/>
        <a:p>
          <a:pPr latinLnBrk="1"/>
          <a:endParaRPr lang="ko-KR" altLang="en-US"/>
        </a:p>
      </dgm:t>
    </dgm:pt>
    <dgm:pt modelId="{AD707AF6-05F4-4FAE-A58B-FE2DED20655C}" type="sibTrans" cxnId="{0A6953C0-B42F-45D7-BD5E-96F4284D481B}">
      <dgm:prSet/>
      <dgm:spPr/>
      <dgm:t>
        <a:bodyPr/>
        <a:lstStyle/>
        <a:p>
          <a:pPr latinLnBrk="1"/>
          <a:endParaRPr lang="ko-KR" altLang="en-US"/>
        </a:p>
      </dgm:t>
    </dgm:pt>
    <dgm:pt modelId="{415FA47D-0CDB-4CB6-B502-D9084F61BB0A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아미종합물류</a:t>
          </a:r>
          <a:endParaRPr lang="ko-KR" altLang="en-US" dirty="0"/>
        </a:p>
      </dgm:t>
    </dgm:pt>
    <dgm:pt modelId="{A0E9E9C9-0E32-4CBA-B61E-61E3F2B3B209}" type="parTrans" cxnId="{2254D533-4FB1-4860-B8B2-A448C26B4E7B}">
      <dgm:prSet/>
      <dgm:spPr/>
      <dgm:t>
        <a:bodyPr/>
        <a:lstStyle/>
        <a:p>
          <a:pPr latinLnBrk="1"/>
          <a:endParaRPr lang="ko-KR" altLang="en-US"/>
        </a:p>
      </dgm:t>
    </dgm:pt>
    <dgm:pt modelId="{7D7570C7-BC6A-4585-A00B-9425F3CAF717}" type="sibTrans" cxnId="{2254D533-4FB1-4860-B8B2-A448C26B4E7B}">
      <dgm:prSet/>
      <dgm:spPr/>
      <dgm:t>
        <a:bodyPr/>
        <a:lstStyle/>
        <a:p>
          <a:pPr latinLnBrk="1"/>
          <a:endParaRPr lang="ko-KR" altLang="en-US"/>
        </a:p>
      </dgm:t>
    </dgm:pt>
    <dgm:pt modelId="{66D42EC1-8BA4-4FFE-A3FA-D8FF7514AE2F}" type="pres">
      <dgm:prSet presAssocID="{4BC1BE9B-C3A8-4C40-BB59-C0904D6D29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BF96E1-B94F-497B-A5E7-E9903B26BB5D}" type="pres">
      <dgm:prSet presAssocID="{21812DD4-7B4D-412A-B282-9CD1BF01A964}" presName="parentLin" presStyleCnt="0"/>
      <dgm:spPr/>
    </dgm:pt>
    <dgm:pt modelId="{60E227AA-13DC-4D27-A884-1F433B2BEA86}" type="pres">
      <dgm:prSet presAssocID="{21812DD4-7B4D-412A-B282-9CD1BF01A964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10218E4-F8BF-4F6D-99EF-E33BEBC33BD5}" type="pres">
      <dgm:prSet presAssocID="{21812DD4-7B4D-412A-B282-9CD1BF01A964}" presName="parentText" presStyleLbl="node1" presStyleIdx="0" presStyleCnt="2" custLinFactNeighborX="2174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E7633A-32BA-4D70-9950-73AE78BDC0F7}" type="pres">
      <dgm:prSet presAssocID="{21812DD4-7B4D-412A-B282-9CD1BF01A964}" presName="negativeSpace" presStyleCnt="0"/>
      <dgm:spPr/>
    </dgm:pt>
    <dgm:pt modelId="{D1D7D794-6862-403F-9EB7-C89B50BF6C42}" type="pres">
      <dgm:prSet presAssocID="{21812DD4-7B4D-412A-B282-9CD1BF01A964}" presName="childText" presStyleLbl="conFgAcc1" presStyleIdx="0" presStyleCnt="2" custScaleX="88702" custLinFactNeighborX="-30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CB7E4F-415B-42D8-BAB3-09FEA2B9A723}" type="pres">
      <dgm:prSet presAssocID="{AD707AF6-05F4-4FAE-A58B-FE2DED20655C}" presName="spaceBetweenRectangles" presStyleCnt="0"/>
      <dgm:spPr/>
    </dgm:pt>
    <dgm:pt modelId="{3D35C2E8-2EEF-46B8-803B-64E851614202}" type="pres">
      <dgm:prSet presAssocID="{415FA47D-0CDB-4CB6-B502-D9084F61BB0A}" presName="parentLin" presStyleCnt="0"/>
      <dgm:spPr/>
    </dgm:pt>
    <dgm:pt modelId="{A7ABB07B-5F7F-46A0-BD87-D90B959FB6A0}" type="pres">
      <dgm:prSet presAssocID="{415FA47D-0CDB-4CB6-B502-D9084F61BB0A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315A7BA-8801-472A-9040-3AC9EF29ED6A}" type="pres">
      <dgm:prSet presAssocID="{415FA47D-0CDB-4CB6-B502-D9084F61BB0A}" presName="parentText" presStyleLbl="node1" presStyleIdx="1" presStyleCnt="2" custLinFactNeighborX="2174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818398-462F-4D5A-9645-9935B4B02860}" type="pres">
      <dgm:prSet presAssocID="{415FA47D-0CDB-4CB6-B502-D9084F61BB0A}" presName="negativeSpace" presStyleCnt="0"/>
      <dgm:spPr/>
    </dgm:pt>
    <dgm:pt modelId="{BBB20A29-83B3-4DAF-A0A7-97BE2D4C2952}" type="pres">
      <dgm:prSet presAssocID="{415FA47D-0CDB-4CB6-B502-D9084F61BB0A}" presName="childText" presStyleLbl="conFgAcc1" presStyleIdx="1" presStyleCnt="2" custScaleX="88702" custLinFactNeighborX="-3044">
        <dgm:presLayoutVars>
          <dgm:bulletEnabled val="1"/>
        </dgm:presLayoutVars>
      </dgm:prSet>
      <dgm:spPr/>
    </dgm:pt>
  </dgm:ptLst>
  <dgm:cxnLst>
    <dgm:cxn modelId="{0747EA25-8EE7-442E-8844-9E229D26919D}" type="presOf" srcId="{415FA47D-0CDB-4CB6-B502-D9084F61BB0A}" destId="{C315A7BA-8801-472A-9040-3AC9EF29ED6A}" srcOrd="1" destOrd="0" presId="urn:microsoft.com/office/officeart/2005/8/layout/list1"/>
    <dgm:cxn modelId="{36D31476-0AF2-41CA-8D48-79CE0D010056}" type="presOf" srcId="{415FA47D-0CDB-4CB6-B502-D9084F61BB0A}" destId="{A7ABB07B-5F7F-46A0-BD87-D90B959FB6A0}" srcOrd="0" destOrd="0" presId="urn:microsoft.com/office/officeart/2005/8/layout/list1"/>
    <dgm:cxn modelId="{0A6953C0-B42F-45D7-BD5E-96F4284D481B}" srcId="{4BC1BE9B-C3A8-4C40-BB59-C0904D6D29C1}" destId="{21812DD4-7B4D-412A-B282-9CD1BF01A964}" srcOrd="0" destOrd="0" parTransId="{3E6CE4EF-27C9-4B53-A2C8-C608DCFDE52B}" sibTransId="{AD707AF6-05F4-4FAE-A58B-FE2DED20655C}"/>
    <dgm:cxn modelId="{595ACD3A-AE0C-42BC-899F-F139805E47C5}" type="presOf" srcId="{4BC1BE9B-C3A8-4C40-BB59-C0904D6D29C1}" destId="{66D42EC1-8BA4-4FFE-A3FA-D8FF7514AE2F}" srcOrd="0" destOrd="0" presId="urn:microsoft.com/office/officeart/2005/8/layout/list1"/>
    <dgm:cxn modelId="{2254D533-4FB1-4860-B8B2-A448C26B4E7B}" srcId="{4BC1BE9B-C3A8-4C40-BB59-C0904D6D29C1}" destId="{415FA47D-0CDB-4CB6-B502-D9084F61BB0A}" srcOrd="1" destOrd="0" parTransId="{A0E9E9C9-0E32-4CBA-B61E-61E3F2B3B209}" sibTransId="{7D7570C7-BC6A-4585-A00B-9425F3CAF717}"/>
    <dgm:cxn modelId="{B7B33FB2-FD9B-464E-9334-72D18E109009}" type="presOf" srcId="{21812DD4-7B4D-412A-B282-9CD1BF01A964}" destId="{510218E4-F8BF-4F6D-99EF-E33BEBC33BD5}" srcOrd="1" destOrd="0" presId="urn:microsoft.com/office/officeart/2005/8/layout/list1"/>
    <dgm:cxn modelId="{0FCB4C12-543C-4D36-B3C1-79668C3074C5}" type="presOf" srcId="{21812DD4-7B4D-412A-B282-9CD1BF01A964}" destId="{60E227AA-13DC-4D27-A884-1F433B2BEA86}" srcOrd="0" destOrd="0" presId="urn:microsoft.com/office/officeart/2005/8/layout/list1"/>
    <dgm:cxn modelId="{A4F5A4C9-00BB-42FE-A7BE-69A2960335AB}" type="presParOf" srcId="{66D42EC1-8BA4-4FFE-A3FA-D8FF7514AE2F}" destId="{FABF96E1-B94F-497B-A5E7-E9903B26BB5D}" srcOrd="0" destOrd="0" presId="urn:microsoft.com/office/officeart/2005/8/layout/list1"/>
    <dgm:cxn modelId="{3882A4FB-9A16-42B3-A98C-46708D2EDECB}" type="presParOf" srcId="{FABF96E1-B94F-497B-A5E7-E9903B26BB5D}" destId="{60E227AA-13DC-4D27-A884-1F433B2BEA86}" srcOrd="0" destOrd="0" presId="urn:microsoft.com/office/officeart/2005/8/layout/list1"/>
    <dgm:cxn modelId="{8DD859D0-1BBD-4AAA-A9D5-5091AB02BF8C}" type="presParOf" srcId="{FABF96E1-B94F-497B-A5E7-E9903B26BB5D}" destId="{510218E4-F8BF-4F6D-99EF-E33BEBC33BD5}" srcOrd="1" destOrd="0" presId="urn:microsoft.com/office/officeart/2005/8/layout/list1"/>
    <dgm:cxn modelId="{23818F06-A11E-4B54-96BB-821AB27CDDE0}" type="presParOf" srcId="{66D42EC1-8BA4-4FFE-A3FA-D8FF7514AE2F}" destId="{20E7633A-32BA-4D70-9950-73AE78BDC0F7}" srcOrd="1" destOrd="0" presId="urn:microsoft.com/office/officeart/2005/8/layout/list1"/>
    <dgm:cxn modelId="{DB859152-5ECC-4A8E-AC63-47807E0E9588}" type="presParOf" srcId="{66D42EC1-8BA4-4FFE-A3FA-D8FF7514AE2F}" destId="{D1D7D794-6862-403F-9EB7-C89B50BF6C42}" srcOrd="2" destOrd="0" presId="urn:microsoft.com/office/officeart/2005/8/layout/list1"/>
    <dgm:cxn modelId="{03207951-B56E-4E95-8880-5805AFF69813}" type="presParOf" srcId="{66D42EC1-8BA4-4FFE-A3FA-D8FF7514AE2F}" destId="{86CB7E4F-415B-42D8-BAB3-09FEA2B9A723}" srcOrd="3" destOrd="0" presId="urn:microsoft.com/office/officeart/2005/8/layout/list1"/>
    <dgm:cxn modelId="{87A5E8EF-CF53-430A-B8C6-891194A95A01}" type="presParOf" srcId="{66D42EC1-8BA4-4FFE-A3FA-D8FF7514AE2F}" destId="{3D35C2E8-2EEF-46B8-803B-64E851614202}" srcOrd="4" destOrd="0" presId="urn:microsoft.com/office/officeart/2005/8/layout/list1"/>
    <dgm:cxn modelId="{E12B7369-42BA-41D1-BF8A-80E1885083ED}" type="presParOf" srcId="{3D35C2E8-2EEF-46B8-803B-64E851614202}" destId="{A7ABB07B-5F7F-46A0-BD87-D90B959FB6A0}" srcOrd="0" destOrd="0" presId="urn:microsoft.com/office/officeart/2005/8/layout/list1"/>
    <dgm:cxn modelId="{E47DDD85-DF3A-44E8-B7B8-F9AB1603308B}" type="presParOf" srcId="{3D35C2E8-2EEF-46B8-803B-64E851614202}" destId="{C315A7BA-8801-472A-9040-3AC9EF29ED6A}" srcOrd="1" destOrd="0" presId="urn:microsoft.com/office/officeart/2005/8/layout/list1"/>
    <dgm:cxn modelId="{384CC89F-AFA8-43F0-9A10-58F1DB52A80B}" type="presParOf" srcId="{66D42EC1-8BA4-4FFE-A3FA-D8FF7514AE2F}" destId="{02818398-462F-4D5A-9645-9935B4B02860}" srcOrd="5" destOrd="0" presId="urn:microsoft.com/office/officeart/2005/8/layout/list1"/>
    <dgm:cxn modelId="{398452CB-5F81-4054-910D-803F2186E6E4}" type="presParOf" srcId="{66D42EC1-8BA4-4FFE-A3FA-D8FF7514AE2F}" destId="{BBB20A29-83B3-4DAF-A0A7-97BE2D4C29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F0B8-A709-4A62-BE9D-653DCAE94899}">
      <dsp:nvSpPr>
        <dsp:cNvPr id="0" name=""/>
        <dsp:cNvSpPr/>
      </dsp:nvSpPr>
      <dsp:spPr>
        <a:xfrm>
          <a:off x="280831" y="0"/>
          <a:ext cx="3182753" cy="1882387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51E91-0AE2-4056-ACA0-189A01A2C75B}">
      <dsp:nvSpPr>
        <dsp:cNvPr id="0" name=""/>
        <dsp:cNvSpPr/>
      </dsp:nvSpPr>
      <dsp:spPr>
        <a:xfrm>
          <a:off x="2621091" y="564716"/>
          <a:ext cx="1123324" cy="7529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굴림" pitchFamily="50" charset="-127"/>
              <a:ea typeface="굴림" pitchFamily="50" charset="-127"/>
            </a:rPr>
            <a:t>MH</a:t>
          </a: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건설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657847" y="601472"/>
        <a:ext cx="1049812" cy="679442"/>
      </dsp:txXfrm>
    </dsp:sp>
    <dsp:sp modelId="{971B726D-2D57-4F7D-AAB3-FBF377D0476C}">
      <dsp:nvSpPr>
        <dsp:cNvPr id="0" name=""/>
        <dsp:cNvSpPr/>
      </dsp:nvSpPr>
      <dsp:spPr>
        <a:xfrm>
          <a:off x="1310545" y="564716"/>
          <a:ext cx="1123324" cy="7529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굴림" pitchFamily="50" charset="-127"/>
              <a:ea typeface="굴림" pitchFamily="50" charset="-127"/>
            </a:rPr>
            <a:t>엠스틸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347301" y="601472"/>
        <a:ext cx="1049812" cy="679442"/>
      </dsp:txXfrm>
    </dsp:sp>
    <dsp:sp modelId="{F107E47C-D4FB-4C51-A8FA-8766C57E1757}">
      <dsp:nvSpPr>
        <dsp:cNvPr id="0" name=""/>
        <dsp:cNvSpPr/>
      </dsp:nvSpPr>
      <dsp:spPr>
        <a:xfrm>
          <a:off x="0" y="564716"/>
          <a:ext cx="1123324" cy="7529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굴림" pitchFamily="50" charset="-127"/>
              <a:ea typeface="굴림" pitchFamily="50" charset="-127"/>
            </a:rPr>
            <a:t>오크</a:t>
          </a:r>
          <a:endParaRPr lang="en-US" altLang="ko-KR" sz="1800" kern="1200" dirty="0" smtClean="0"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라인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6756" y="601472"/>
        <a:ext cx="1049812" cy="679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7D794-6862-403F-9EB7-C89B50BF6C42}">
      <dsp:nvSpPr>
        <dsp:cNvPr id="0" name=""/>
        <dsp:cNvSpPr/>
      </dsp:nvSpPr>
      <dsp:spPr>
        <a:xfrm>
          <a:off x="0" y="274430"/>
          <a:ext cx="20985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0218E4-F8BF-4F6D-99EF-E33BEBC33BD5}">
      <dsp:nvSpPr>
        <dsp:cNvPr id="0" name=""/>
        <dsp:cNvSpPr/>
      </dsp:nvSpPr>
      <dsp:spPr>
        <a:xfrm>
          <a:off x="144016" y="8750"/>
          <a:ext cx="165612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98" tIns="0" rIns="62598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프롤로지스트</a:t>
          </a:r>
          <a:endParaRPr lang="ko-KR" altLang="en-US" sz="1800" kern="1200" dirty="0"/>
        </a:p>
      </dsp:txBody>
      <dsp:txXfrm>
        <a:off x="169955" y="34689"/>
        <a:ext cx="1604249" cy="479482"/>
      </dsp:txXfrm>
    </dsp:sp>
    <dsp:sp modelId="{BBB20A29-83B3-4DAF-A0A7-97BE2D4C2952}">
      <dsp:nvSpPr>
        <dsp:cNvPr id="0" name=""/>
        <dsp:cNvSpPr/>
      </dsp:nvSpPr>
      <dsp:spPr>
        <a:xfrm>
          <a:off x="0" y="1090910"/>
          <a:ext cx="20985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15A7BA-8801-472A-9040-3AC9EF29ED6A}">
      <dsp:nvSpPr>
        <dsp:cNvPr id="0" name=""/>
        <dsp:cNvSpPr/>
      </dsp:nvSpPr>
      <dsp:spPr>
        <a:xfrm>
          <a:off x="144016" y="825230"/>
          <a:ext cx="165612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98" tIns="0" rIns="62598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아미종합물류</a:t>
          </a:r>
          <a:endParaRPr lang="ko-KR" altLang="en-US" sz="1800" kern="1200" dirty="0"/>
        </a:p>
      </dsp:txBody>
      <dsp:txXfrm>
        <a:off x="169955" y="851169"/>
        <a:ext cx="160424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</cdr:x>
      <cdr:y>0.34043</cdr:y>
    </cdr:from>
    <cdr:to>
      <cdr:x>0.88769</cdr:x>
      <cdr:y>0.46771</cdr:y>
    </cdr:to>
    <cdr:sp macro="" textlink="">
      <cdr:nvSpPr>
        <cdr:cNvPr id="2" name="오각형 1"/>
        <cdr:cNvSpPr/>
      </cdr:nvSpPr>
      <cdr:spPr>
        <a:xfrm xmlns:a="http://schemas.openxmlformats.org/drawingml/2006/main">
          <a:off x="6329908" y="1540768"/>
          <a:ext cx="1584176" cy="576064"/>
        </a:xfrm>
        <a:prstGeom xmlns:a="http://schemas.openxmlformats.org/drawingml/2006/main" prst="homePlate">
          <a:avLst/>
        </a:prstGeom>
        <a:solidFill xmlns:a="http://schemas.openxmlformats.org/drawingml/2006/main">
          <a:srgbClr val="0070C0">
            <a:alpha val="50196"/>
          </a:srgbClr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관세청 자료</a:t>
          </a:r>
          <a:endParaRPr lang="ko-KR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B24BC-6EB9-4A4E-8AC0-F9210742841D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B71C3-2AF0-4D8E-9133-65370A07DD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2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7610-391A-4A64-BE6E-A74D748ED191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49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3CA4-C71A-4FCF-92DD-629B3ECF0FEE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8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506-0C76-4756-BD8C-40F1CCF5B073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순서도: 카드 10"/>
          <p:cNvSpPr/>
          <p:nvPr userDrawn="1"/>
        </p:nvSpPr>
        <p:spPr>
          <a:xfrm>
            <a:off x="0" y="0"/>
            <a:ext cx="9906000" cy="1052736"/>
          </a:xfrm>
          <a:prstGeom prst="flowChartPunchedCard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05273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6BF-709D-4CFD-B54E-15E3F4AB0C2C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186884"/>
            <a:ext cx="2127250" cy="554484"/>
          </a:xfrm>
          <a:prstGeom prst="rect">
            <a:avLst/>
          </a:prstGeom>
        </p:spPr>
      </p:pic>
      <p:sp>
        <p:nvSpPr>
          <p:cNvPr id="7" name="순서도: 카드 6"/>
          <p:cNvSpPr/>
          <p:nvPr userDrawn="1"/>
        </p:nvSpPr>
        <p:spPr>
          <a:xfrm>
            <a:off x="490330" y="0"/>
            <a:ext cx="8927166" cy="1052736"/>
          </a:xfrm>
          <a:prstGeom prst="flowChartPunchedCard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31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F9C-D7D3-483C-801F-A56A7C266B34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53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A467-92F4-41AE-B628-5EB154D28189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3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69C-F227-42E2-8557-E6873BBFFECF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2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498-7C7D-4CF8-9FE1-0F74B28E56DF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9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ACC-4A3B-4B5B-883A-710CB51E563F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941-15E4-4E52-8069-D47078FBBB15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70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488-248D-4494-8790-C147577D9D53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5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5D09-149F-4D93-9B58-4272AEDC7CE5}" type="datetime1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13A5-065E-42EB-8D34-2AC799816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8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12640" y="2924944"/>
            <a:ext cx="6552728" cy="1080120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en-US" altLang="ko-KR" b="1" dirty="0" smtClean="0">
                <a:effectLst>
                  <a:reflection blurRad="6350" stA="55000" endA="50" endPos="850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Physical Distribution</a:t>
            </a:r>
            <a:endParaRPr lang="ko-KR" altLang="en-US" b="1" dirty="0">
              <a:effectLst>
                <a:reflection blurRad="6350" stA="55000" endA="50" endPos="850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5877272"/>
            <a:ext cx="2146300" cy="793750"/>
          </a:xfrm>
          <a:prstGeom prst="rect">
            <a:avLst/>
          </a:prstGeom>
        </p:spPr>
      </p:pic>
      <p:sp>
        <p:nvSpPr>
          <p:cNvPr id="4" name="하트 3"/>
          <p:cNvSpPr/>
          <p:nvPr/>
        </p:nvSpPr>
        <p:spPr>
          <a:xfrm rot="18007547">
            <a:off x="717388" y="1240581"/>
            <a:ext cx="1735854" cy="1559080"/>
          </a:xfrm>
          <a:custGeom>
            <a:avLst/>
            <a:gdLst>
              <a:gd name="connsiteX0" fmla="*/ 1026114 w 2052228"/>
              <a:gd name="connsiteY0" fmla="*/ 306034 h 1224136"/>
              <a:gd name="connsiteX1" fmla="*/ 1026114 w 2052228"/>
              <a:gd name="connsiteY1" fmla="*/ 1224136 h 1224136"/>
              <a:gd name="connsiteX2" fmla="*/ 1026114 w 2052228"/>
              <a:gd name="connsiteY2" fmla="*/ 306034 h 1224136"/>
              <a:gd name="connsiteX0" fmla="*/ 931877 w 1965472"/>
              <a:gd name="connsiteY0" fmla="*/ 459618 h 1377720"/>
              <a:gd name="connsiteX1" fmla="*/ 931877 w 1965472"/>
              <a:gd name="connsiteY1" fmla="*/ 1377720 h 1377720"/>
              <a:gd name="connsiteX2" fmla="*/ 931877 w 1965472"/>
              <a:gd name="connsiteY2" fmla="*/ 459618 h 1377720"/>
              <a:gd name="connsiteX0" fmla="*/ 931877 w 1996802"/>
              <a:gd name="connsiteY0" fmla="*/ 640978 h 1559080"/>
              <a:gd name="connsiteX1" fmla="*/ 931877 w 1996802"/>
              <a:gd name="connsiteY1" fmla="*/ 1559080 h 1559080"/>
              <a:gd name="connsiteX2" fmla="*/ 931877 w 1996802"/>
              <a:gd name="connsiteY2" fmla="*/ 640978 h 1559080"/>
              <a:gd name="connsiteX0" fmla="*/ 959383 w 2024308"/>
              <a:gd name="connsiteY0" fmla="*/ 640978 h 1559080"/>
              <a:gd name="connsiteX1" fmla="*/ 959383 w 2024308"/>
              <a:gd name="connsiteY1" fmla="*/ 1559080 h 1559080"/>
              <a:gd name="connsiteX2" fmla="*/ 959383 w 2024308"/>
              <a:gd name="connsiteY2" fmla="*/ 640978 h 1559080"/>
              <a:gd name="connsiteX0" fmla="*/ 670929 w 1735854"/>
              <a:gd name="connsiteY0" fmla="*/ 640978 h 1559080"/>
              <a:gd name="connsiteX1" fmla="*/ 670929 w 1735854"/>
              <a:gd name="connsiteY1" fmla="*/ 1559080 h 1559080"/>
              <a:gd name="connsiteX2" fmla="*/ 670929 w 1735854"/>
              <a:gd name="connsiteY2" fmla="*/ 640978 h 15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5854" h="1559080">
                <a:moveTo>
                  <a:pt x="670929" y="640978"/>
                </a:moveTo>
                <a:cubicBezTo>
                  <a:pt x="1217747" y="-868231"/>
                  <a:pt x="2765912" y="640978"/>
                  <a:pt x="670929" y="1559080"/>
                </a:cubicBezTo>
                <a:cubicBezTo>
                  <a:pt x="-774393" y="202705"/>
                  <a:pt x="546468" y="-111420"/>
                  <a:pt x="670929" y="64097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하트 3"/>
          <p:cNvSpPr/>
          <p:nvPr/>
        </p:nvSpPr>
        <p:spPr>
          <a:xfrm rot="2266293" flipH="1">
            <a:off x="2157399" y="1448678"/>
            <a:ext cx="1357078" cy="1142887"/>
          </a:xfrm>
          <a:custGeom>
            <a:avLst/>
            <a:gdLst>
              <a:gd name="connsiteX0" fmla="*/ 1026114 w 2052228"/>
              <a:gd name="connsiteY0" fmla="*/ 306034 h 1224136"/>
              <a:gd name="connsiteX1" fmla="*/ 1026114 w 2052228"/>
              <a:gd name="connsiteY1" fmla="*/ 1224136 h 1224136"/>
              <a:gd name="connsiteX2" fmla="*/ 1026114 w 2052228"/>
              <a:gd name="connsiteY2" fmla="*/ 306034 h 1224136"/>
              <a:gd name="connsiteX0" fmla="*/ 931877 w 1965472"/>
              <a:gd name="connsiteY0" fmla="*/ 459618 h 1377720"/>
              <a:gd name="connsiteX1" fmla="*/ 931877 w 1965472"/>
              <a:gd name="connsiteY1" fmla="*/ 1377720 h 1377720"/>
              <a:gd name="connsiteX2" fmla="*/ 931877 w 1965472"/>
              <a:gd name="connsiteY2" fmla="*/ 459618 h 1377720"/>
              <a:gd name="connsiteX0" fmla="*/ 931877 w 1996802"/>
              <a:gd name="connsiteY0" fmla="*/ 640978 h 1559080"/>
              <a:gd name="connsiteX1" fmla="*/ 931877 w 1996802"/>
              <a:gd name="connsiteY1" fmla="*/ 1559080 h 1559080"/>
              <a:gd name="connsiteX2" fmla="*/ 931877 w 1996802"/>
              <a:gd name="connsiteY2" fmla="*/ 640978 h 1559080"/>
              <a:gd name="connsiteX0" fmla="*/ 959383 w 2024308"/>
              <a:gd name="connsiteY0" fmla="*/ 640978 h 1559080"/>
              <a:gd name="connsiteX1" fmla="*/ 959383 w 2024308"/>
              <a:gd name="connsiteY1" fmla="*/ 1559080 h 1559080"/>
              <a:gd name="connsiteX2" fmla="*/ 959383 w 2024308"/>
              <a:gd name="connsiteY2" fmla="*/ 640978 h 1559080"/>
              <a:gd name="connsiteX0" fmla="*/ 991094 w 2026767"/>
              <a:gd name="connsiteY0" fmla="*/ 655448 h 1510128"/>
              <a:gd name="connsiteX1" fmla="*/ 947684 w 2026767"/>
              <a:gd name="connsiteY1" fmla="*/ 1510128 h 1510128"/>
              <a:gd name="connsiteX2" fmla="*/ 991094 w 2026767"/>
              <a:gd name="connsiteY2" fmla="*/ 655448 h 1510128"/>
              <a:gd name="connsiteX0" fmla="*/ 991094 w 1893814"/>
              <a:gd name="connsiteY0" fmla="*/ 643037 h 1497717"/>
              <a:gd name="connsiteX1" fmla="*/ 947684 w 1893814"/>
              <a:gd name="connsiteY1" fmla="*/ 1497717 h 1497717"/>
              <a:gd name="connsiteX2" fmla="*/ 991094 w 1893814"/>
              <a:gd name="connsiteY2" fmla="*/ 643037 h 1497717"/>
              <a:gd name="connsiteX0" fmla="*/ 1068324 w 1971044"/>
              <a:gd name="connsiteY0" fmla="*/ 643037 h 1497717"/>
              <a:gd name="connsiteX1" fmla="*/ 1024914 w 1971044"/>
              <a:gd name="connsiteY1" fmla="*/ 1497717 h 1497717"/>
              <a:gd name="connsiteX2" fmla="*/ 1068324 w 1971044"/>
              <a:gd name="connsiteY2" fmla="*/ 643037 h 1497717"/>
              <a:gd name="connsiteX0" fmla="*/ 1068324 w 1833319"/>
              <a:gd name="connsiteY0" fmla="*/ 663503 h 1518183"/>
              <a:gd name="connsiteX1" fmla="*/ 1024914 w 1833319"/>
              <a:gd name="connsiteY1" fmla="*/ 1518183 h 1518183"/>
              <a:gd name="connsiteX2" fmla="*/ 1068324 w 1833319"/>
              <a:gd name="connsiteY2" fmla="*/ 663503 h 1518183"/>
              <a:gd name="connsiteX0" fmla="*/ 1068324 w 1994400"/>
              <a:gd name="connsiteY0" fmla="*/ 754905 h 1609585"/>
              <a:gd name="connsiteX1" fmla="*/ 1024914 w 1994400"/>
              <a:gd name="connsiteY1" fmla="*/ 1609585 h 1609585"/>
              <a:gd name="connsiteX2" fmla="*/ 1068324 w 1994400"/>
              <a:gd name="connsiteY2" fmla="*/ 754905 h 1609585"/>
              <a:gd name="connsiteX0" fmla="*/ 1068324 w 2147476"/>
              <a:gd name="connsiteY0" fmla="*/ 662735 h 1517415"/>
              <a:gd name="connsiteX1" fmla="*/ 1024914 w 2147476"/>
              <a:gd name="connsiteY1" fmla="*/ 1517415 h 1517415"/>
              <a:gd name="connsiteX2" fmla="*/ 1068324 w 2147476"/>
              <a:gd name="connsiteY2" fmla="*/ 662735 h 1517415"/>
              <a:gd name="connsiteX0" fmla="*/ 1153200 w 2232352"/>
              <a:gd name="connsiteY0" fmla="*/ 662735 h 1517415"/>
              <a:gd name="connsiteX1" fmla="*/ 1109790 w 2232352"/>
              <a:gd name="connsiteY1" fmla="*/ 1517415 h 1517415"/>
              <a:gd name="connsiteX2" fmla="*/ 1153200 w 2232352"/>
              <a:gd name="connsiteY2" fmla="*/ 662735 h 1517415"/>
              <a:gd name="connsiteX0" fmla="*/ 1100852 w 2238947"/>
              <a:gd name="connsiteY0" fmla="*/ 577953 h 1763719"/>
              <a:gd name="connsiteX1" fmla="*/ 1137799 w 2238947"/>
              <a:gd name="connsiteY1" fmla="*/ 1763719 h 1763719"/>
              <a:gd name="connsiteX2" fmla="*/ 1100852 w 2238947"/>
              <a:gd name="connsiteY2" fmla="*/ 577953 h 1763719"/>
              <a:gd name="connsiteX0" fmla="*/ 1072440 w 2210535"/>
              <a:gd name="connsiteY0" fmla="*/ 577953 h 1763719"/>
              <a:gd name="connsiteX1" fmla="*/ 1109387 w 2210535"/>
              <a:gd name="connsiteY1" fmla="*/ 1763719 h 1763719"/>
              <a:gd name="connsiteX2" fmla="*/ 1072440 w 2210535"/>
              <a:gd name="connsiteY2" fmla="*/ 577953 h 1763719"/>
              <a:gd name="connsiteX0" fmla="*/ 948266 w 2232427"/>
              <a:gd name="connsiteY0" fmla="*/ 638273 h 1580961"/>
              <a:gd name="connsiteX1" fmla="*/ 1180030 w 2232427"/>
              <a:gd name="connsiteY1" fmla="*/ 1580961 h 1580961"/>
              <a:gd name="connsiteX2" fmla="*/ 948266 w 2232427"/>
              <a:gd name="connsiteY2" fmla="*/ 638273 h 1580961"/>
              <a:gd name="connsiteX0" fmla="*/ 930128 w 2214291"/>
              <a:gd name="connsiteY0" fmla="*/ 638273 h 1580961"/>
              <a:gd name="connsiteX1" fmla="*/ 1161892 w 2214291"/>
              <a:gd name="connsiteY1" fmla="*/ 1580961 h 1580961"/>
              <a:gd name="connsiteX2" fmla="*/ 930128 w 2214291"/>
              <a:gd name="connsiteY2" fmla="*/ 638273 h 158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291" h="1580961">
                <a:moveTo>
                  <a:pt x="930128" y="638273"/>
                </a:moveTo>
                <a:cubicBezTo>
                  <a:pt x="1004575" y="-681230"/>
                  <a:pt x="3623758" y="249227"/>
                  <a:pt x="1161892" y="1580961"/>
                </a:cubicBezTo>
                <a:cubicBezTo>
                  <a:pt x="-933091" y="662859"/>
                  <a:pt x="325791" y="175263"/>
                  <a:pt x="930128" y="638273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평행 사변형 4"/>
          <p:cNvSpPr/>
          <p:nvPr/>
        </p:nvSpPr>
        <p:spPr>
          <a:xfrm>
            <a:off x="1224911" y="1484784"/>
            <a:ext cx="5976664" cy="792088"/>
          </a:xfrm>
          <a:prstGeom prst="parallelogram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물류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순서도: 수동 연산 5"/>
          <p:cNvSpPr/>
          <p:nvPr/>
        </p:nvSpPr>
        <p:spPr>
          <a:xfrm rot="20098807">
            <a:off x="668053" y="1580597"/>
            <a:ext cx="953373" cy="720080"/>
          </a:xfrm>
          <a:prstGeom prst="flowChartManualOperation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725" y="169616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1296919" y="2708920"/>
            <a:ext cx="5976664" cy="792088"/>
          </a:xfrm>
          <a:prstGeom prst="parallelogram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한국물류대상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순서도: 수동 연산 8"/>
          <p:cNvSpPr/>
          <p:nvPr/>
        </p:nvSpPr>
        <p:spPr>
          <a:xfrm rot="20098807">
            <a:off x="756388" y="2804733"/>
            <a:ext cx="953373" cy="720080"/>
          </a:xfrm>
          <a:prstGeom prst="flowChartManualOperation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733" y="292029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1233074" y="3933056"/>
            <a:ext cx="5976664" cy="792088"/>
          </a:xfrm>
          <a:prstGeom prst="parallelogram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아시아 해상 화물 </a:t>
            </a:r>
            <a:r>
              <a:rPr lang="ko-KR" altLang="en-US" sz="2400" dirty="0" err="1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수출물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 동향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평행 사변형 13"/>
          <p:cNvSpPr/>
          <p:nvPr/>
        </p:nvSpPr>
        <p:spPr>
          <a:xfrm>
            <a:off x="1296919" y="5085184"/>
            <a:ext cx="5976664" cy="792088"/>
          </a:xfrm>
          <a:prstGeom prst="parallelogram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주요 물류 관련 업체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순서도: 수동 연산 18"/>
          <p:cNvSpPr/>
          <p:nvPr/>
        </p:nvSpPr>
        <p:spPr>
          <a:xfrm rot="20098807">
            <a:off x="750258" y="4028869"/>
            <a:ext cx="953373" cy="720080"/>
          </a:xfrm>
          <a:prstGeom prst="flowChartManualOperation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6733" y="407707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순서도: 수동 연산 20"/>
          <p:cNvSpPr/>
          <p:nvPr/>
        </p:nvSpPr>
        <p:spPr>
          <a:xfrm rot="20098807">
            <a:off x="838593" y="5180997"/>
            <a:ext cx="953373" cy="720080"/>
          </a:xfrm>
          <a:prstGeom prst="flowChartManualOperation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41" y="527159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2" t="30210" r="3885" b="34895"/>
          <a:stretch/>
        </p:blipFill>
        <p:spPr>
          <a:xfrm>
            <a:off x="7401272" y="2920298"/>
            <a:ext cx="2304256" cy="22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물류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268760"/>
            <a:ext cx="7056784" cy="26208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 Logistics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Logistics is the art and science of managing and 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controlling the flow of goods, information and 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other resources like products, services and people 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from the source of production to the marketplace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72480" y="3717033"/>
            <a:ext cx="914501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물류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물적 유통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즉 생산자로부터 소비자까지 물건의 흐름과 그 과정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생산된 상품을 수송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하역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보관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포장하는 과정과 유통 가공이나 수송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시설 등 물자 유통 과정을 모두 포함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0021" y="2093929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한국물류대상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75225"/>
              </p:ext>
            </p:extLst>
          </p:nvPr>
        </p:nvGraphicFramePr>
        <p:xfrm>
          <a:off x="1784648" y="2276872"/>
          <a:ext cx="7554044" cy="35569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89883"/>
                <a:gridCol w="5564161"/>
              </a:tblGrid>
              <a:tr h="9515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배경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국가 경제의 대동맥 역할을 담당하고 있는 물류</a:t>
                      </a:r>
                      <a:endParaRPr lang="en-US" altLang="ko-KR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산업의 중요성 증대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51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자긍심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물류 분야 종사자들의 자긍심 고취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51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기회 균등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각계각층에서 소외되는 분야 없이 대상자 선발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9515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국정 참여 의식</a:t>
                      </a:r>
                      <a:r>
                        <a:rPr lang="en-US" altLang="ko-KR" smtClean="0">
                          <a:latin typeface="돋움" pitchFamily="50" charset="-127"/>
                          <a:ea typeface="돋움" pitchFamily="50" charset="-127"/>
                        </a:rPr>
                        <a:t/>
                      </a:r>
                      <a:br>
                        <a:rPr lang="en-US" altLang="ko-KR" smtClean="0">
                          <a:latin typeface="돋움" pitchFamily="50" charset="-127"/>
                          <a:ea typeface="돋움" pitchFamily="50" charset="-127"/>
                        </a:rPr>
                      </a:br>
                      <a:r>
                        <a:rPr lang="ko-KR" altLang="en-US" smtClean="0">
                          <a:latin typeface="돋움" pitchFamily="50" charset="-127"/>
                          <a:ea typeface="돋움" pitchFamily="50" charset="-127"/>
                        </a:rPr>
                        <a:t>제고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일반 국민 위주로 포상을 실시하여 애국심을</a:t>
                      </a:r>
                      <a:endParaRPr lang="en-US" altLang="ko-KR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고취하고 국정 참여 의식 제고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51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공정한 심사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후보자 공개 검증 등 심사 절차 강화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한쪽 모서리는 잘리고 다른 쪽 모서리는 둥근 사각형 5"/>
          <p:cNvSpPr/>
          <p:nvPr/>
        </p:nvSpPr>
        <p:spPr>
          <a:xfrm flipH="1">
            <a:off x="1771650" y="1556792"/>
            <a:ext cx="2004482" cy="720080"/>
          </a:xfrm>
          <a:prstGeom prst="snip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는 잘리고 다른 쪽 모서리는 둥근 사각형 6"/>
          <p:cNvSpPr/>
          <p:nvPr/>
        </p:nvSpPr>
        <p:spPr>
          <a:xfrm flipH="1">
            <a:off x="3787882" y="1556792"/>
            <a:ext cx="5557606" cy="720080"/>
          </a:xfrm>
          <a:prstGeom prst="snip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/>
          <p:cNvSpPr/>
          <p:nvPr/>
        </p:nvSpPr>
        <p:spPr>
          <a:xfrm>
            <a:off x="2000672" y="1556792"/>
            <a:ext cx="1584176" cy="72008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구분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4016896" y="1556792"/>
            <a:ext cx="5040560" cy="72008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순서도: 카드 9"/>
          <p:cNvSpPr/>
          <p:nvPr/>
        </p:nvSpPr>
        <p:spPr>
          <a:xfrm>
            <a:off x="704528" y="2276872"/>
            <a:ext cx="1067122" cy="2053704"/>
          </a:xfrm>
          <a:prstGeom prst="flowChartPunchedCar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추진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목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적</a:t>
            </a:r>
          </a:p>
        </p:txBody>
      </p:sp>
      <p:sp>
        <p:nvSpPr>
          <p:cNvPr id="11" name="순서도: 카드 10"/>
          <p:cNvSpPr/>
          <p:nvPr/>
        </p:nvSpPr>
        <p:spPr>
          <a:xfrm>
            <a:off x="704528" y="4330576"/>
            <a:ext cx="1067122" cy="1504950"/>
          </a:xfrm>
          <a:prstGeom prst="flowChartPunchedCar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추진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방향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9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아시아 해상 화물 </a:t>
            </a:r>
            <a:r>
              <a:rPr lang="ko-KR" altLang="en-US" dirty="0" err="1" smtClean="0"/>
              <a:t>수출물</a:t>
            </a:r>
            <a:r>
              <a:rPr lang="ko-KR" altLang="en-US" dirty="0" smtClean="0"/>
              <a:t> 동향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483584"/>
              </p:ext>
            </p:extLst>
          </p:nvPr>
        </p:nvGraphicFramePr>
        <p:xfrm>
          <a:off x="311882" y="1412776"/>
          <a:ext cx="92822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3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주유 물류 관련 업체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13A5-065E-42EB-8D34-2AC799816C77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5097016" y="1340768"/>
            <a:ext cx="4608512" cy="4752528"/>
            <a:chOff x="5097016" y="1340768"/>
            <a:chExt cx="4608512" cy="4752528"/>
          </a:xfrm>
        </p:grpSpPr>
        <p:sp>
          <p:nvSpPr>
            <p:cNvPr id="5" name="모서리가 접힌 도형 4"/>
            <p:cNvSpPr/>
            <p:nvPr/>
          </p:nvSpPr>
          <p:spPr>
            <a:xfrm>
              <a:off x="5097016" y="1628800"/>
              <a:ext cx="4608512" cy="4464496"/>
            </a:xfrm>
            <a:prstGeom prst="foldedCorner">
              <a:avLst>
                <a:gd name="adj" fmla="val 8652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오각형 7"/>
            <p:cNvSpPr/>
            <p:nvPr/>
          </p:nvSpPr>
          <p:spPr>
            <a:xfrm flipH="1">
              <a:off x="5889104" y="1340768"/>
              <a:ext cx="3024336" cy="648072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어시스트코리아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정육면체 8"/>
            <p:cNvSpPr/>
            <p:nvPr/>
          </p:nvSpPr>
          <p:spPr>
            <a:xfrm>
              <a:off x="7473280" y="2132856"/>
              <a:ext cx="1440160" cy="1152128"/>
            </a:xfrm>
            <a:prstGeom prst="cube">
              <a:avLst/>
            </a:prstGeom>
            <a:solidFill>
              <a:srgbClr val="00B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삼우물류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정육면체 9"/>
            <p:cNvSpPr/>
            <p:nvPr/>
          </p:nvSpPr>
          <p:spPr>
            <a:xfrm flipH="1">
              <a:off x="5889104" y="2132856"/>
              <a:ext cx="1440160" cy="1152128"/>
            </a:xfrm>
            <a:prstGeom prst="cube">
              <a:avLst/>
            </a:prstGeom>
            <a:solidFill>
              <a:srgbClr val="00B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대화물류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양쪽 모서리가 잘린 사각형 10"/>
            <p:cNvSpPr/>
            <p:nvPr/>
          </p:nvSpPr>
          <p:spPr>
            <a:xfrm>
              <a:off x="5961112" y="3429000"/>
              <a:ext cx="2808312" cy="648072"/>
            </a:xfrm>
            <a:prstGeom prst="snip2SameRect">
              <a:avLst/>
            </a:prstGeom>
            <a:solidFill>
              <a:schemeClr val="bg2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에버게인로지스틱스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양쪽 모서리가 잘린 사각형 11"/>
            <p:cNvSpPr/>
            <p:nvPr/>
          </p:nvSpPr>
          <p:spPr>
            <a:xfrm>
              <a:off x="5961112" y="4077072"/>
              <a:ext cx="2808312" cy="648072"/>
            </a:xfrm>
            <a:prstGeom prst="snip2SameRect">
              <a:avLst/>
            </a:prstGeom>
            <a:solidFill>
              <a:schemeClr val="bg2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ACT&amp;</a:t>
              </a:r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코아물류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십자형 12"/>
            <p:cNvSpPr/>
            <p:nvPr/>
          </p:nvSpPr>
          <p:spPr>
            <a:xfrm>
              <a:off x="5745088" y="5085184"/>
              <a:ext cx="1584176" cy="648072"/>
            </a:xfrm>
            <a:prstGeom prst="plus">
              <a:avLst/>
            </a:prstGeom>
            <a:solidFill>
              <a:srgbClr val="00B0F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정수유통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십자형 13"/>
            <p:cNvSpPr/>
            <p:nvPr/>
          </p:nvSpPr>
          <p:spPr>
            <a:xfrm>
              <a:off x="7329264" y="5085184"/>
              <a:ext cx="1584176" cy="648072"/>
            </a:xfrm>
            <a:prstGeom prst="plus">
              <a:avLst/>
            </a:prstGeom>
            <a:solidFill>
              <a:srgbClr val="00B0F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세양물류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00472" y="1340768"/>
            <a:ext cx="4608512" cy="4752528"/>
            <a:chOff x="200472" y="1340768"/>
            <a:chExt cx="4608512" cy="4752528"/>
          </a:xfrm>
        </p:grpSpPr>
        <p:sp>
          <p:nvSpPr>
            <p:cNvPr id="6" name="모서리가 접힌 도형 5"/>
            <p:cNvSpPr/>
            <p:nvPr/>
          </p:nvSpPr>
          <p:spPr>
            <a:xfrm flipH="1">
              <a:off x="200472" y="1628800"/>
              <a:ext cx="4608512" cy="4464496"/>
            </a:xfrm>
            <a:prstGeom prst="foldedCorner">
              <a:avLst>
                <a:gd name="adj" fmla="val 8949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오각형 6"/>
            <p:cNvSpPr/>
            <p:nvPr/>
          </p:nvSpPr>
          <p:spPr>
            <a:xfrm>
              <a:off x="992560" y="1340768"/>
              <a:ext cx="3024336" cy="648072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국제종합물류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대각선 방향의 모서리가 잘린 사각형 14"/>
            <p:cNvSpPr/>
            <p:nvPr/>
          </p:nvSpPr>
          <p:spPr>
            <a:xfrm flipH="1">
              <a:off x="704528" y="4293096"/>
              <a:ext cx="1136238" cy="697159"/>
            </a:xfrm>
            <a:prstGeom prst="snip2Diag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삼진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지에</a:t>
              </a:r>
              <a:r>
                <a:rPr lang="ko-KR" altLang="en-US" dirty="0" err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스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16" name="다이어그램 15"/>
            <p:cNvGraphicFramePr/>
            <p:nvPr>
              <p:extLst>
                <p:ext uri="{D42A27DB-BD31-4B8C-83A1-F6EECF244321}">
                  <p14:modId xmlns:p14="http://schemas.microsoft.com/office/powerpoint/2010/main" val="3408646025"/>
                </p:ext>
              </p:extLst>
            </p:nvPr>
          </p:nvGraphicFramePr>
          <p:xfrm>
            <a:off x="848544" y="2194685"/>
            <a:ext cx="3744416" cy="18823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대각선 방향의 모서리가 잘린 사각형 16"/>
            <p:cNvSpPr/>
            <p:nvPr/>
          </p:nvSpPr>
          <p:spPr>
            <a:xfrm flipH="1">
              <a:off x="704528" y="5127982"/>
              <a:ext cx="1136238" cy="697159"/>
            </a:xfrm>
            <a:prstGeom prst="snip2Diag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용마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로지</a:t>
              </a:r>
              <a:r>
                <a:rPr lang="ko-KR" altLang="en-US" dirty="0" err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스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000672" y="4149080"/>
              <a:ext cx="2520280" cy="1872208"/>
            </a:xfrm>
            <a:prstGeom prst="roundRect">
              <a:avLst/>
            </a:prstGeom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8" name="다이어그램 17"/>
            <p:cNvGraphicFramePr/>
            <p:nvPr>
              <p:extLst>
                <p:ext uri="{D42A27DB-BD31-4B8C-83A1-F6EECF244321}">
                  <p14:modId xmlns:p14="http://schemas.microsoft.com/office/powerpoint/2010/main" val="2570998434"/>
                </p:ext>
              </p:extLst>
            </p:nvPr>
          </p:nvGraphicFramePr>
          <p:xfrm>
            <a:off x="2216696" y="4293096"/>
            <a:ext cx="2365896" cy="15532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74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153</Words>
  <Application>Microsoft Office PowerPoint</Application>
  <PresentationFormat>A4 용지(210x297mm)</PresentationFormat>
  <Paragraphs>63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Physical Distribution</vt:lpstr>
      <vt:lpstr>목차</vt:lpstr>
      <vt:lpstr>물류</vt:lpstr>
      <vt:lpstr>한국물류대상</vt:lpstr>
      <vt:lpstr>아시아 해상 화물 수출물 동향</vt:lpstr>
      <vt:lpstr>주유 물류 관련 업체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Distribution</dc:title>
  <dc:creator>Windows User</dc:creator>
  <cp:lastModifiedBy>Windows User</cp:lastModifiedBy>
  <cp:revision>23</cp:revision>
  <dcterms:created xsi:type="dcterms:W3CDTF">2020-01-28T15:25:12Z</dcterms:created>
  <dcterms:modified xsi:type="dcterms:W3CDTF">2020-01-29T14:40:46Z</dcterms:modified>
</cp:coreProperties>
</file>