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6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226" y="9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b="1" dirty="0" err="1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양자컴퓨팅</a:t>
            </a: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 예상 시장규모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단위 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: </a:t>
            </a:r>
            <a:r>
              <a:rPr lang="ko-KR" altLang="en-US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억 원</a:t>
            </a:r>
            <a:r>
              <a:rPr lang="en-US" altLang="ko-KR" sz="2400" b="1" dirty="0" smtClean="0">
                <a:solidFill>
                  <a:schemeClr val="tx1"/>
                </a:solidFill>
                <a:latin typeface="궁서" panose="02030600000101010101" pitchFamily="18" charset="-127"/>
                <a:ea typeface="궁서" panose="02030600000101010101" pitchFamily="18" charset="-127"/>
              </a:rPr>
              <a:t>)</a:t>
            </a:r>
            <a:endParaRPr lang="ko-KR" altLang="en-US" sz="2400" b="1" dirty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layout/>
      <c:overlay val="0"/>
      <c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6350798959494611"/>
          <c:y val="0.1552717807717994"/>
          <c:w val="0.73876865726232377"/>
          <c:h val="0.6172255522324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세계시장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Sheet1!$A$2:$A$6</c:f>
              <c:strCache>
                <c:ptCount val="5"/>
                <c:pt idx="0">
                  <c:v>2026년</c:v>
                </c:pt>
                <c:pt idx="1">
                  <c:v>2027년</c:v>
                </c:pt>
                <c:pt idx="2">
                  <c:v>2028년</c:v>
                </c:pt>
                <c:pt idx="3">
                  <c:v>2029년</c:v>
                </c:pt>
                <c:pt idx="4">
                  <c:v>2030년</c:v>
                </c:pt>
              </c:strCache>
            </c:strRef>
          </c:cat>
          <c:val>
            <c:numRef>
              <c:f>Sheet1!$B$2:$B$6</c:f>
              <c:numCache>
                <c:formatCode>#,##0_ </c:formatCode>
                <c:ptCount val="5"/>
                <c:pt idx="0">
                  <c:v>37000</c:v>
                </c:pt>
                <c:pt idx="1">
                  <c:v>41600</c:v>
                </c:pt>
                <c:pt idx="2">
                  <c:v>45800</c:v>
                </c:pt>
                <c:pt idx="3">
                  <c:v>49500</c:v>
                </c:pt>
                <c:pt idx="4">
                  <c:v>54700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66-42A7-8331-6439372CC1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7873240"/>
        <c:axId val="5378742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국내시장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66-42A7-8331-6439372CC1A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566-42A7-8331-6439372CC1A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566-42A7-8331-6439372CC1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566-42A7-8331-6439372CC1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2026년</c:v>
                </c:pt>
                <c:pt idx="1">
                  <c:v>2027년</c:v>
                </c:pt>
                <c:pt idx="2">
                  <c:v>2028년</c:v>
                </c:pt>
                <c:pt idx="3">
                  <c:v>2029년</c:v>
                </c:pt>
                <c:pt idx="4">
                  <c:v>2030년</c:v>
                </c:pt>
              </c:strCache>
            </c:strRef>
          </c:cat>
          <c:val>
            <c:numRef>
              <c:f>Sheet1!$C$2:$C$6</c:f>
              <c:numCache>
                <c:formatCode>#,##0_ </c:formatCode>
                <c:ptCount val="5"/>
                <c:pt idx="0">
                  <c:v>382</c:v>
                </c:pt>
                <c:pt idx="1">
                  <c:v>509</c:v>
                </c:pt>
                <c:pt idx="2">
                  <c:v>724</c:v>
                </c:pt>
                <c:pt idx="3">
                  <c:v>872</c:v>
                </c:pt>
                <c:pt idx="4">
                  <c:v>987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66-42A7-8331-6439372CC1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7885048"/>
        <c:axId val="537882752"/>
      </c:lineChart>
      <c:catAx>
        <c:axId val="53787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37874224"/>
        <c:crosses val="autoZero"/>
        <c:auto val="1"/>
        <c:lblAlgn val="ctr"/>
        <c:lblOffset val="100"/>
        <c:noMultiLvlLbl val="0"/>
      </c:catAx>
      <c:valAx>
        <c:axId val="53787422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537873240"/>
        <c:crosses val="autoZero"/>
        <c:crossBetween val="between"/>
      </c:valAx>
      <c:valAx>
        <c:axId val="537882752"/>
        <c:scaling>
          <c:orientation val="minMax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537885048"/>
        <c:crosses val="max"/>
        <c:crossBetween val="between"/>
        <c:majorUnit val="300"/>
      </c:valAx>
      <c:catAx>
        <c:axId val="537885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7882752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497662-258E-4C31-A941-187E5633B50F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33D25E9-8383-4924-8A46-77A8F1CCA0F2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포트폴리오</a:t>
          </a:r>
          <a:r>
            <a:rPr lang="en-US" altLang="ko-KR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최적화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3BC4C96-D7E2-46F7-8201-7CD9EDB859F6}" type="parTrans" cxnId="{C40BB624-36CF-48AA-8C0E-EED246817EB6}">
      <dgm:prSet/>
      <dgm:spPr/>
      <dgm:t>
        <a:bodyPr/>
        <a:lstStyle/>
        <a:p>
          <a:pPr latinLnBrk="1"/>
          <a:endParaRPr lang="ko-KR" altLang="en-US"/>
        </a:p>
      </dgm:t>
    </dgm:pt>
    <dgm:pt modelId="{8FD8426C-3ED0-4047-B5E8-F4B186418EE3}" type="sibTrans" cxnId="{C40BB624-36CF-48AA-8C0E-EED246817EB6}">
      <dgm:prSet/>
      <dgm:spPr/>
      <dgm:t>
        <a:bodyPr/>
        <a:lstStyle/>
        <a:p>
          <a:pPr latinLnBrk="1"/>
          <a:endParaRPr lang="ko-KR" altLang="en-US"/>
        </a:p>
      </dgm:t>
    </dgm:pt>
    <dgm:pt modelId="{CFABB4BD-14B7-45CC-9DDA-9A355851CABD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리스크</a:t>
          </a:r>
          <a:r>
            <a:rPr lang="en-US" altLang="ko-KR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관리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21EBA1F9-206D-4E97-BA60-8A4E5CFC151A}" type="parTrans" cxnId="{9A513C8A-7831-41A4-A63B-6CA5896CEF42}">
      <dgm:prSet/>
      <dgm:spPr/>
      <dgm:t>
        <a:bodyPr/>
        <a:lstStyle/>
        <a:p>
          <a:pPr latinLnBrk="1"/>
          <a:endParaRPr lang="ko-KR" altLang="en-US"/>
        </a:p>
      </dgm:t>
    </dgm:pt>
    <dgm:pt modelId="{F359FC1B-0012-4206-8408-78D9E1CAADB4}" type="sibTrans" cxnId="{9A513C8A-7831-41A4-A63B-6CA5896CEF42}">
      <dgm:prSet/>
      <dgm:spPr/>
      <dgm:t>
        <a:bodyPr/>
        <a:lstStyle/>
        <a:p>
          <a:pPr latinLnBrk="1"/>
          <a:endParaRPr lang="ko-KR" altLang="en-US"/>
        </a:p>
      </dgm:t>
    </dgm:pt>
    <dgm:pt modelId="{5CD507AF-F96C-48A0-B466-25CA8D65870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옵션</a:t>
          </a:r>
          <a:r>
            <a:rPr lang="en-US" altLang="ko-KR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/</a:t>
          </a:r>
          <a:r>
            <a:rPr lang="ko-KR" altLang="en-US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가격</a:t>
          </a:r>
          <a:r>
            <a:rPr lang="en-US" altLang="ko-KR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결정</a:t>
          </a:r>
          <a:endParaRPr lang="ko-KR" altLang="en-US" sz="18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973C81C-FCDF-49EF-A74E-D8117D07877C}" type="parTrans" cxnId="{D317C8DC-EBAE-42E9-BA28-C6F5CEA29559}">
      <dgm:prSet/>
      <dgm:spPr/>
      <dgm:t>
        <a:bodyPr/>
        <a:lstStyle/>
        <a:p>
          <a:pPr latinLnBrk="1"/>
          <a:endParaRPr lang="ko-KR" altLang="en-US"/>
        </a:p>
      </dgm:t>
    </dgm:pt>
    <dgm:pt modelId="{FC637EF0-E289-436D-8961-5797A5611502}" type="sibTrans" cxnId="{D317C8DC-EBAE-42E9-BA28-C6F5CEA29559}">
      <dgm:prSet/>
      <dgm:spPr/>
      <dgm:t>
        <a:bodyPr/>
        <a:lstStyle/>
        <a:p>
          <a:pPr latinLnBrk="1"/>
          <a:endParaRPr lang="ko-KR" altLang="en-US"/>
        </a:p>
      </dgm:t>
    </dgm:pt>
    <dgm:pt modelId="{6FAE4A9B-8828-4F77-9B93-C5ACAA5637D1}" type="pres">
      <dgm:prSet presAssocID="{E2497662-258E-4C31-A941-187E5633B50F}" presName="diagram" presStyleCnt="0">
        <dgm:presLayoutVars>
          <dgm:dir/>
          <dgm:resizeHandles val="exact"/>
        </dgm:presLayoutVars>
      </dgm:prSet>
      <dgm:spPr/>
    </dgm:pt>
    <dgm:pt modelId="{9651FFDD-72C6-4E97-BEDF-00AD08633604}" type="pres">
      <dgm:prSet presAssocID="{233D25E9-8383-4924-8A46-77A8F1CCA0F2}" presName="node" presStyleLbl="node1" presStyleIdx="0" presStyleCnt="3" custScaleX="19778" custScaleY="16858" custLinFactNeighborX="4553" custLinFactNeighborY="-57413">
        <dgm:presLayoutVars>
          <dgm:bulletEnabled val="1"/>
        </dgm:presLayoutVars>
      </dgm:prSet>
      <dgm:spPr/>
    </dgm:pt>
    <dgm:pt modelId="{BF1E7E19-A30E-488E-93B2-0C92F71072FD}" type="pres">
      <dgm:prSet presAssocID="{8FD8426C-3ED0-4047-B5E8-F4B186418EE3}" presName="sibTrans" presStyleCnt="0"/>
      <dgm:spPr/>
    </dgm:pt>
    <dgm:pt modelId="{9E3FA801-A08F-48CA-AAE2-D1494F355563}" type="pres">
      <dgm:prSet presAssocID="{CFABB4BD-14B7-45CC-9DDA-9A355851CABD}" presName="node" presStyleLbl="node1" presStyleIdx="1" presStyleCnt="3" custScaleX="16506" custScaleY="17002" custLinFactNeighborX="-2984" custLinFactNeighborY="-57413">
        <dgm:presLayoutVars>
          <dgm:bulletEnabled val="1"/>
        </dgm:presLayoutVars>
      </dgm:prSet>
      <dgm:spPr/>
    </dgm:pt>
    <dgm:pt modelId="{6E0779FA-021A-4E7F-A0C3-9AC7706E8E6E}" type="pres">
      <dgm:prSet presAssocID="{F359FC1B-0012-4206-8408-78D9E1CAADB4}" presName="sibTrans" presStyleCnt="0"/>
      <dgm:spPr/>
    </dgm:pt>
    <dgm:pt modelId="{5D8AB803-AA81-4A98-BF8E-EA6288581172}" type="pres">
      <dgm:prSet presAssocID="{5CD507AF-F96C-48A0-B466-25CA8D658705}" presName="node" presStyleLbl="node1" presStyleIdx="2" presStyleCnt="3" custScaleX="17966" custScaleY="16252" custLinFactNeighborX="-10912" custLinFactNeighborY="-5741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3EBFF55-9C13-46B6-95AD-DA21B26768DA}" type="presOf" srcId="{233D25E9-8383-4924-8A46-77A8F1CCA0F2}" destId="{9651FFDD-72C6-4E97-BEDF-00AD08633604}" srcOrd="0" destOrd="0" presId="urn:microsoft.com/office/officeart/2005/8/layout/default"/>
    <dgm:cxn modelId="{9A513C8A-7831-41A4-A63B-6CA5896CEF42}" srcId="{E2497662-258E-4C31-A941-187E5633B50F}" destId="{CFABB4BD-14B7-45CC-9DDA-9A355851CABD}" srcOrd="1" destOrd="0" parTransId="{21EBA1F9-206D-4E97-BA60-8A4E5CFC151A}" sibTransId="{F359FC1B-0012-4206-8408-78D9E1CAADB4}"/>
    <dgm:cxn modelId="{D317C8DC-EBAE-42E9-BA28-C6F5CEA29559}" srcId="{E2497662-258E-4C31-A941-187E5633B50F}" destId="{5CD507AF-F96C-48A0-B466-25CA8D658705}" srcOrd="2" destOrd="0" parTransId="{0973C81C-FCDF-49EF-A74E-D8117D07877C}" sibTransId="{FC637EF0-E289-436D-8961-5797A5611502}"/>
    <dgm:cxn modelId="{0211F88B-9515-4150-8D25-DF42EB6BBC1C}" type="presOf" srcId="{E2497662-258E-4C31-A941-187E5633B50F}" destId="{6FAE4A9B-8828-4F77-9B93-C5ACAA5637D1}" srcOrd="0" destOrd="0" presId="urn:microsoft.com/office/officeart/2005/8/layout/default"/>
    <dgm:cxn modelId="{52059122-8DA1-49D6-A652-9CED22E1E1E9}" type="presOf" srcId="{CFABB4BD-14B7-45CC-9DDA-9A355851CABD}" destId="{9E3FA801-A08F-48CA-AAE2-D1494F355563}" srcOrd="0" destOrd="0" presId="urn:microsoft.com/office/officeart/2005/8/layout/default"/>
    <dgm:cxn modelId="{C40BB624-36CF-48AA-8C0E-EED246817EB6}" srcId="{E2497662-258E-4C31-A941-187E5633B50F}" destId="{233D25E9-8383-4924-8A46-77A8F1CCA0F2}" srcOrd="0" destOrd="0" parTransId="{03BC4C96-D7E2-46F7-8201-7CD9EDB859F6}" sibTransId="{8FD8426C-3ED0-4047-B5E8-F4B186418EE3}"/>
    <dgm:cxn modelId="{45F430A5-C288-4B60-B42E-64A65AB72A1F}" type="presOf" srcId="{5CD507AF-F96C-48A0-B466-25CA8D658705}" destId="{5D8AB803-AA81-4A98-BF8E-EA6288581172}" srcOrd="0" destOrd="0" presId="urn:microsoft.com/office/officeart/2005/8/layout/default"/>
    <dgm:cxn modelId="{897FD9A9-A9BA-47B2-B5ED-4AE8005386DB}" type="presParOf" srcId="{6FAE4A9B-8828-4F77-9B93-C5ACAA5637D1}" destId="{9651FFDD-72C6-4E97-BEDF-00AD08633604}" srcOrd="0" destOrd="0" presId="urn:microsoft.com/office/officeart/2005/8/layout/default"/>
    <dgm:cxn modelId="{A1035DFB-4E5A-40EC-9E37-9A5E96AF711C}" type="presParOf" srcId="{6FAE4A9B-8828-4F77-9B93-C5ACAA5637D1}" destId="{BF1E7E19-A30E-488E-93B2-0C92F71072FD}" srcOrd="1" destOrd="0" presId="urn:microsoft.com/office/officeart/2005/8/layout/default"/>
    <dgm:cxn modelId="{B13B6BBB-6726-44D1-B4A1-88577FCE331D}" type="presParOf" srcId="{6FAE4A9B-8828-4F77-9B93-C5ACAA5637D1}" destId="{9E3FA801-A08F-48CA-AAE2-D1494F355563}" srcOrd="2" destOrd="0" presId="urn:microsoft.com/office/officeart/2005/8/layout/default"/>
    <dgm:cxn modelId="{D9DBB2FC-7475-47A1-B7EF-B7847F457BCB}" type="presParOf" srcId="{6FAE4A9B-8828-4F77-9B93-C5ACAA5637D1}" destId="{6E0779FA-021A-4E7F-A0C3-9AC7706E8E6E}" srcOrd="3" destOrd="0" presId="urn:microsoft.com/office/officeart/2005/8/layout/default"/>
    <dgm:cxn modelId="{6C07C4DF-DDDD-4D04-90B0-644F89C9320A}" type="presParOf" srcId="{6FAE4A9B-8828-4F77-9B93-C5ACAA5637D1}" destId="{5D8AB803-AA81-4A98-BF8E-EA628858117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D0D6A-8D20-4BB0-8492-93DC770D6F5E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8381034-D336-4D31-BB9A-3C445AC28751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분자 설계 최적화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C3C7550-5DAC-408D-B045-546410B0E737}" type="parTrans" cxnId="{E4C2B3EF-7A50-4E8A-A4DE-ED2555066FE1}">
      <dgm:prSet/>
      <dgm:spPr/>
      <dgm:t>
        <a:bodyPr/>
        <a:lstStyle/>
        <a:p>
          <a:pPr latinLnBrk="1"/>
          <a:endParaRPr lang="ko-KR" altLang="en-US"/>
        </a:p>
      </dgm:t>
    </dgm:pt>
    <dgm:pt modelId="{ACAA2B67-3D80-49FE-8DEC-BB79387E8A5A}" type="sibTrans" cxnId="{E4C2B3EF-7A50-4E8A-A4DE-ED2555066FE1}">
      <dgm:prSet/>
      <dgm:spPr/>
      <dgm:t>
        <a:bodyPr/>
        <a:lstStyle/>
        <a:p>
          <a:pPr latinLnBrk="1"/>
          <a:endParaRPr lang="ko-KR" altLang="en-US"/>
        </a:p>
      </dgm:t>
    </dgm:pt>
    <dgm:pt modelId="{11CAC25A-4679-4D2D-93B3-386E27E09BFE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화학 반응 시뮬레이션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0FC58A79-2F3A-4C2F-AD4D-D5C29202B872}" type="parTrans" cxnId="{FB3B4CA2-3DFC-491E-AAD1-395D225956C0}">
      <dgm:prSet/>
      <dgm:spPr/>
      <dgm:t>
        <a:bodyPr/>
        <a:lstStyle/>
        <a:p>
          <a:pPr latinLnBrk="1"/>
          <a:endParaRPr lang="ko-KR" altLang="en-US"/>
        </a:p>
      </dgm:t>
    </dgm:pt>
    <dgm:pt modelId="{FFFB170A-F11E-4AE2-A790-764786A98121}" type="sibTrans" cxnId="{FB3B4CA2-3DFC-491E-AAD1-395D225956C0}">
      <dgm:prSet/>
      <dgm:spPr/>
      <dgm:t>
        <a:bodyPr/>
        <a:lstStyle/>
        <a:p>
          <a:pPr latinLnBrk="1"/>
          <a:endParaRPr lang="ko-KR" altLang="en-US"/>
        </a:p>
      </dgm:t>
    </dgm:pt>
    <dgm:pt modelId="{730CAD25-A0D0-4DCA-AC45-0B1EE1DBDCD2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anose="020B0600000101010101" pitchFamily="50" charset="-127"/>
              <a:ea typeface="굴림" panose="020B0600000101010101" pitchFamily="50" charset="-127"/>
            </a:rPr>
            <a:t>전지와 촉매의 최적화</a:t>
          </a:r>
          <a:endParaRPr lang="ko-KR" altLang="en-US" sz="1800" dirty="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4FE8F13-50F3-4428-9D0C-C50787C1209D}" type="parTrans" cxnId="{F75A7E1A-76C3-406B-960B-CE18BE49AEB7}">
      <dgm:prSet/>
      <dgm:spPr/>
      <dgm:t>
        <a:bodyPr/>
        <a:lstStyle/>
        <a:p>
          <a:pPr latinLnBrk="1"/>
          <a:endParaRPr lang="ko-KR" altLang="en-US"/>
        </a:p>
      </dgm:t>
    </dgm:pt>
    <dgm:pt modelId="{26339ECD-B340-43F9-93C1-2536252A34D2}" type="sibTrans" cxnId="{F75A7E1A-76C3-406B-960B-CE18BE49AEB7}">
      <dgm:prSet/>
      <dgm:spPr/>
      <dgm:t>
        <a:bodyPr/>
        <a:lstStyle/>
        <a:p>
          <a:pPr latinLnBrk="1"/>
          <a:endParaRPr lang="ko-KR" altLang="en-US"/>
        </a:p>
      </dgm:t>
    </dgm:pt>
    <dgm:pt modelId="{855D8BD9-C4E9-4EC4-98A5-7F0621DB62E3}" type="pres">
      <dgm:prSet presAssocID="{937D0D6A-8D20-4BB0-8492-93DC770D6F5E}" presName="Name0" presStyleCnt="0">
        <dgm:presLayoutVars>
          <dgm:chMax val="7"/>
          <dgm:chPref val="7"/>
          <dgm:dir/>
        </dgm:presLayoutVars>
      </dgm:prSet>
      <dgm:spPr/>
    </dgm:pt>
    <dgm:pt modelId="{8BBBDA31-006D-478F-90A9-DC25790841EC}" type="pres">
      <dgm:prSet presAssocID="{937D0D6A-8D20-4BB0-8492-93DC770D6F5E}" presName="Name1" presStyleCnt="0"/>
      <dgm:spPr/>
    </dgm:pt>
    <dgm:pt modelId="{C9EAE333-DAB3-433D-B21A-FAD845824FA9}" type="pres">
      <dgm:prSet presAssocID="{937D0D6A-8D20-4BB0-8492-93DC770D6F5E}" presName="cycle" presStyleCnt="0"/>
      <dgm:spPr/>
    </dgm:pt>
    <dgm:pt modelId="{89C9B812-9D51-4BE7-97F9-AB370B66B3B7}" type="pres">
      <dgm:prSet presAssocID="{937D0D6A-8D20-4BB0-8492-93DC770D6F5E}" presName="srcNode" presStyleLbl="node1" presStyleIdx="0" presStyleCnt="3"/>
      <dgm:spPr/>
    </dgm:pt>
    <dgm:pt modelId="{43143745-7AF3-4800-A0E9-188C51D45E91}" type="pres">
      <dgm:prSet presAssocID="{937D0D6A-8D20-4BB0-8492-93DC770D6F5E}" presName="conn" presStyleLbl="parChTrans1D2" presStyleIdx="0" presStyleCnt="1"/>
      <dgm:spPr/>
    </dgm:pt>
    <dgm:pt modelId="{E4044F28-9A54-4AE0-94B8-5F258BCE5FCB}" type="pres">
      <dgm:prSet presAssocID="{937D0D6A-8D20-4BB0-8492-93DC770D6F5E}" presName="extraNode" presStyleLbl="node1" presStyleIdx="0" presStyleCnt="3"/>
      <dgm:spPr/>
    </dgm:pt>
    <dgm:pt modelId="{A71103E1-7510-4B8B-A451-078DC7C50AFE}" type="pres">
      <dgm:prSet presAssocID="{937D0D6A-8D20-4BB0-8492-93DC770D6F5E}" presName="dstNode" presStyleLbl="node1" presStyleIdx="0" presStyleCnt="3"/>
      <dgm:spPr/>
    </dgm:pt>
    <dgm:pt modelId="{40572CFB-2C7B-449F-A081-4C2FC6903B57}" type="pres">
      <dgm:prSet presAssocID="{08381034-D336-4D31-BB9A-3C445AC28751}" presName="text_1" presStyleLbl="node1" presStyleIdx="0" presStyleCnt="3">
        <dgm:presLayoutVars>
          <dgm:bulletEnabled val="1"/>
        </dgm:presLayoutVars>
      </dgm:prSet>
      <dgm:spPr/>
    </dgm:pt>
    <dgm:pt modelId="{605A5E34-F548-4529-8B28-0E7FEB29FF51}" type="pres">
      <dgm:prSet presAssocID="{08381034-D336-4D31-BB9A-3C445AC28751}" presName="accent_1" presStyleCnt="0"/>
      <dgm:spPr/>
    </dgm:pt>
    <dgm:pt modelId="{AD4DCE45-20B6-443D-820A-EE8916649317}" type="pres">
      <dgm:prSet presAssocID="{08381034-D336-4D31-BB9A-3C445AC28751}" presName="accentRepeatNode" presStyleLbl="solidFgAcc1" presStyleIdx="0" presStyleCnt="3"/>
      <dgm:spPr/>
    </dgm:pt>
    <dgm:pt modelId="{BF8A091F-709E-4667-8B8F-D5C0288DF70C}" type="pres">
      <dgm:prSet presAssocID="{11CAC25A-4679-4D2D-93B3-386E27E09BF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B93C8D-15CC-41E4-83D1-7C1E2F29088D}" type="pres">
      <dgm:prSet presAssocID="{11CAC25A-4679-4D2D-93B3-386E27E09BFE}" presName="accent_2" presStyleCnt="0"/>
      <dgm:spPr/>
    </dgm:pt>
    <dgm:pt modelId="{2EC83886-C66D-4DD3-85D0-9170DE4639F1}" type="pres">
      <dgm:prSet presAssocID="{11CAC25A-4679-4D2D-93B3-386E27E09BFE}" presName="accentRepeatNode" presStyleLbl="solidFgAcc1" presStyleIdx="1" presStyleCnt="3"/>
      <dgm:spPr/>
    </dgm:pt>
    <dgm:pt modelId="{74BFA893-13BE-4937-8AEE-5E3104DC5DA2}" type="pres">
      <dgm:prSet presAssocID="{730CAD25-A0D0-4DCA-AC45-0B1EE1DBDCD2}" presName="text_3" presStyleLbl="node1" presStyleIdx="2" presStyleCnt="3">
        <dgm:presLayoutVars>
          <dgm:bulletEnabled val="1"/>
        </dgm:presLayoutVars>
      </dgm:prSet>
      <dgm:spPr/>
    </dgm:pt>
    <dgm:pt modelId="{D883DC1A-570B-406B-A6DC-3AE24DB97DCB}" type="pres">
      <dgm:prSet presAssocID="{730CAD25-A0D0-4DCA-AC45-0B1EE1DBDCD2}" presName="accent_3" presStyleCnt="0"/>
      <dgm:spPr/>
    </dgm:pt>
    <dgm:pt modelId="{9A9C0643-5B28-4221-BE9D-0CA530BED377}" type="pres">
      <dgm:prSet presAssocID="{730CAD25-A0D0-4DCA-AC45-0B1EE1DBDCD2}" presName="accentRepeatNode" presStyleLbl="solidFgAcc1" presStyleIdx="2" presStyleCnt="3"/>
      <dgm:spPr/>
    </dgm:pt>
  </dgm:ptLst>
  <dgm:cxnLst>
    <dgm:cxn modelId="{FB3B4CA2-3DFC-491E-AAD1-395D225956C0}" srcId="{937D0D6A-8D20-4BB0-8492-93DC770D6F5E}" destId="{11CAC25A-4679-4D2D-93B3-386E27E09BFE}" srcOrd="1" destOrd="0" parTransId="{0FC58A79-2F3A-4C2F-AD4D-D5C29202B872}" sibTransId="{FFFB170A-F11E-4AE2-A790-764786A98121}"/>
    <dgm:cxn modelId="{E3D005DF-B9AA-4DEA-B473-E84D85B64381}" type="presOf" srcId="{11CAC25A-4679-4D2D-93B3-386E27E09BFE}" destId="{BF8A091F-709E-4667-8B8F-D5C0288DF70C}" srcOrd="0" destOrd="0" presId="urn:microsoft.com/office/officeart/2008/layout/VerticalCurvedList"/>
    <dgm:cxn modelId="{F75A7E1A-76C3-406B-960B-CE18BE49AEB7}" srcId="{937D0D6A-8D20-4BB0-8492-93DC770D6F5E}" destId="{730CAD25-A0D0-4DCA-AC45-0B1EE1DBDCD2}" srcOrd="2" destOrd="0" parTransId="{E4FE8F13-50F3-4428-9D0C-C50787C1209D}" sibTransId="{26339ECD-B340-43F9-93C1-2536252A34D2}"/>
    <dgm:cxn modelId="{EB40EDDA-6C8C-4951-A33B-60C16D9F8A35}" type="presOf" srcId="{937D0D6A-8D20-4BB0-8492-93DC770D6F5E}" destId="{855D8BD9-C4E9-4EC4-98A5-7F0621DB62E3}" srcOrd="0" destOrd="0" presId="urn:microsoft.com/office/officeart/2008/layout/VerticalCurvedList"/>
    <dgm:cxn modelId="{EC3EF5FD-FCCD-4195-AE12-44360B275CDC}" type="presOf" srcId="{730CAD25-A0D0-4DCA-AC45-0B1EE1DBDCD2}" destId="{74BFA893-13BE-4937-8AEE-5E3104DC5DA2}" srcOrd="0" destOrd="0" presId="urn:microsoft.com/office/officeart/2008/layout/VerticalCurvedList"/>
    <dgm:cxn modelId="{D89C8B4D-7B8E-4E38-9DE7-936B7B5AA434}" type="presOf" srcId="{08381034-D336-4D31-BB9A-3C445AC28751}" destId="{40572CFB-2C7B-449F-A081-4C2FC6903B57}" srcOrd="0" destOrd="0" presId="urn:microsoft.com/office/officeart/2008/layout/VerticalCurvedList"/>
    <dgm:cxn modelId="{20686219-D854-41A3-A9EA-53DF7B938A70}" type="presOf" srcId="{ACAA2B67-3D80-49FE-8DEC-BB79387E8A5A}" destId="{43143745-7AF3-4800-A0E9-188C51D45E91}" srcOrd="0" destOrd="0" presId="urn:microsoft.com/office/officeart/2008/layout/VerticalCurvedList"/>
    <dgm:cxn modelId="{E4C2B3EF-7A50-4E8A-A4DE-ED2555066FE1}" srcId="{937D0D6A-8D20-4BB0-8492-93DC770D6F5E}" destId="{08381034-D336-4D31-BB9A-3C445AC28751}" srcOrd="0" destOrd="0" parTransId="{3C3C7550-5DAC-408D-B045-546410B0E737}" sibTransId="{ACAA2B67-3D80-49FE-8DEC-BB79387E8A5A}"/>
    <dgm:cxn modelId="{6FB5833D-E5CC-428B-8DE0-F00B3F8CAC7F}" type="presParOf" srcId="{855D8BD9-C4E9-4EC4-98A5-7F0621DB62E3}" destId="{8BBBDA31-006D-478F-90A9-DC25790841EC}" srcOrd="0" destOrd="0" presId="urn:microsoft.com/office/officeart/2008/layout/VerticalCurvedList"/>
    <dgm:cxn modelId="{77D56111-7F67-44C2-AD2C-9B493C81C92F}" type="presParOf" srcId="{8BBBDA31-006D-478F-90A9-DC25790841EC}" destId="{C9EAE333-DAB3-433D-B21A-FAD845824FA9}" srcOrd="0" destOrd="0" presId="urn:microsoft.com/office/officeart/2008/layout/VerticalCurvedList"/>
    <dgm:cxn modelId="{DBE0AB56-F66B-4338-B3E7-410CFF112B91}" type="presParOf" srcId="{C9EAE333-DAB3-433D-B21A-FAD845824FA9}" destId="{89C9B812-9D51-4BE7-97F9-AB370B66B3B7}" srcOrd="0" destOrd="0" presId="urn:microsoft.com/office/officeart/2008/layout/VerticalCurvedList"/>
    <dgm:cxn modelId="{86951538-7583-4A2A-92CA-66B28A0F7719}" type="presParOf" srcId="{C9EAE333-DAB3-433D-B21A-FAD845824FA9}" destId="{43143745-7AF3-4800-A0E9-188C51D45E91}" srcOrd="1" destOrd="0" presId="urn:microsoft.com/office/officeart/2008/layout/VerticalCurvedList"/>
    <dgm:cxn modelId="{5052134D-AD42-4A7F-BBF4-8851BDDE0556}" type="presParOf" srcId="{C9EAE333-DAB3-433D-B21A-FAD845824FA9}" destId="{E4044F28-9A54-4AE0-94B8-5F258BCE5FCB}" srcOrd="2" destOrd="0" presId="urn:microsoft.com/office/officeart/2008/layout/VerticalCurvedList"/>
    <dgm:cxn modelId="{9F2A0503-8AA3-47CF-BAF1-88C9B65FCA67}" type="presParOf" srcId="{C9EAE333-DAB3-433D-B21A-FAD845824FA9}" destId="{A71103E1-7510-4B8B-A451-078DC7C50AFE}" srcOrd="3" destOrd="0" presId="urn:microsoft.com/office/officeart/2008/layout/VerticalCurvedList"/>
    <dgm:cxn modelId="{B7C11AC8-F10E-490A-9782-75E92D26EF09}" type="presParOf" srcId="{8BBBDA31-006D-478F-90A9-DC25790841EC}" destId="{40572CFB-2C7B-449F-A081-4C2FC6903B57}" srcOrd="1" destOrd="0" presId="urn:microsoft.com/office/officeart/2008/layout/VerticalCurvedList"/>
    <dgm:cxn modelId="{A073D8EE-CBB1-4084-84A2-825EEA1822D2}" type="presParOf" srcId="{8BBBDA31-006D-478F-90A9-DC25790841EC}" destId="{605A5E34-F548-4529-8B28-0E7FEB29FF51}" srcOrd="2" destOrd="0" presId="urn:microsoft.com/office/officeart/2008/layout/VerticalCurvedList"/>
    <dgm:cxn modelId="{566EEE97-ADC3-4ADF-B22C-3D4CE88C44D6}" type="presParOf" srcId="{605A5E34-F548-4529-8B28-0E7FEB29FF51}" destId="{AD4DCE45-20B6-443D-820A-EE8916649317}" srcOrd="0" destOrd="0" presId="urn:microsoft.com/office/officeart/2008/layout/VerticalCurvedList"/>
    <dgm:cxn modelId="{04912181-2FCC-4889-9F37-4B82598B7DA3}" type="presParOf" srcId="{8BBBDA31-006D-478F-90A9-DC25790841EC}" destId="{BF8A091F-709E-4667-8B8F-D5C0288DF70C}" srcOrd="3" destOrd="0" presId="urn:microsoft.com/office/officeart/2008/layout/VerticalCurvedList"/>
    <dgm:cxn modelId="{361E890B-5BD8-44B1-9595-8E43B405EA89}" type="presParOf" srcId="{8BBBDA31-006D-478F-90A9-DC25790841EC}" destId="{AFB93C8D-15CC-41E4-83D1-7C1E2F29088D}" srcOrd="4" destOrd="0" presId="urn:microsoft.com/office/officeart/2008/layout/VerticalCurvedList"/>
    <dgm:cxn modelId="{3771D63A-ABCC-49C9-B902-9398E3307AE6}" type="presParOf" srcId="{AFB93C8D-15CC-41E4-83D1-7C1E2F29088D}" destId="{2EC83886-C66D-4DD3-85D0-9170DE4639F1}" srcOrd="0" destOrd="0" presId="urn:microsoft.com/office/officeart/2008/layout/VerticalCurvedList"/>
    <dgm:cxn modelId="{4D04AD5E-C9FC-4B8A-A550-04E36B147C2B}" type="presParOf" srcId="{8BBBDA31-006D-478F-90A9-DC25790841EC}" destId="{74BFA893-13BE-4937-8AEE-5E3104DC5DA2}" srcOrd="5" destOrd="0" presId="urn:microsoft.com/office/officeart/2008/layout/VerticalCurvedList"/>
    <dgm:cxn modelId="{77FBF582-EB34-41DF-A385-E067D53F20C9}" type="presParOf" srcId="{8BBBDA31-006D-478F-90A9-DC25790841EC}" destId="{D883DC1A-570B-406B-A6DC-3AE24DB97DCB}" srcOrd="6" destOrd="0" presId="urn:microsoft.com/office/officeart/2008/layout/VerticalCurvedList"/>
    <dgm:cxn modelId="{100D34D6-9A63-4422-B298-BB1718DEDD06}" type="presParOf" srcId="{D883DC1A-570B-406B-A6DC-3AE24DB97DCB}" destId="{9A9C0643-5B28-4221-BE9D-0CA530BED3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1FFDD-72C6-4E97-BEDF-00AD08633604}">
      <dsp:nvSpPr>
        <dsp:cNvPr id="0" name=""/>
        <dsp:cNvSpPr/>
      </dsp:nvSpPr>
      <dsp:spPr>
        <a:xfrm>
          <a:off x="1221772" y="0"/>
          <a:ext cx="1386516" cy="7090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포트폴리오</a:t>
          </a:r>
          <a:r>
            <a:rPr lang="en-US" altLang="ko-KR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최적화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1221772" y="0"/>
        <a:ext cx="1386516" cy="709087"/>
      </dsp:txXfrm>
    </dsp:sp>
    <dsp:sp modelId="{9E3FA801-A08F-48CA-AAE2-D1494F355563}">
      <dsp:nvSpPr>
        <dsp:cNvPr id="0" name=""/>
        <dsp:cNvSpPr/>
      </dsp:nvSpPr>
      <dsp:spPr>
        <a:xfrm>
          <a:off x="2780955" y="0"/>
          <a:ext cx="1157136" cy="715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리스크</a:t>
          </a:r>
          <a:r>
            <a:rPr lang="en-US" altLang="ko-KR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관리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2780955" y="0"/>
        <a:ext cx="1157136" cy="715144"/>
      </dsp:txXfrm>
    </dsp:sp>
    <dsp:sp modelId="{5D8AB803-AA81-4A98-BF8E-EA6288581172}">
      <dsp:nvSpPr>
        <dsp:cNvPr id="0" name=""/>
        <dsp:cNvSpPr/>
      </dsp:nvSpPr>
      <dsp:spPr>
        <a:xfrm>
          <a:off x="4083347" y="0"/>
          <a:ext cx="1259488" cy="6835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옵션</a:t>
          </a:r>
          <a:r>
            <a:rPr lang="en-US" altLang="ko-KR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/</a:t>
          </a:r>
          <a:r>
            <a:rPr lang="ko-KR" altLang="en-US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가격</a:t>
          </a:r>
          <a:r>
            <a:rPr lang="en-US" altLang="ko-KR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/>
          </a:r>
          <a:br>
            <a:rPr lang="en-US" altLang="ko-KR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 smtClean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rPr>
            <a:t>결정</a:t>
          </a:r>
          <a:endParaRPr lang="ko-KR" altLang="en-US" sz="1800" kern="1200" dirty="0">
            <a:solidFill>
              <a:schemeClr val="tx1"/>
            </a:solidFill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4083347" y="0"/>
        <a:ext cx="1259488" cy="683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43745-7AF3-4800-A0E9-188C51D45E91}">
      <dsp:nvSpPr>
        <dsp:cNvPr id="0" name=""/>
        <dsp:cNvSpPr/>
      </dsp:nvSpPr>
      <dsp:spPr>
        <a:xfrm>
          <a:off x="-2563461" y="-395661"/>
          <a:ext cx="3060283" cy="3060283"/>
        </a:xfrm>
        <a:prstGeom prst="blockArc">
          <a:avLst>
            <a:gd name="adj1" fmla="val 18900000"/>
            <a:gd name="adj2" fmla="val 2700000"/>
            <a:gd name="adj3" fmla="val 70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72CFB-2C7B-449F-A081-4C2FC6903B57}">
      <dsp:nvSpPr>
        <dsp:cNvPr id="0" name=""/>
        <dsp:cNvSpPr/>
      </dsp:nvSpPr>
      <dsp:spPr>
        <a:xfrm>
          <a:off x="319407" y="226896"/>
          <a:ext cx="2889980" cy="45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98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분자 설계 최적화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19407" y="226896"/>
        <a:ext cx="2889980" cy="453792"/>
      </dsp:txXfrm>
    </dsp:sp>
    <dsp:sp modelId="{AD4DCE45-20B6-443D-820A-EE8916649317}">
      <dsp:nvSpPr>
        <dsp:cNvPr id="0" name=""/>
        <dsp:cNvSpPr/>
      </dsp:nvSpPr>
      <dsp:spPr>
        <a:xfrm>
          <a:off x="35787" y="170172"/>
          <a:ext cx="567240" cy="56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A091F-709E-4667-8B8F-D5C0288DF70C}">
      <dsp:nvSpPr>
        <dsp:cNvPr id="0" name=""/>
        <dsp:cNvSpPr/>
      </dsp:nvSpPr>
      <dsp:spPr>
        <a:xfrm>
          <a:off x="484361" y="907584"/>
          <a:ext cx="2725027" cy="45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98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화학 반응 시뮬레이션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484361" y="907584"/>
        <a:ext cx="2725027" cy="453792"/>
      </dsp:txXfrm>
    </dsp:sp>
    <dsp:sp modelId="{2EC83886-C66D-4DD3-85D0-9170DE4639F1}">
      <dsp:nvSpPr>
        <dsp:cNvPr id="0" name=""/>
        <dsp:cNvSpPr/>
      </dsp:nvSpPr>
      <dsp:spPr>
        <a:xfrm>
          <a:off x="200740" y="850860"/>
          <a:ext cx="567240" cy="56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FA893-13BE-4937-8AEE-5E3104DC5DA2}">
      <dsp:nvSpPr>
        <dsp:cNvPr id="0" name=""/>
        <dsp:cNvSpPr/>
      </dsp:nvSpPr>
      <dsp:spPr>
        <a:xfrm>
          <a:off x="319407" y="1588272"/>
          <a:ext cx="2889980" cy="4537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198" tIns="45720" rIns="45720" bIns="4572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anose="020B0600000101010101" pitchFamily="50" charset="-127"/>
              <a:ea typeface="굴림" panose="020B0600000101010101" pitchFamily="50" charset="-127"/>
            </a:rPr>
            <a:t>전지와 촉매의 최적화</a:t>
          </a:r>
          <a:endParaRPr lang="ko-KR" altLang="en-US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</dsp:txBody>
      <dsp:txXfrm>
        <a:off x="319407" y="1588272"/>
        <a:ext cx="2889980" cy="453792"/>
      </dsp:txXfrm>
    </dsp:sp>
    <dsp:sp modelId="{9A9C0643-5B28-4221-BE9D-0CA530BED377}">
      <dsp:nvSpPr>
        <dsp:cNvPr id="0" name=""/>
        <dsp:cNvSpPr/>
      </dsp:nvSpPr>
      <dsp:spPr>
        <a:xfrm>
          <a:off x="35787" y="1531548"/>
          <a:ext cx="567240" cy="5672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3A2C3-C2F9-4C65-A22A-D503ABC7FEC0}" type="datetimeFigureOut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6439F-D3CB-4D6F-82CD-2FB0FFE10A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00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D7DD4-EC88-47ED-94D2-BA3DD8A565DE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64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FC817-0D8E-4D62-B30D-79CFAC74B741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455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A00AF-70D2-4E95-B7F1-F3ECF0317659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765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37F1-D095-4997-ACC3-18546F5F4930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569119"/>
            <a:ext cx="9906000" cy="5167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십자형 7"/>
          <p:cNvSpPr/>
          <p:nvPr userDrawn="1"/>
        </p:nvSpPr>
        <p:spPr>
          <a:xfrm>
            <a:off x="485775" y="0"/>
            <a:ext cx="9010650" cy="1085850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906000" cy="108585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6356352"/>
            <a:ext cx="1204913" cy="3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6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46B5-3C28-49B4-A398-8AFB08349D72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13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02299-1595-42A9-8B36-3402E7CE7615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43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8D96-E55A-4248-944D-4D05C22A71F3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600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AA13-7D93-4B93-B3A7-72DB811F2767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183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45B-17B4-4F86-902D-08C8F6B0D72A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064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D563-FA5C-4888-A41A-13B1C351892D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579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858D0-0F2D-488F-9366-491B1BF34777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643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4ACE-9334-484F-9D36-2E7403F6ED64}" type="datetime1">
              <a:rPr lang="ko-KR" altLang="en-US" smtClean="0"/>
              <a:t>2026-07-11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C28EF-E40C-4D1D-AC28-B0457C770D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37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화면 표시 6"/>
          <p:cNvSpPr/>
          <p:nvPr/>
        </p:nvSpPr>
        <p:spPr>
          <a:xfrm>
            <a:off x="5577840" y="0"/>
            <a:ext cx="4244340" cy="6858000"/>
          </a:xfrm>
          <a:prstGeom prst="flowChartDisplay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386588" y="2522220"/>
            <a:ext cx="7574532" cy="14141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 smtClean="0">
                <a:ln w="0"/>
                <a:solidFill>
                  <a:schemeClr val="tx1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Quantum Computer</a:t>
            </a:r>
            <a:endParaRPr lang="en-US" altLang="ko-KR" sz="5400" b="1" cap="none" spc="0" dirty="0">
              <a:ln w="0"/>
              <a:solidFill>
                <a:schemeClr val="tx1"/>
              </a:solidFill>
              <a:effectLst>
                <a:reflection blurRad="6350" stA="50000" endA="300" endPos="50000" dist="60007" dir="5400000" sy="-100000" algn="bl" rotWithShape="0"/>
              </a:effectLst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4" y="238126"/>
            <a:ext cx="1931668" cy="7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위로 굽은 화살표 5"/>
          <p:cNvSpPr/>
          <p:nvPr/>
        </p:nvSpPr>
        <p:spPr>
          <a:xfrm>
            <a:off x="3162301" y="1647825"/>
            <a:ext cx="6062662" cy="73342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설명선 4"/>
          <p:cNvSpPr/>
          <p:nvPr/>
        </p:nvSpPr>
        <p:spPr>
          <a:xfrm>
            <a:off x="2657476" y="1562100"/>
            <a:ext cx="1257300" cy="819150"/>
          </a:xfrm>
          <a:prstGeom prst="righ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733550"/>
            <a:ext cx="448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양자 컴퓨터의 의미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위로 굽은 화살표 7"/>
          <p:cNvSpPr/>
          <p:nvPr/>
        </p:nvSpPr>
        <p:spPr>
          <a:xfrm>
            <a:off x="3162301" y="2847975"/>
            <a:ext cx="6062662" cy="73342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설명선 8"/>
          <p:cNvSpPr/>
          <p:nvPr/>
        </p:nvSpPr>
        <p:spPr>
          <a:xfrm>
            <a:off x="2657476" y="2762250"/>
            <a:ext cx="1257300" cy="819150"/>
          </a:xfrm>
          <a:prstGeom prst="righ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933700"/>
            <a:ext cx="486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>
                <a:latin typeface="굴림" panose="020B0600000101010101" pitchFamily="50" charset="-127"/>
                <a:ea typeface="굴림" panose="020B0600000101010101" pitchFamily="50" charset="-127"/>
              </a:rPr>
              <a:t>기존 컴퓨터와 양자 컴퓨터 비교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위로 굽은 화살표 10"/>
          <p:cNvSpPr/>
          <p:nvPr/>
        </p:nvSpPr>
        <p:spPr>
          <a:xfrm>
            <a:off x="3162301" y="4048125"/>
            <a:ext cx="6062662" cy="73342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설명선 11"/>
          <p:cNvSpPr/>
          <p:nvPr/>
        </p:nvSpPr>
        <p:spPr>
          <a:xfrm>
            <a:off x="2657476" y="3962400"/>
            <a:ext cx="1257300" cy="819150"/>
          </a:xfrm>
          <a:prstGeom prst="righ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3886200" y="4133850"/>
            <a:ext cx="448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양자 컴퓨팅 시장 전망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위로 굽은 화살표 13"/>
          <p:cNvSpPr/>
          <p:nvPr/>
        </p:nvSpPr>
        <p:spPr>
          <a:xfrm>
            <a:off x="3162301" y="5241927"/>
            <a:ext cx="6062662" cy="733425"/>
          </a:xfrm>
          <a:prstGeom prst="ben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설명선 14"/>
          <p:cNvSpPr/>
          <p:nvPr/>
        </p:nvSpPr>
        <p:spPr>
          <a:xfrm>
            <a:off x="2657476" y="5156202"/>
            <a:ext cx="1257300" cy="819150"/>
          </a:xfrm>
          <a:prstGeom prst="rightArrow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5327652"/>
            <a:ext cx="4486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활용이 기대되는 분야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62548" r="50558" b="2852"/>
          <a:stretch/>
        </p:blipFill>
        <p:spPr>
          <a:xfrm>
            <a:off x="500062" y="1328439"/>
            <a:ext cx="1685926" cy="173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양자 컴퓨터의 의미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88" y="1406525"/>
            <a:ext cx="8377237" cy="25844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Quantum computing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Quantum computing is computing using quantum-mechanical phenomena, such as superposition and entanglement 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A quantum computer is a device that performs quantum computing 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57188" y="3752852"/>
            <a:ext cx="7624762" cy="258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양자 컴퓨터</a:t>
            </a:r>
            <a:endParaRPr lang="en-US" altLang="ko-KR" sz="2400" b="1" dirty="0" smtClean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얽힘이나 중첩같은 양자역학적인 현상을 이용하여 자료를 처리하는 컴퓨터로 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1982</a:t>
            </a: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년 리차드 </a:t>
            </a:r>
            <a:r>
              <a:rPr lang="ko-KR" altLang="en-US" sz="20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파인만이</a:t>
            </a: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처음 제시했고</a:t>
            </a:r>
            <a:r>
              <a:rPr lang="en-US" altLang="ko-KR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, </a:t>
            </a: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데이비드 </a:t>
            </a:r>
            <a:r>
              <a:rPr lang="ko-KR" altLang="en-US" sz="2000" dirty="0" err="1" smtClean="0">
                <a:latin typeface="돋움" panose="020B0600000101010101" pitchFamily="50" charset="-127"/>
                <a:ea typeface="돋움" panose="020B0600000101010101" pitchFamily="50" charset="-127"/>
              </a:rPr>
              <a:t>도이치가</a:t>
            </a:r>
            <a:r>
              <a:rPr lang="ko-KR" altLang="en-US" sz="2000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구체적인 양자 컴퓨터의 개념을 정리함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81963" y="4559301"/>
            <a:ext cx="1622108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기존 컴퓨터와 양자 컴퓨터 비교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819716"/>
              </p:ext>
            </p:extLst>
          </p:nvPr>
        </p:nvGraphicFramePr>
        <p:xfrm>
          <a:off x="1485899" y="2159000"/>
          <a:ext cx="8134350" cy="3403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43154">
                  <a:extLst>
                    <a:ext uri="{9D8B030D-6E8A-4147-A177-3AD203B41FA5}">
                      <a16:colId xmlns:a16="http://schemas.microsoft.com/office/drawing/2014/main" val="1101959206"/>
                    </a:ext>
                  </a:extLst>
                </a:gridCol>
                <a:gridCol w="1822094">
                  <a:extLst>
                    <a:ext uri="{9D8B030D-6E8A-4147-A177-3AD203B41FA5}">
                      <a16:colId xmlns:a16="http://schemas.microsoft.com/office/drawing/2014/main" val="1049365008"/>
                    </a:ext>
                  </a:extLst>
                </a:gridCol>
                <a:gridCol w="3569102">
                  <a:extLst>
                    <a:ext uri="{9D8B030D-6E8A-4147-A177-3AD203B41FA5}">
                      <a16:colId xmlns:a16="http://schemas.microsoft.com/office/drawing/2014/main" val="738752243"/>
                    </a:ext>
                  </a:extLst>
                </a:gridCol>
              </a:tblGrid>
              <a:tr h="850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정보를 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0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이나 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로 표현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논리 표에 의한</a:t>
                      </a:r>
                      <a:endParaRPr lang="en-US" altLang="ko-KR" sz="180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계산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오류 정정이 쉬우나 많은 시간 소</a:t>
                      </a:r>
                      <a:endParaRPr lang="en-US" altLang="ko-KR" sz="180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요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‘0~2n’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중 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개 값만 기억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3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비트의 경우 정보처리 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8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회</a:t>
                      </a:r>
                      <a:endParaRPr lang="en-US" altLang="ko-KR" sz="180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반복 계산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6036571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비트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(Bit)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6468901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0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과 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을 중첩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행렬 함수에</a:t>
                      </a:r>
                      <a:r>
                        <a:rPr lang="ko-KR" altLang="en-US" sz="180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의</a:t>
                      </a:r>
                      <a:endParaRPr lang="en-US" altLang="ko-KR" sz="18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한 계산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오류 정정이 어려우나 순식간에</a:t>
                      </a:r>
                      <a:endParaRPr lang="en-US" altLang="ko-KR" sz="180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계산하며 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2n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의 모든 값 을 기억</a:t>
                      </a:r>
                      <a:endParaRPr lang="en-US" altLang="ko-KR" sz="180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중첩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),</a:t>
                      </a:r>
                      <a:r>
                        <a:rPr lang="en-US" altLang="ko-KR" sz="180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3</a:t>
                      </a:r>
                      <a:r>
                        <a:rPr lang="ko-KR" altLang="en-US" sz="1800" baseline="0" dirty="0" err="1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큐비트의</a:t>
                      </a:r>
                      <a:r>
                        <a:rPr lang="ko-KR" altLang="en-US" sz="180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 경우 정보처</a:t>
                      </a:r>
                      <a:endParaRPr lang="en-US" altLang="ko-KR" sz="1800" baseline="0" dirty="0" smtClean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180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리 </a:t>
                      </a:r>
                      <a:r>
                        <a:rPr lang="en-US" altLang="ko-KR" sz="180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1</a:t>
                      </a:r>
                      <a:r>
                        <a:rPr lang="ko-KR" altLang="en-US" sz="180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회</a:t>
                      </a:r>
                      <a:r>
                        <a:rPr lang="en-US" altLang="ko-KR" sz="180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</a:t>
                      </a:r>
                      <a:r>
                        <a:rPr lang="ko-KR" altLang="en-US" sz="180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동시 계산</a:t>
                      </a:r>
                      <a:r>
                        <a:rPr lang="en-US" altLang="ko-KR" sz="1800" baseline="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)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424049"/>
                  </a:ext>
                </a:extLst>
              </a:tr>
              <a:tr h="850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큐비트</a:t>
                      </a:r>
                      <a:r>
                        <a:rPr lang="en-US" altLang="ko-KR" sz="1800" dirty="0" smtClean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(Qubit)</a:t>
                      </a:r>
                      <a:endParaRPr lang="ko-KR" altLang="en-US" sz="1800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0719028"/>
                  </a:ext>
                </a:extLst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6" name="대각선 방향의 모서리가 잘린 사각형 5"/>
          <p:cNvSpPr/>
          <p:nvPr/>
        </p:nvSpPr>
        <p:spPr>
          <a:xfrm>
            <a:off x="1485900" y="1314450"/>
            <a:ext cx="2714626" cy="828675"/>
          </a:xfrm>
          <a:prstGeom prst="snip2Diag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팔각형 7"/>
          <p:cNvSpPr/>
          <p:nvPr/>
        </p:nvSpPr>
        <p:spPr>
          <a:xfrm>
            <a:off x="1671637" y="1481137"/>
            <a:ext cx="2343151" cy="495300"/>
          </a:xfrm>
          <a:prstGeom prst="octagon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기본 단위</a:t>
            </a:r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9" name="대각선 방향의 모서리가 잘린 사각형 8"/>
          <p:cNvSpPr/>
          <p:nvPr/>
        </p:nvSpPr>
        <p:spPr>
          <a:xfrm>
            <a:off x="4200525" y="1314450"/>
            <a:ext cx="1800225" cy="828675"/>
          </a:xfrm>
          <a:prstGeom prst="snip2Diag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팔각형 9"/>
          <p:cNvSpPr/>
          <p:nvPr/>
        </p:nvSpPr>
        <p:spPr>
          <a:xfrm>
            <a:off x="4386262" y="1481137"/>
            <a:ext cx="1553879" cy="495300"/>
          </a:xfrm>
          <a:prstGeom prst="octagon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연산방법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1" name="대각선 방향의 모서리가 잘린 사각형 10"/>
          <p:cNvSpPr/>
          <p:nvPr/>
        </p:nvSpPr>
        <p:spPr>
          <a:xfrm>
            <a:off x="6000749" y="1330325"/>
            <a:ext cx="3619500" cy="828675"/>
          </a:xfrm>
          <a:prstGeom prst="snip2Diag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팔각형 11"/>
          <p:cNvSpPr/>
          <p:nvPr/>
        </p:nvSpPr>
        <p:spPr>
          <a:xfrm>
            <a:off x="6186486" y="1497012"/>
            <a:ext cx="3157539" cy="495300"/>
          </a:xfrm>
          <a:prstGeom prst="octagon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특징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3" name="한쪽 모서리는 잘리고 다른 쪽 모서리는 둥근 사각형 12"/>
          <p:cNvSpPr/>
          <p:nvPr/>
        </p:nvSpPr>
        <p:spPr>
          <a:xfrm flipH="1">
            <a:off x="323850" y="2159000"/>
            <a:ext cx="1162049" cy="1701800"/>
          </a:xfrm>
          <a:prstGeom prst="snip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기존</a:t>
            </a:r>
            <a:endParaRPr lang="en-US" altLang="ko-KR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컴퓨터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14" name="한쪽 모서리는 잘리고 다른 쪽 모서리는 둥근 사각형 13"/>
          <p:cNvSpPr/>
          <p:nvPr/>
        </p:nvSpPr>
        <p:spPr>
          <a:xfrm flipH="1">
            <a:off x="323850" y="3860800"/>
            <a:ext cx="1162049" cy="1701800"/>
          </a:xfrm>
          <a:prstGeom prst="snip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양자</a:t>
            </a:r>
            <a:endParaRPr lang="en-US" altLang="ko-KR" dirty="0" smtClean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컴퓨터</a:t>
            </a:r>
            <a:endParaRPr lang="ko-KR" altLang="en-US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9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smtClean="0"/>
              <a:t>양자 컴퓨팅 </a:t>
            </a:r>
            <a:r>
              <a:rPr lang="ko-KR" altLang="en-US" dirty="0" smtClean="0"/>
              <a:t>시장 전망</a:t>
            </a:r>
            <a:endParaRPr lang="ko-KR" altLang="en-US" dirty="0"/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666666"/>
              </p:ext>
            </p:extLst>
          </p:nvPr>
        </p:nvGraphicFramePr>
        <p:xfrm>
          <a:off x="681038" y="1825625"/>
          <a:ext cx="8543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순서도: 문서 8"/>
          <p:cNvSpPr/>
          <p:nvPr/>
        </p:nvSpPr>
        <p:spPr>
          <a:xfrm>
            <a:off x="3009900" y="2667000"/>
            <a:ext cx="2695575" cy="47625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latin typeface="돋움" panose="020B0600000101010101" pitchFamily="50" charset="-127"/>
                <a:ea typeface="돋움" panose="020B0600000101010101" pitchFamily="50" charset="-127"/>
              </a:rPr>
              <a:t>빠른 수요 증가</a:t>
            </a:r>
            <a:endParaRPr lang="ko-KR" altLang="en-US" sz="160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69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활용이 기대되는 분야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C28EF-E40C-4D1D-AC28-B0457C770DCD}" type="slidenum">
              <a:rPr lang="ko-KR" altLang="en-US" smtClean="0"/>
              <a:t>6</a:t>
            </a:fld>
            <a:endParaRPr lang="ko-KR" altLang="en-US" dirty="0"/>
          </a:p>
        </p:txBody>
      </p:sp>
      <p:grpSp>
        <p:nvGrpSpPr>
          <p:cNvPr id="45" name="그룹 44"/>
          <p:cNvGrpSpPr/>
          <p:nvPr/>
        </p:nvGrpSpPr>
        <p:grpSpPr>
          <a:xfrm>
            <a:off x="-795333" y="1428750"/>
            <a:ext cx="7010400" cy="4733925"/>
            <a:chOff x="-795333" y="1428750"/>
            <a:chExt cx="7010400" cy="4733925"/>
          </a:xfrm>
        </p:grpSpPr>
        <p:sp>
          <p:nvSpPr>
            <p:cNvPr id="5" name="한쪽 모서리는 잘리고 다른 쪽 모서리는 둥근 사각형 4"/>
            <p:cNvSpPr/>
            <p:nvPr/>
          </p:nvSpPr>
          <p:spPr>
            <a:xfrm>
              <a:off x="266700" y="1428750"/>
              <a:ext cx="4410075" cy="4733925"/>
            </a:xfrm>
            <a:prstGeom prst="snipRoundRect">
              <a:avLst>
                <a:gd name="adj1" fmla="val 16667"/>
                <a:gd name="adj2" fmla="val 716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9" name="다이어그램 8"/>
            <p:cNvGraphicFramePr/>
            <p:nvPr>
              <p:extLst>
                <p:ext uri="{D42A27DB-BD31-4B8C-83A1-F6EECF244321}">
                  <p14:modId xmlns:p14="http://schemas.microsoft.com/office/powerpoint/2010/main" val="3030689823"/>
                </p:ext>
              </p:extLst>
            </p:nvPr>
          </p:nvGraphicFramePr>
          <p:xfrm>
            <a:off x="-795333" y="1733476"/>
            <a:ext cx="7010400" cy="118215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구름 9"/>
            <p:cNvSpPr/>
            <p:nvPr/>
          </p:nvSpPr>
          <p:spPr>
            <a:xfrm>
              <a:off x="1657350" y="2552700"/>
              <a:ext cx="1781175" cy="600074"/>
            </a:xfrm>
            <a:prstGeom prst="cloud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금융</a:t>
              </a:r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3" name="달 12"/>
            <p:cNvSpPr/>
            <p:nvPr/>
          </p:nvSpPr>
          <p:spPr>
            <a:xfrm>
              <a:off x="466725" y="3701416"/>
              <a:ext cx="721507" cy="1223008"/>
            </a:xfrm>
            <a:prstGeom prst="moon">
              <a:avLst>
                <a:gd name="adj" fmla="val 79791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화학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23925" y="5600698"/>
              <a:ext cx="3400425" cy="47625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교통 서비스 최적화</a:t>
              </a:r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5224463" y="1413258"/>
            <a:ext cx="4410075" cy="4733925"/>
            <a:chOff x="5224463" y="1413258"/>
            <a:chExt cx="4410075" cy="4733925"/>
          </a:xfrm>
        </p:grpSpPr>
        <p:sp>
          <p:nvSpPr>
            <p:cNvPr id="6" name="한쪽 모서리는 잘리고 다른 쪽 모서리는 둥근 사각형 5"/>
            <p:cNvSpPr/>
            <p:nvPr/>
          </p:nvSpPr>
          <p:spPr>
            <a:xfrm flipH="1">
              <a:off x="5224463" y="1413258"/>
              <a:ext cx="4410075" cy="4733925"/>
            </a:xfrm>
            <a:prstGeom prst="snipRoundRect">
              <a:avLst>
                <a:gd name="adj1" fmla="val 16667"/>
                <a:gd name="adj2" fmla="val 7164"/>
              </a:avLst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순서도: 다른 페이지 연결선 20"/>
            <p:cNvSpPr/>
            <p:nvPr/>
          </p:nvSpPr>
          <p:spPr>
            <a:xfrm rot="16200000">
              <a:off x="5614463" y="1680634"/>
              <a:ext cx="667808" cy="714374"/>
            </a:xfrm>
            <a:prstGeom prst="flowChartOffpage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물류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2" name="배지 21"/>
            <p:cNvSpPr/>
            <p:nvPr/>
          </p:nvSpPr>
          <p:spPr>
            <a:xfrm>
              <a:off x="6772275" y="1725083"/>
              <a:ext cx="2678897" cy="646642"/>
            </a:xfrm>
            <a:prstGeom prst="plaque">
              <a:avLst>
                <a:gd name="adj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비행기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선박 최적화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cxnSp>
          <p:nvCxnSpPr>
            <p:cNvPr id="24" name="직선 화살표 연결선 23"/>
            <p:cNvCxnSpPr>
              <a:stCxn id="21" idx="2"/>
              <a:endCxn id="22" idx="1"/>
            </p:cNvCxnSpPr>
            <p:nvPr/>
          </p:nvCxnSpPr>
          <p:spPr>
            <a:xfrm>
              <a:off x="6305554" y="2037821"/>
              <a:ext cx="466721" cy="10583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다이아몬드 25"/>
            <p:cNvSpPr/>
            <p:nvPr/>
          </p:nvSpPr>
          <p:spPr>
            <a:xfrm rot="20012919">
              <a:off x="5314396" y="2883724"/>
              <a:ext cx="1305959" cy="923925"/>
            </a:xfrm>
            <a:prstGeom prst="diamon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제약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7" name="순서도: 수동 연산 26"/>
            <p:cNvSpPr/>
            <p:nvPr/>
          </p:nvSpPr>
          <p:spPr>
            <a:xfrm flipV="1">
              <a:off x="6410327" y="2668058"/>
              <a:ext cx="1657348" cy="1127654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81776" y="2778086"/>
              <a:ext cx="13144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단백질의</a:t>
              </a:r>
              <a:endPara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en-US" altLang="ko-KR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3</a:t>
              </a:r>
              <a:r>
                <a:rPr lang="ko-KR" altLang="en-US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차원 구조</a:t>
              </a:r>
              <a:endPara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최적화</a:t>
              </a:r>
              <a:endPara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29" name="순서도: 저장 데이터 28"/>
            <p:cNvSpPr/>
            <p:nvPr/>
          </p:nvSpPr>
          <p:spPr>
            <a:xfrm flipH="1">
              <a:off x="8105773" y="2718595"/>
              <a:ext cx="1335873" cy="1061626"/>
            </a:xfrm>
            <a:prstGeom prst="flowChartOnlineStorag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특효약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개발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0" name="눈물 방울 29"/>
            <p:cNvSpPr/>
            <p:nvPr/>
          </p:nvSpPr>
          <p:spPr>
            <a:xfrm flipH="1">
              <a:off x="5424486" y="3922738"/>
              <a:ext cx="2166939" cy="606371"/>
            </a:xfrm>
            <a:prstGeom prst="teardrop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IT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1" name="양쪽 모서리가 잘린 사각형 30"/>
            <p:cNvSpPr/>
            <p:nvPr/>
          </p:nvSpPr>
          <p:spPr>
            <a:xfrm>
              <a:off x="7791448" y="3900950"/>
              <a:ext cx="1650198" cy="618635"/>
            </a:xfrm>
            <a:prstGeom prst="snip2Same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최적화된</a:t>
              </a:r>
              <a:endParaRPr lang="en-US" altLang="ko-KR" dirty="0" smtClean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기체 설계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2" name="모서리가 접힌 도형 31"/>
            <p:cNvSpPr/>
            <p:nvPr/>
          </p:nvSpPr>
          <p:spPr>
            <a:xfrm>
              <a:off x="5424487" y="4733925"/>
              <a:ext cx="2166937" cy="523875"/>
            </a:xfrm>
            <a:prstGeom prst="foldedCorner">
              <a:avLst>
                <a:gd name="adj" fmla="val 38485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고속 </a:t>
              </a:r>
              <a:r>
                <a:rPr lang="ko-KR" altLang="en-US" dirty="0" err="1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클러스터링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3" name="왼쪽/오른쪽/위쪽/아래쪽 화살표 32"/>
            <p:cNvSpPr/>
            <p:nvPr/>
          </p:nvSpPr>
          <p:spPr>
            <a:xfrm>
              <a:off x="7791448" y="4558148"/>
              <a:ext cx="1695431" cy="847289"/>
            </a:xfrm>
            <a:prstGeom prst="quadArrow">
              <a:avLst>
                <a:gd name="adj1" fmla="val 45000"/>
                <a:gd name="adj2" fmla="val 21364"/>
                <a:gd name="adj3" fmla="val 14631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항공우주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4" name="모서리가 접힌 도형 33"/>
            <p:cNvSpPr/>
            <p:nvPr/>
          </p:nvSpPr>
          <p:spPr>
            <a:xfrm flipH="1">
              <a:off x="5424486" y="5434012"/>
              <a:ext cx="2081214" cy="547688"/>
            </a:xfrm>
            <a:prstGeom prst="foldedCorner">
              <a:avLst>
                <a:gd name="adj" fmla="val 44493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고속 </a:t>
              </a:r>
              <a:r>
                <a:rPr lang="ko-KR" altLang="en-US" smtClean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이미지 인식</a:t>
              </a:r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6" name="양쪽 모서리가 잘린 사각형 35"/>
            <p:cNvSpPr/>
            <p:nvPr/>
          </p:nvSpPr>
          <p:spPr>
            <a:xfrm flipV="1">
              <a:off x="7791448" y="5440786"/>
              <a:ext cx="1650198" cy="608023"/>
            </a:xfrm>
            <a:prstGeom prst="snip2Same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962900" y="5450311"/>
              <a:ext cx="14787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시스템 버그</a:t>
              </a:r>
              <a:endParaRPr lang="en-US" altLang="ko-KR" dirty="0" smtClean="0"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 algn="ctr"/>
              <a:r>
                <a:rPr lang="ko-KR" altLang="en-US" dirty="0" smtClean="0">
                  <a:latin typeface="굴림" panose="020B0600000101010101" pitchFamily="50" charset="-127"/>
                  <a:ea typeface="굴림" panose="020B0600000101010101" pitchFamily="50" charset="-127"/>
                </a:rPr>
                <a:t>잡기 최적화</a:t>
              </a:r>
              <a:endParaRPr lang="ko-KR" altLang="en-US" dirty="0"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  <p:graphicFrame>
        <p:nvGraphicFramePr>
          <p:cNvPr id="44" name="다이어그램 43"/>
          <p:cNvGraphicFramePr/>
          <p:nvPr>
            <p:extLst>
              <p:ext uri="{D42A27DB-BD31-4B8C-83A1-F6EECF244321}">
                <p14:modId xmlns:p14="http://schemas.microsoft.com/office/powerpoint/2010/main" val="4081991457"/>
              </p:ext>
            </p:extLst>
          </p:nvPr>
        </p:nvGraphicFramePr>
        <p:xfrm>
          <a:off x="1278626" y="3210835"/>
          <a:ext cx="3236224" cy="226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5298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245</Words>
  <Application>Microsoft Office PowerPoint</Application>
  <PresentationFormat>A4 용지(210x297mm)</PresentationFormat>
  <Paragraphs>74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1. 양자 컴퓨터의 의미</vt:lpstr>
      <vt:lpstr>2. 기존 컴퓨터와 양자 컴퓨터 비교</vt:lpstr>
      <vt:lpstr>3. 양자 컴퓨팅 시장 전망</vt:lpstr>
      <vt:lpstr>4. 활용이 기대되는 분야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SY</dc:creator>
  <cp:lastModifiedBy>SY</cp:lastModifiedBy>
  <cp:revision>30</cp:revision>
  <dcterms:created xsi:type="dcterms:W3CDTF">2026-07-11T14:43:52Z</dcterms:created>
  <dcterms:modified xsi:type="dcterms:W3CDTF">2026-07-11T16:15:18Z</dcterms:modified>
</cp:coreProperties>
</file>