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gif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9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r>
              <a: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경기도 학교안전사고 통지접수</a:t>
            </a:r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단위</a:t>
            </a:r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건</a:t>
            </a:r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endParaRPr lang="ko-KR" sz="2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유치원</c:v>
                </c:pt>
                <c:pt idx="1">
                  <c:v>초등학교</c:v>
                </c:pt>
                <c:pt idx="2">
                  <c:v>중학교</c:v>
                </c:pt>
                <c:pt idx="3">
                  <c:v>고등학교</c:v>
                </c:pt>
                <c:pt idx="4">
                  <c:v>특수학교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2080</c:v>
                </c:pt>
                <c:pt idx="1">
                  <c:v>10919</c:v>
                </c:pt>
                <c:pt idx="2">
                  <c:v>11708</c:v>
                </c:pt>
                <c:pt idx="3">
                  <c:v>9471</c:v>
                </c:pt>
                <c:pt idx="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1-471C-8273-3527B84EC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3756672"/>
        <c:axId val="14837561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2022년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유치원</c:v>
                </c:pt>
                <c:pt idx="1">
                  <c:v>초등학교</c:v>
                </c:pt>
                <c:pt idx="2">
                  <c:v>중학교</c:v>
                </c:pt>
                <c:pt idx="3">
                  <c:v>고등학교</c:v>
                </c:pt>
                <c:pt idx="4">
                  <c:v>특수학교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2055</c:v>
                </c:pt>
                <c:pt idx="1">
                  <c:v>11707</c:v>
                </c:pt>
                <c:pt idx="2">
                  <c:v>11404</c:v>
                </c:pt>
                <c:pt idx="3">
                  <c:v>9061</c:v>
                </c:pt>
                <c:pt idx="4">
                  <c:v>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71-471C-8273-3527B84EC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240479"/>
        <c:axId val="495239999"/>
      </c:lineChart>
      <c:catAx>
        <c:axId val="148375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483756192"/>
        <c:crosses val="autoZero"/>
        <c:auto val="1"/>
        <c:lblAlgn val="ctr"/>
        <c:lblOffset val="100"/>
        <c:noMultiLvlLbl val="0"/>
      </c:catAx>
      <c:valAx>
        <c:axId val="1483756192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483756672"/>
        <c:crosses val="autoZero"/>
        <c:crossBetween val="between"/>
      </c:valAx>
      <c:valAx>
        <c:axId val="495239999"/>
        <c:scaling>
          <c:orientation val="minMax"/>
          <c:max val="15000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495240479"/>
        <c:crosses val="max"/>
        <c:crossBetween val="between"/>
        <c:majorUnit val="3000"/>
      </c:valAx>
      <c:catAx>
        <c:axId val="4952404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5239999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74235-F23B-4D00-81C0-129EC2132D8D}" type="doc">
      <dgm:prSet loTypeId="urn:microsoft.com/office/officeart/2005/8/layout/chevron1" loCatId="process" qsTypeId="urn:microsoft.com/office/officeart/2005/8/quickstyle/3d5" qsCatId="3D" csTypeId="urn:microsoft.com/office/officeart/2005/8/colors/accent1_2" csCatId="accent1" phldr="1"/>
      <dgm:spPr/>
    </dgm:pt>
    <dgm:pt modelId="{B8C39A10-E5DE-4979-94B2-C3E88C4B1761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사고발생</a:t>
          </a:r>
        </a:p>
      </dgm:t>
    </dgm:pt>
    <dgm:pt modelId="{84CA0256-14D2-45B4-B5D9-B1982B90EA46}" type="parTrans" cxnId="{A7C92A43-BCAA-4D70-8ADE-CC79092FE4E3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701014A-F6C1-4E94-9423-AB49FAF4F933}" type="sibTrans" cxnId="{A7C92A43-BCAA-4D70-8ADE-CC79092FE4E3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BDB4C5C-1577-46B4-A42B-6CA80B462B68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사고통지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서 작성</a:t>
          </a:r>
        </a:p>
      </dgm:t>
    </dgm:pt>
    <dgm:pt modelId="{3425509D-6035-438B-BB97-514D3258D45E}" type="parTrans" cxnId="{65F6D013-4117-4B48-AD86-1EA5A4C21336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968490D-768D-42BE-AE4B-77562602031D}" type="sibTrans" cxnId="{65F6D013-4117-4B48-AD86-1EA5A4C21336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90DAE1B-285A-4DB2-8056-AD81B91B67B6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접수</a:t>
          </a:r>
        </a:p>
      </dgm:t>
    </dgm:pt>
    <dgm:pt modelId="{EE11094E-0F81-4CE9-89C9-551FFA4A8C59}" type="parTrans" cxnId="{010BF5D9-ADD9-4F97-B3E8-10726457D7A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9A70E0B-0F30-4034-A96B-5BBFAE327D47}" type="sibTrans" cxnId="{010BF5D9-ADD9-4F97-B3E8-10726457D7A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E8DF7D3-B77E-4E8D-8F13-ED61887926E2}" type="pres">
      <dgm:prSet presAssocID="{35B74235-F23B-4D00-81C0-129EC2132D8D}" presName="Name0" presStyleCnt="0">
        <dgm:presLayoutVars>
          <dgm:dir/>
          <dgm:animLvl val="lvl"/>
          <dgm:resizeHandles val="exact"/>
        </dgm:presLayoutVars>
      </dgm:prSet>
      <dgm:spPr/>
    </dgm:pt>
    <dgm:pt modelId="{92C232A9-BF7A-4565-9B65-92202BA529DB}" type="pres">
      <dgm:prSet presAssocID="{B8C39A10-E5DE-4979-94B2-C3E88C4B176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FB3378-0587-4BDE-BD8E-F7910AFBB041}" type="pres">
      <dgm:prSet presAssocID="{C701014A-F6C1-4E94-9423-AB49FAF4F933}" presName="parTxOnlySpace" presStyleCnt="0"/>
      <dgm:spPr/>
    </dgm:pt>
    <dgm:pt modelId="{52A414BA-5299-4734-BACD-8DE1935EC20F}" type="pres">
      <dgm:prSet presAssocID="{FBDB4C5C-1577-46B4-A42B-6CA80B462B6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C0B01BB-45D1-4A0E-91AF-026413539B75}" type="pres">
      <dgm:prSet presAssocID="{D968490D-768D-42BE-AE4B-77562602031D}" presName="parTxOnlySpace" presStyleCnt="0"/>
      <dgm:spPr/>
    </dgm:pt>
    <dgm:pt modelId="{25EA9A25-A261-4D4C-A54C-523AB7545FE5}" type="pres">
      <dgm:prSet presAssocID="{090DAE1B-285A-4DB2-8056-AD81B91B67B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6988202-DD49-4725-BF72-54181B5EC55E}" type="presOf" srcId="{B8C39A10-E5DE-4979-94B2-C3E88C4B1761}" destId="{92C232A9-BF7A-4565-9B65-92202BA529DB}" srcOrd="0" destOrd="0" presId="urn:microsoft.com/office/officeart/2005/8/layout/chevron1"/>
    <dgm:cxn modelId="{65F6D013-4117-4B48-AD86-1EA5A4C21336}" srcId="{35B74235-F23B-4D00-81C0-129EC2132D8D}" destId="{FBDB4C5C-1577-46B4-A42B-6CA80B462B68}" srcOrd="1" destOrd="0" parTransId="{3425509D-6035-438B-BB97-514D3258D45E}" sibTransId="{D968490D-768D-42BE-AE4B-77562602031D}"/>
    <dgm:cxn modelId="{A7C92A43-BCAA-4D70-8ADE-CC79092FE4E3}" srcId="{35B74235-F23B-4D00-81C0-129EC2132D8D}" destId="{B8C39A10-E5DE-4979-94B2-C3E88C4B1761}" srcOrd="0" destOrd="0" parTransId="{84CA0256-14D2-45B4-B5D9-B1982B90EA46}" sibTransId="{C701014A-F6C1-4E94-9423-AB49FAF4F933}"/>
    <dgm:cxn modelId="{79FB6881-086F-49E9-A629-F5789EA2142E}" type="presOf" srcId="{FBDB4C5C-1577-46B4-A42B-6CA80B462B68}" destId="{52A414BA-5299-4734-BACD-8DE1935EC20F}" srcOrd="0" destOrd="0" presId="urn:microsoft.com/office/officeart/2005/8/layout/chevron1"/>
    <dgm:cxn modelId="{27E07CC1-ED9E-4C14-BEDA-5B67ECFAB475}" type="presOf" srcId="{35B74235-F23B-4D00-81C0-129EC2132D8D}" destId="{1E8DF7D3-B77E-4E8D-8F13-ED61887926E2}" srcOrd="0" destOrd="0" presId="urn:microsoft.com/office/officeart/2005/8/layout/chevron1"/>
    <dgm:cxn modelId="{0C8A4AC8-231F-4228-8A6B-458AFE3E3D06}" type="presOf" srcId="{090DAE1B-285A-4DB2-8056-AD81B91B67B6}" destId="{25EA9A25-A261-4D4C-A54C-523AB7545FE5}" srcOrd="0" destOrd="0" presId="urn:microsoft.com/office/officeart/2005/8/layout/chevron1"/>
    <dgm:cxn modelId="{010BF5D9-ADD9-4F97-B3E8-10726457D7AF}" srcId="{35B74235-F23B-4D00-81C0-129EC2132D8D}" destId="{090DAE1B-285A-4DB2-8056-AD81B91B67B6}" srcOrd="2" destOrd="0" parTransId="{EE11094E-0F81-4CE9-89C9-551FFA4A8C59}" sibTransId="{89A70E0B-0F30-4034-A96B-5BBFAE327D47}"/>
    <dgm:cxn modelId="{46501236-FE78-45B2-B28A-94CC9111B248}" type="presParOf" srcId="{1E8DF7D3-B77E-4E8D-8F13-ED61887926E2}" destId="{92C232A9-BF7A-4565-9B65-92202BA529DB}" srcOrd="0" destOrd="0" presId="urn:microsoft.com/office/officeart/2005/8/layout/chevron1"/>
    <dgm:cxn modelId="{8547E7D9-477E-435B-89F4-EE1E21CCF104}" type="presParOf" srcId="{1E8DF7D3-B77E-4E8D-8F13-ED61887926E2}" destId="{2FFB3378-0587-4BDE-BD8E-F7910AFBB041}" srcOrd="1" destOrd="0" presId="urn:microsoft.com/office/officeart/2005/8/layout/chevron1"/>
    <dgm:cxn modelId="{B039A8B9-A992-4BE2-A0CF-18C8A0A03CE1}" type="presParOf" srcId="{1E8DF7D3-B77E-4E8D-8F13-ED61887926E2}" destId="{52A414BA-5299-4734-BACD-8DE1935EC20F}" srcOrd="2" destOrd="0" presId="urn:microsoft.com/office/officeart/2005/8/layout/chevron1"/>
    <dgm:cxn modelId="{620AA190-ADFF-4DC2-A3A4-5F3EFE984997}" type="presParOf" srcId="{1E8DF7D3-B77E-4E8D-8F13-ED61887926E2}" destId="{8C0B01BB-45D1-4A0E-91AF-026413539B75}" srcOrd="3" destOrd="0" presId="urn:microsoft.com/office/officeart/2005/8/layout/chevron1"/>
    <dgm:cxn modelId="{A4D0829A-BAD1-406E-8AFE-BF4FE869D328}" type="presParOf" srcId="{1E8DF7D3-B77E-4E8D-8F13-ED61887926E2}" destId="{25EA9A25-A261-4D4C-A54C-523AB7545FE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641A03-32FF-4D9F-954D-86AB01A74666}" type="doc">
      <dgm:prSet loTypeId="urn:microsoft.com/office/officeart/2005/8/layout/venn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397D5A1-684B-483B-BB65-D6FAEADBAAA2}">
      <dgm:prSet phldrT="[텍스트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진단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서</a:t>
          </a:r>
        </a:p>
      </dgm:t>
    </dgm:pt>
    <dgm:pt modelId="{4314EF65-A1DD-493F-AAB3-D69379D75CA7}" type="parTrans" cxnId="{5CA090F2-1E04-4AF3-A7E4-EEDDDBF81EBD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08214C9-4E7F-4796-95D2-B56D98496C5B}" type="sibTrans" cxnId="{5CA090F2-1E04-4AF3-A7E4-EEDDDBF81EBD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81DB002-F23E-40AE-BADC-EABBAD550F50}">
      <dgm:prSet phldrT="[텍스트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영수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증</a:t>
          </a:r>
        </a:p>
      </dgm:t>
    </dgm:pt>
    <dgm:pt modelId="{EA20717D-D0AA-48CA-90FF-EE85DBFBA242}" type="parTrans" cxnId="{8DA320B5-31F2-423E-A4BA-D69D781451D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423DE22-814E-4EA1-91E0-499044690C37}" type="sibTrans" cxnId="{8DA320B5-31F2-423E-A4BA-D69D781451D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BD24946-2298-4339-AC3C-F211F2DB9D45}">
      <dgm:prSet phldrT="[텍스트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주민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등록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등본</a:t>
          </a:r>
        </a:p>
      </dgm:t>
    </dgm:pt>
    <dgm:pt modelId="{7E0FA1F3-C56F-4771-A4BB-AF7A0D0BED9D}" type="parTrans" cxnId="{2B0024B3-99DB-45F1-9854-8E2EE76BAFF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E29D54D-A6A8-4E89-B208-335BC997906C}" type="sibTrans" cxnId="{2B0024B3-99DB-45F1-9854-8E2EE76BAFF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3894B4A-2F7C-4554-B5A2-6E31BDA4C108}" type="pres">
      <dgm:prSet presAssocID="{A5641A03-32FF-4D9F-954D-86AB01A74666}" presName="Name0" presStyleCnt="0">
        <dgm:presLayoutVars>
          <dgm:dir/>
          <dgm:resizeHandles val="exact"/>
        </dgm:presLayoutVars>
      </dgm:prSet>
      <dgm:spPr/>
    </dgm:pt>
    <dgm:pt modelId="{CBD8111C-7855-46C3-A6C8-4104F1727340}" type="pres">
      <dgm:prSet presAssocID="{7397D5A1-684B-483B-BB65-D6FAEADBAAA2}" presName="Name5" presStyleLbl="vennNode1" presStyleIdx="0" presStyleCnt="3">
        <dgm:presLayoutVars>
          <dgm:bulletEnabled val="1"/>
        </dgm:presLayoutVars>
      </dgm:prSet>
      <dgm:spPr/>
    </dgm:pt>
    <dgm:pt modelId="{CE1539E1-C4F9-4943-886E-71C400C19FE9}" type="pres">
      <dgm:prSet presAssocID="{708214C9-4E7F-4796-95D2-B56D98496C5B}" presName="space" presStyleCnt="0"/>
      <dgm:spPr/>
    </dgm:pt>
    <dgm:pt modelId="{03773C38-A567-4B6E-A7F2-FCF05F46B9E5}" type="pres">
      <dgm:prSet presAssocID="{181DB002-F23E-40AE-BADC-EABBAD550F50}" presName="Name5" presStyleLbl="vennNode1" presStyleIdx="1" presStyleCnt="3">
        <dgm:presLayoutVars>
          <dgm:bulletEnabled val="1"/>
        </dgm:presLayoutVars>
      </dgm:prSet>
      <dgm:spPr/>
    </dgm:pt>
    <dgm:pt modelId="{DAB40832-9B72-40C6-8758-15C7AE11EEF0}" type="pres">
      <dgm:prSet presAssocID="{B423DE22-814E-4EA1-91E0-499044690C37}" presName="space" presStyleCnt="0"/>
      <dgm:spPr/>
    </dgm:pt>
    <dgm:pt modelId="{2D699949-2A42-4CA8-A0D4-73F800044E5F}" type="pres">
      <dgm:prSet presAssocID="{9BD24946-2298-4339-AC3C-F211F2DB9D45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8088681D-60E5-4A96-A748-2730672A5A4B}" type="presOf" srcId="{9BD24946-2298-4339-AC3C-F211F2DB9D45}" destId="{2D699949-2A42-4CA8-A0D4-73F800044E5F}" srcOrd="0" destOrd="0" presId="urn:microsoft.com/office/officeart/2005/8/layout/venn3"/>
    <dgm:cxn modelId="{89201A95-AA9D-471E-A7B6-06FEBD81EB16}" type="presOf" srcId="{A5641A03-32FF-4D9F-954D-86AB01A74666}" destId="{C3894B4A-2F7C-4554-B5A2-6E31BDA4C108}" srcOrd="0" destOrd="0" presId="urn:microsoft.com/office/officeart/2005/8/layout/venn3"/>
    <dgm:cxn modelId="{2B0024B3-99DB-45F1-9854-8E2EE76BAFF7}" srcId="{A5641A03-32FF-4D9F-954D-86AB01A74666}" destId="{9BD24946-2298-4339-AC3C-F211F2DB9D45}" srcOrd="2" destOrd="0" parTransId="{7E0FA1F3-C56F-4771-A4BB-AF7A0D0BED9D}" sibTransId="{9E29D54D-A6A8-4E89-B208-335BC997906C}"/>
    <dgm:cxn modelId="{8DA320B5-31F2-423E-A4BA-D69D781451DA}" srcId="{A5641A03-32FF-4D9F-954D-86AB01A74666}" destId="{181DB002-F23E-40AE-BADC-EABBAD550F50}" srcOrd="1" destOrd="0" parTransId="{EA20717D-D0AA-48CA-90FF-EE85DBFBA242}" sibTransId="{B423DE22-814E-4EA1-91E0-499044690C37}"/>
    <dgm:cxn modelId="{F47F69CD-6E0D-49D2-8E14-5C9F148E4B6D}" type="presOf" srcId="{181DB002-F23E-40AE-BADC-EABBAD550F50}" destId="{03773C38-A567-4B6E-A7F2-FCF05F46B9E5}" srcOrd="0" destOrd="0" presId="urn:microsoft.com/office/officeart/2005/8/layout/venn3"/>
    <dgm:cxn modelId="{5CA090F2-1E04-4AF3-A7E4-EEDDDBF81EBD}" srcId="{A5641A03-32FF-4D9F-954D-86AB01A74666}" destId="{7397D5A1-684B-483B-BB65-D6FAEADBAAA2}" srcOrd="0" destOrd="0" parTransId="{4314EF65-A1DD-493F-AAB3-D69379D75CA7}" sibTransId="{708214C9-4E7F-4796-95D2-B56D98496C5B}"/>
    <dgm:cxn modelId="{2D4FB6FC-EC52-4303-AA02-A2A4846F2DDC}" type="presOf" srcId="{7397D5A1-684B-483B-BB65-D6FAEADBAAA2}" destId="{CBD8111C-7855-46C3-A6C8-4104F1727340}" srcOrd="0" destOrd="0" presId="urn:microsoft.com/office/officeart/2005/8/layout/venn3"/>
    <dgm:cxn modelId="{3CB2A627-BB2A-4D97-B175-96A7C0FF1CE8}" type="presParOf" srcId="{C3894B4A-2F7C-4554-B5A2-6E31BDA4C108}" destId="{CBD8111C-7855-46C3-A6C8-4104F1727340}" srcOrd="0" destOrd="0" presId="urn:microsoft.com/office/officeart/2005/8/layout/venn3"/>
    <dgm:cxn modelId="{632C715D-DB11-46E3-A6F4-6E4B51208C35}" type="presParOf" srcId="{C3894B4A-2F7C-4554-B5A2-6E31BDA4C108}" destId="{CE1539E1-C4F9-4943-886E-71C400C19FE9}" srcOrd="1" destOrd="0" presId="urn:microsoft.com/office/officeart/2005/8/layout/venn3"/>
    <dgm:cxn modelId="{51A5B2A9-93AE-45B4-AD13-7BC9E3239B7E}" type="presParOf" srcId="{C3894B4A-2F7C-4554-B5A2-6E31BDA4C108}" destId="{03773C38-A567-4B6E-A7F2-FCF05F46B9E5}" srcOrd="2" destOrd="0" presId="urn:microsoft.com/office/officeart/2005/8/layout/venn3"/>
    <dgm:cxn modelId="{2CB08D5F-DB5D-43F8-BD77-A599A3CC0114}" type="presParOf" srcId="{C3894B4A-2F7C-4554-B5A2-6E31BDA4C108}" destId="{DAB40832-9B72-40C6-8758-15C7AE11EEF0}" srcOrd="3" destOrd="0" presId="urn:microsoft.com/office/officeart/2005/8/layout/venn3"/>
    <dgm:cxn modelId="{4347D4FA-4DE7-43C9-A8AD-AC5AAE0CC320}" type="presParOf" srcId="{C3894B4A-2F7C-4554-B5A2-6E31BDA4C108}" destId="{2D699949-2A42-4CA8-A0D4-73F800044E5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32A9-BF7A-4565-9B65-92202BA529DB}">
      <dsp:nvSpPr>
        <dsp:cNvPr id="0" name=""/>
        <dsp:cNvSpPr/>
      </dsp:nvSpPr>
      <dsp:spPr>
        <a:xfrm>
          <a:off x="1437" y="799937"/>
          <a:ext cx="1751666" cy="700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사고발생</a:t>
          </a:r>
        </a:p>
      </dsp:txBody>
      <dsp:txXfrm>
        <a:off x="351770" y="799937"/>
        <a:ext cx="1051000" cy="700666"/>
      </dsp:txXfrm>
    </dsp:sp>
    <dsp:sp modelId="{52A414BA-5299-4734-BACD-8DE1935EC20F}">
      <dsp:nvSpPr>
        <dsp:cNvPr id="0" name=""/>
        <dsp:cNvSpPr/>
      </dsp:nvSpPr>
      <dsp:spPr>
        <a:xfrm>
          <a:off x="1577937" y="799937"/>
          <a:ext cx="1751666" cy="700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사고통지</a:t>
          </a:r>
          <a:endParaRPr lang="en-US" altLang="ko-KR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서 작성</a:t>
          </a:r>
        </a:p>
      </dsp:txBody>
      <dsp:txXfrm>
        <a:off x="1928270" y="799937"/>
        <a:ext cx="1051000" cy="700666"/>
      </dsp:txXfrm>
    </dsp:sp>
    <dsp:sp modelId="{25EA9A25-A261-4D4C-A54C-523AB7545FE5}">
      <dsp:nvSpPr>
        <dsp:cNvPr id="0" name=""/>
        <dsp:cNvSpPr/>
      </dsp:nvSpPr>
      <dsp:spPr>
        <a:xfrm>
          <a:off x="3154437" y="799937"/>
          <a:ext cx="1751666" cy="700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접수</a:t>
          </a:r>
        </a:p>
      </dsp:txBody>
      <dsp:txXfrm>
        <a:off x="3504770" y="799937"/>
        <a:ext cx="1051000" cy="700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8111C-7855-46C3-A6C8-4104F1727340}">
      <dsp:nvSpPr>
        <dsp:cNvPr id="0" name=""/>
        <dsp:cNvSpPr/>
      </dsp:nvSpPr>
      <dsp:spPr>
        <a:xfrm>
          <a:off x="1171" y="236847"/>
          <a:ext cx="1024615" cy="102461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6388" tIns="22860" rIns="56388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진단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서</a:t>
          </a:r>
        </a:p>
      </dsp:txBody>
      <dsp:txXfrm>
        <a:off x="151222" y="386898"/>
        <a:ext cx="724513" cy="724513"/>
      </dsp:txXfrm>
    </dsp:sp>
    <dsp:sp modelId="{03773C38-A567-4B6E-A7F2-FCF05F46B9E5}">
      <dsp:nvSpPr>
        <dsp:cNvPr id="0" name=""/>
        <dsp:cNvSpPr/>
      </dsp:nvSpPr>
      <dsp:spPr>
        <a:xfrm>
          <a:off x="820864" y="236847"/>
          <a:ext cx="1024615" cy="102461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6388" tIns="22860" rIns="56388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영수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증</a:t>
          </a:r>
        </a:p>
      </dsp:txBody>
      <dsp:txXfrm>
        <a:off x="970915" y="386898"/>
        <a:ext cx="724513" cy="724513"/>
      </dsp:txXfrm>
    </dsp:sp>
    <dsp:sp modelId="{2D699949-2A42-4CA8-A0D4-73F800044E5F}">
      <dsp:nvSpPr>
        <dsp:cNvPr id="0" name=""/>
        <dsp:cNvSpPr/>
      </dsp:nvSpPr>
      <dsp:spPr>
        <a:xfrm>
          <a:off x="1640557" y="236847"/>
          <a:ext cx="1024615" cy="102461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6388" tIns="22860" rIns="56388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주민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등록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등본</a:t>
          </a:r>
        </a:p>
      </dsp:txBody>
      <dsp:txXfrm>
        <a:off x="1790608" y="386898"/>
        <a:ext cx="724513" cy="724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0.623</cdr:x>
      <cdr:y>0.14102</cdr:y>
    </cdr:from>
    <cdr:to>
      <cdr:x>0.80408</cdr:x>
      <cdr:y>0.28775</cdr:y>
    </cdr:to>
    <cdr:sp macro="" textlink="">
      <cdr:nvSpPr>
        <cdr:cNvPr id="2" name="말풍선: 모서리가 둥근 사각형 1">
          <a:extLst xmlns:a="http://schemas.openxmlformats.org/drawingml/2006/main">
            <a:ext uri="{FF2B5EF4-FFF2-40B4-BE49-F238E27FC236}">
              <a16:creationId xmlns:a16="http://schemas.microsoft.com/office/drawing/2014/main" id="{809AAA7E-369A-763F-5555-21D40357ECF4}"/>
            </a:ext>
          </a:extLst>
        </cdr:cNvPr>
        <cdr:cNvSpPr/>
      </cdr:nvSpPr>
      <cdr:spPr>
        <a:xfrm xmlns:a="http://schemas.openxmlformats.org/drawingml/2006/main">
          <a:off x="5338617" y="683491"/>
          <a:ext cx="1551710" cy="711199"/>
        </a:xfrm>
        <a:prstGeom xmlns:a="http://schemas.openxmlformats.org/drawingml/2006/main" prst="wedgeRoundRectCallout">
          <a:avLst>
            <a:gd name="adj1" fmla="val -83954"/>
            <a:gd name="adj2" fmla="val -3125"/>
            <a:gd name="adj3" fmla="val 16667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중학교 건수</a:t>
          </a:r>
          <a:endParaRPr lang="en-US" altLang="ko-KR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  <a:p xmlns:a="http://schemas.openxmlformats.org/drawingml/2006/main">
          <a:pPr algn="ctr"/>
          <a:r>
            <a:rPr lang="ko-KR" altLang="en-US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높음</a:t>
          </a:r>
          <a:endParaRPr lang="ko-KR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809C7-1DC3-4F48-BB78-2446CE7510EA}" type="datetimeFigureOut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50EFB-C9BB-4A25-A1AB-D73DB7989A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6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E00F-E002-4511-A6EE-CC0AE3252784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57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567E-FB11-4D31-B0AB-A96D5E025BC4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62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DE7A-4197-416A-967F-A0F3E4008081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94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37B3-0571-4253-9274-CF2EF718A937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F11FD28C-2F5C-0B6F-A3D5-77400143F566}"/>
              </a:ext>
            </a:extLst>
          </p:cNvPr>
          <p:cNvSpPr/>
          <p:nvPr userDrawn="1"/>
        </p:nvSpPr>
        <p:spPr>
          <a:xfrm>
            <a:off x="0" y="534839"/>
            <a:ext cx="9906000" cy="515294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배지 7">
            <a:extLst>
              <a:ext uri="{FF2B5EF4-FFF2-40B4-BE49-F238E27FC236}">
                <a16:creationId xmlns:a16="http://schemas.microsoft.com/office/drawing/2014/main" id="{1FFE6AA8-D486-13A0-9107-6CF4ADDF310B}"/>
              </a:ext>
            </a:extLst>
          </p:cNvPr>
          <p:cNvSpPr/>
          <p:nvPr userDrawn="1"/>
        </p:nvSpPr>
        <p:spPr>
          <a:xfrm>
            <a:off x="681038" y="1"/>
            <a:ext cx="8543924" cy="1050131"/>
          </a:xfrm>
          <a:prstGeom prst="plaque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83" y="-127943"/>
            <a:ext cx="7376034" cy="1325564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2" name="그림 11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8958AEDD-F40C-6242-8601-3BF7DE7F8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13" y="6323161"/>
            <a:ext cx="1515374" cy="4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9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DEFD-59ED-40C7-8D96-8ACD8E28A4F9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30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0F20-377A-46BA-B149-24252FBA7233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45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2988-D9F4-4C71-AE38-2D367C375317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0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B157-BBF8-4D63-A1D2-C6677F953476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24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A798-C4D7-48F1-BBF2-E2B1675D3036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37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7706-8A48-4BBD-8FE9-8C916E23E16A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0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2138-EEF1-49E1-A51C-07CF557DB56D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81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C857B0-6064-4B8F-81C5-DBA04B7A9E45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8E0ABB-73C0-4EB5-8386-CF46F9044C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87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다리꼴 3">
            <a:extLst>
              <a:ext uri="{FF2B5EF4-FFF2-40B4-BE49-F238E27FC236}">
                <a16:creationId xmlns:a16="http://schemas.microsoft.com/office/drawing/2014/main" id="{34C5F3F7-7EC1-80EA-346C-EF47A8DD35C4}"/>
              </a:ext>
            </a:extLst>
          </p:cNvPr>
          <p:cNvSpPr/>
          <p:nvPr/>
        </p:nvSpPr>
        <p:spPr>
          <a:xfrm>
            <a:off x="1" y="4257965"/>
            <a:ext cx="9906000" cy="2600036"/>
          </a:xfrm>
          <a:prstGeom prst="trapezoid">
            <a:avLst>
              <a:gd name="adj" fmla="val 44137"/>
            </a:avLst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07C33BC-B61A-4562-26A3-1993926DD8D8}"/>
              </a:ext>
            </a:extLst>
          </p:cNvPr>
          <p:cNvSpPr/>
          <p:nvPr/>
        </p:nvSpPr>
        <p:spPr>
          <a:xfrm>
            <a:off x="1427025" y="1883876"/>
            <a:ext cx="7236684" cy="14323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School Safety</a:t>
            </a:r>
          </a:p>
        </p:txBody>
      </p:sp>
      <p:pic>
        <p:nvPicPr>
          <p:cNvPr id="7" name="그림 6" descr="그래픽, 로고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93C97B64-F9A9-DD24-B029-0DDA57F06D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86" y="88344"/>
            <a:ext cx="1335864" cy="9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6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83B3B1-A416-AB22-0E64-C19CDE37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54AFED-711D-95F2-0B5D-EFBC61F3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328AFAC4-3CA0-86BF-B98F-0AC55A6244C6}"/>
              </a:ext>
            </a:extLst>
          </p:cNvPr>
          <p:cNvSpPr/>
          <p:nvPr/>
        </p:nvSpPr>
        <p:spPr>
          <a:xfrm>
            <a:off x="1320799" y="2276424"/>
            <a:ext cx="5781963" cy="19396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오각형 6">
            <a:extLst>
              <a:ext uri="{FF2B5EF4-FFF2-40B4-BE49-F238E27FC236}">
                <a16:creationId xmlns:a16="http://schemas.microsoft.com/office/drawing/2014/main" id="{AD9C4A08-B09D-8B47-C42C-225970A90BDD}"/>
              </a:ext>
            </a:extLst>
          </p:cNvPr>
          <p:cNvSpPr/>
          <p:nvPr/>
        </p:nvSpPr>
        <p:spPr>
          <a:xfrm>
            <a:off x="957413" y="1620981"/>
            <a:ext cx="892234" cy="849746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Ⅰ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261A0-8559-B59D-B0EE-CFEDF2F01396}"/>
              </a:ext>
            </a:extLst>
          </p:cNvPr>
          <p:cNvSpPr txBox="1"/>
          <p:nvPr/>
        </p:nvSpPr>
        <p:spPr>
          <a:xfrm>
            <a:off x="1849647" y="1815779"/>
            <a:ext cx="420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학교안전사고의 의미</a:t>
            </a:r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C1CF6D70-EC7A-0338-2EB8-EA36716B1448}"/>
              </a:ext>
            </a:extLst>
          </p:cNvPr>
          <p:cNvSpPr/>
          <p:nvPr/>
        </p:nvSpPr>
        <p:spPr>
          <a:xfrm>
            <a:off x="1320799" y="3393532"/>
            <a:ext cx="5781963" cy="19396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오각형 9">
            <a:extLst>
              <a:ext uri="{FF2B5EF4-FFF2-40B4-BE49-F238E27FC236}">
                <a16:creationId xmlns:a16="http://schemas.microsoft.com/office/drawing/2014/main" id="{EA25A1C1-1FA8-64B3-CAC6-F1E1F57EAEE4}"/>
              </a:ext>
            </a:extLst>
          </p:cNvPr>
          <p:cNvSpPr/>
          <p:nvPr/>
        </p:nvSpPr>
        <p:spPr>
          <a:xfrm>
            <a:off x="957413" y="2738089"/>
            <a:ext cx="892234" cy="849746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Ⅱ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FBC1F-5C8A-D8DB-F0C9-FB4FC1175F5D}"/>
              </a:ext>
            </a:extLst>
          </p:cNvPr>
          <p:cNvSpPr txBox="1"/>
          <p:nvPr/>
        </p:nvSpPr>
        <p:spPr>
          <a:xfrm>
            <a:off x="1849647" y="2932887"/>
            <a:ext cx="420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배상책임 보험금 청구절차</a:t>
            </a:r>
          </a:p>
        </p:txBody>
      </p:sp>
      <p:sp>
        <p:nvSpPr>
          <p:cNvPr id="12" name="화살표: 오각형 11">
            <a:extLst>
              <a:ext uri="{FF2B5EF4-FFF2-40B4-BE49-F238E27FC236}">
                <a16:creationId xmlns:a16="http://schemas.microsoft.com/office/drawing/2014/main" id="{36017AE5-9EB3-C769-AA74-805741B9F775}"/>
              </a:ext>
            </a:extLst>
          </p:cNvPr>
          <p:cNvSpPr/>
          <p:nvPr/>
        </p:nvSpPr>
        <p:spPr>
          <a:xfrm>
            <a:off x="1320799" y="4438076"/>
            <a:ext cx="5781963" cy="19396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오각형 12">
            <a:extLst>
              <a:ext uri="{FF2B5EF4-FFF2-40B4-BE49-F238E27FC236}">
                <a16:creationId xmlns:a16="http://schemas.microsoft.com/office/drawing/2014/main" id="{44A7713B-8224-BD26-93DF-0FCD21020919}"/>
              </a:ext>
            </a:extLst>
          </p:cNvPr>
          <p:cNvSpPr/>
          <p:nvPr/>
        </p:nvSpPr>
        <p:spPr>
          <a:xfrm>
            <a:off x="957413" y="3782633"/>
            <a:ext cx="892234" cy="849746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Ⅲ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BC7DF1-0F58-9735-90FA-28F479B32A22}"/>
              </a:ext>
            </a:extLst>
          </p:cNvPr>
          <p:cNvSpPr txBox="1"/>
          <p:nvPr/>
        </p:nvSpPr>
        <p:spPr>
          <a:xfrm>
            <a:off x="1849647" y="3977431"/>
            <a:ext cx="420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  <a:hlinkClick r:id="rId2" action="ppaction://hlinksldjump"/>
              </a:rPr>
              <a:t>학교안전사고 통계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5" name="화살표: 오각형 14">
            <a:extLst>
              <a:ext uri="{FF2B5EF4-FFF2-40B4-BE49-F238E27FC236}">
                <a16:creationId xmlns:a16="http://schemas.microsoft.com/office/drawing/2014/main" id="{67CA8FFD-4909-C6A5-A368-964B928A3982}"/>
              </a:ext>
            </a:extLst>
          </p:cNvPr>
          <p:cNvSpPr/>
          <p:nvPr/>
        </p:nvSpPr>
        <p:spPr>
          <a:xfrm>
            <a:off x="1320799" y="5475795"/>
            <a:ext cx="5781963" cy="19396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6" name="오각형 15">
            <a:extLst>
              <a:ext uri="{FF2B5EF4-FFF2-40B4-BE49-F238E27FC236}">
                <a16:creationId xmlns:a16="http://schemas.microsoft.com/office/drawing/2014/main" id="{0B687731-8ABF-6BAF-ACF4-10D06F66EA5A}"/>
              </a:ext>
            </a:extLst>
          </p:cNvPr>
          <p:cNvSpPr/>
          <p:nvPr/>
        </p:nvSpPr>
        <p:spPr>
          <a:xfrm>
            <a:off x="957413" y="4820352"/>
            <a:ext cx="892234" cy="849746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Ⅳ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11AB7-70BC-9EA6-C030-BE342EC2D22A}"/>
              </a:ext>
            </a:extLst>
          </p:cNvPr>
          <p:cNvSpPr txBox="1"/>
          <p:nvPr/>
        </p:nvSpPr>
        <p:spPr>
          <a:xfrm>
            <a:off x="1849647" y="5015150"/>
            <a:ext cx="420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학교안전사고 처리절차</a:t>
            </a:r>
          </a:p>
        </p:txBody>
      </p:sp>
      <p:pic>
        <p:nvPicPr>
          <p:cNvPr id="19" name="그림 18" descr="그림, 클립아트, 일러스트레이션, 아동 미술이(가) 표시된 사진&#10;&#10;자동 생성된 설명">
            <a:extLst>
              <a:ext uri="{FF2B5EF4-FFF2-40B4-BE49-F238E27FC236}">
                <a16:creationId xmlns:a16="http://schemas.microsoft.com/office/drawing/2014/main" id="{00755E1F-E023-34B3-10FC-42D22E379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4" t="65324" r="3300" b="6331"/>
          <a:stretch/>
        </p:blipFill>
        <p:spPr>
          <a:xfrm>
            <a:off x="7465304" y="4419421"/>
            <a:ext cx="1759659" cy="132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9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800C60-15C6-36C7-0CD6-CAD35843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Ⅰ. </a:t>
            </a:r>
            <a:r>
              <a:rPr lang="ko-KR" altLang="en-US" dirty="0"/>
              <a:t>학교안전사고의 의미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78720D-73D8-F487-6E65-CF1EB7D00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93" y="1197621"/>
            <a:ext cx="9224962" cy="2746375"/>
          </a:xfr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Facility Safety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Educational Facilities Periodic, Occasional. Summer Safety Check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Consultation on safety management of training, physical education and dormitory facilities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8D5021-9B0B-B929-8CAD-CB809418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2765EC04-249B-7FF2-EB55-0674069568F0}"/>
              </a:ext>
            </a:extLst>
          </p:cNvPr>
          <p:cNvSpPr txBox="1">
            <a:spLocks/>
          </p:cNvSpPr>
          <p:nvPr/>
        </p:nvSpPr>
        <p:spPr>
          <a:xfrm>
            <a:off x="440893" y="3792539"/>
            <a:ext cx="7105216" cy="27463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학교안전사고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학교교육활동 중에 발생한 사고로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학생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교직원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교육활동 참여자에게 발생하는 질병이나 생명 또는 신체에 피해를 주는 모든 사고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612AD101-9A71-F26A-1E39-DC791EEDD1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17728" y="4432811"/>
            <a:ext cx="1376508" cy="10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4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3AC724-5D1B-76EB-14F9-42A97E36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Ⅱ. </a:t>
            </a:r>
            <a:r>
              <a:rPr lang="ko-KR" altLang="en-US" dirty="0"/>
              <a:t>배상책임 보험금 청구절차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1526B1A-6B3A-D840-9F31-7E660AF4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19B3CE80-9F85-5052-659B-A66011B79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02242"/>
              </p:ext>
            </p:extLst>
          </p:nvPr>
        </p:nvGraphicFramePr>
        <p:xfrm>
          <a:off x="1617875" y="2309091"/>
          <a:ext cx="7376034" cy="384063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58678">
                  <a:extLst>
                    <a:ext uri="{9D8B030D-6E8A-4147-A177-3AD203B41FA5}">
                      <a16:colId xmlns:a16="http://schemas.microsoft.com/office/drawing/2014/main" val="1167693131"/>
                    </a:ext>
                  </a:extLst>
                </a:gridCol>
                <a:gridCol w="2458678">
                  <a:extLst>
                    <a:ext uri="{9D8B030D-6E8A-4147-A177-3AD203B41FA5}">
                      <a16:colId xmlns:a16="http://schemas.microsoft.com/office/drawing/2014/main" val="676211098"/>
                    </a:ext>
                  </a:extLst>
                </a:gridCol>
                <a:gridCol w="2458678">
                  <a:extLst>
                    <a:ext uri="{9D8B030D-6E8A-4147-A177-3AD203B41FA5}">
                      <a16:colId xmlns:a16="http://schemas.microsoft.com/office/drawing/2014/main" val="128562204"/>
                    </a:ext>
                  </a:extLst>
                </a:gridCol>
              </a:tblGrid>
              <a:tr h="64010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지체없이 통지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 우편 발송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우편접수 후 </a:t>
                      </a:r>
                      <a:r>
                        <a:rPr lang="en-US" altLang="ko-KR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14</a:t>
                      </a:r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  <a:endParaRPr lang="en-US" altLang="ko-KR" sz="18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이내 지급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921914"/>
                  </a:ext>
                </a:extLst>
              </a:tr>
              <a:tr h="64010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청구서</a:t>
                      </a:r>
                      <a:r>
                        <a:rPr lang="en-US" altLang="ko-KR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학교통장사본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61558"/>
                  </a:ext>
                </a:extLst>
              </a:tr>
              <a:tr h="64010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중간 청구 가능</a:t>
                      </a:r>
                      <a:endParaRPr lang="en-US" altLang="ko-KR" sz="18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장기치료 시</a:t>
                      </a:r>
                      <a:r>
                        <a:rPr lang="en-US" altLang="ko-KR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8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진료비 영수증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082765"/>
                  </a:ext>
                </a:extLst>
              </a:tr>
              <a:tr h="64010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원본진단서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84105"/>
                  </a:ext>
                </a:extLst>
              </a:tr>
              <a:tr h="64010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수리 또는 구입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영수증 원본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370870"/>
                  </a:ext>
                </a:extLst>
              </a:tr>
              <a:tr h="64010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간이영수증 불가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661148"/>
                  </a:ext>
                </a:extLst>
              </a:tr>
            </a:tbl>
          </a:graphicData>
        </a:graphic>
      </p:graphicFrame>
      <p:sp>
        <p:nvSpPr>
          <p:cNvPr id="6" name="팔각형 5">
            <a:extLst>
              <a:ext uri="{FF2B5EF4-FFF2-40B4-BE49-F238E27FC236}">
                <a16:creationId xmlns:a16="http://schemas.microsoft.com/office/drawing/2014/main" id="{937364A1-4951-F835-F65B-BE133EF013D4}"/>
              </a:ext>
            </a:extLst>
          </p:cNvPr>
          <p:cNvSpPr/>
          <p:nvPr/>
        </p:nvSpPr>
        <p:spPr>
          <a:xfrm>
            <a:off x="1617875" y="1579418"/>
            <a:ext cx="2436889" cy="729673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순서도: 준비 9">
            <a:extLst>
              <a:ext uri="{FF2B5EF4-FFF2-40B4-BE49-F238E27FC236}">
                <a16:creationId xmlns:a16="http://schemas.microsoft.com/office/drawing/2014/main" id="{D68471DE-12F3-F488-78E8-ABADEE642281}"/>
              </a:ext>
            </a:extLst>
          </p:cNvPr>
          <p:cNvSpPr/>
          <p:nvPr/>
        </p:nvSpPr>
        <p:spPr>
          <a:xfrm>
            <a:off x="1617876" y="1579418"/>
            <a:ext cx="2436888" cy="729673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치료</a:t>
            </a:r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수리</a:t>
            </a:r>
          </a:p>
        </p:txBody>
      </p:sp>
      <p:sp>
        <p:nvSpPr>
          <p:cNvPr id="11" name="팔각형 10">
            <a:extLst>
              <a:ext uri="{FF2B5EF4-FFF2-40B4-BE49-F238E27FC236}">
                <a16:creationId xmlns:a16="http://schemas.microsoft.com/office/drawing/2014/main" id="{04ADA4E4-FEA9-E7CA-6359-08EC84F79F7F}"/>
              </a:ext>
            </a:extLst>
          </p:cNvPr>
          <p:cNvSpPr/>
          <p:nvPr/>
        </p:nvSpPr>
        <p:spPr>
          <a:xfrm>
            <a:off x="4054763" y="1562457"/>
            <a:ext cx="2436889" cy="729673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순서도: 준비 11">
            <a:extLst>
              <a:ext uri="{FF2B5EF4-FFF2-40B4-BE49-F238E27FC236}">
                <a16:creationId xmlns:a16="http://schemas.microsoft.com/office/drawing/2014/main" id="{4476BFA8-65F2-0333-EFB0-B5F72D69E723}"/>
              </a:ext>
            </a:extLst>
          </p:cNvPr>
          <p:cNvSpPr/>
          <p:nvPr/>
        </p:nvSpPr>
        <p:spPr>
          <a:xfrm>
            <a:off x="4054764" y="1562457"/>
            <a:ext cx="2436888" cy="729673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청구</a:t>
            </a:r>
          </a:p>
        </p:txBody>
      </p:sp>
      <p:sp>
        <p:nvSpPr>
          <p:cNvPr id="13" name="팔각형 12">
            <a:extLst>
              <a:ext uri="{FF2B5EF4-FFF2-40B4-BE49-F238E27FC236}">
                <a16:creationId xmlns:a16="http://schemas.microsoft.com/office/drawing/2014/main" id="{28524C1D-6697-40CA-2B49-6BA29ABE294A}"/>
              </a:ext>
            </a:extLst>
          </p:cNvPr>
          <p:cNvSpPr/>
          <p:nvPr/>
        </p:nvSpPr>
        <p:spPr>
          <a:xfrm>
            <a:off x="6491652" y="1562457"/>
            <a:ext cx="2436889" cy="729673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순서도: 준비 13">
            <a:extLst>
              <a:ext uri="{FF2B5EF4-FFF2-40B4-BE49-F238E27FC236}">
                <a16:creationId xmlns:a16="http://schemas.microsoft.com/office/drawing/2014/main" id="{06A5B5DD-CEB2-55AB-CD31-F43C219D3DC8}"/>
              </a:ext>
            </a:extLst>
          </p:cNvPr>
          <p:cNvSpPr/>
          <p:nvPr/>
        </p:nvSpPr>
        <p:spPr>
          <a:xfrm>
            <a:off x="6491653" y="1562457"/>
            <a:ext cx="2436888" cy="729673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심사와 지급</a:t>
            </a:r>
          </a:p>
        </p:txBody>
      </p:sp>
      <p:sp>
        <p:nvSpPr>
          <p:cNvPr id="16" name="사각형: 빗면 15">
            <a:extLst>
              <a:ext uri="{FF2B5EF4-FFF2-40B4-BE49-F238E27FC236}">
                <a16:creationId xmlns:a16="http://schemas.microsoft.com/office/drawing/2014/main" id="{27822616-404F-8AAA-C2FD-95A223B9627E}"/>
              </a:ext>
            </a:extLst>
          </p:cNvPr>
          <p:cNvSpPr/>
          <p:nvPr/>
        </p:nvSpPr>
        <p:spPr>
          <a:xfrm>
            <a:off x="324782" y="2309091"/>
            <a:ext cx="1293092" cy="1293092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공통</a:t>
            </a:r>
          </a:p>
        </p:txBody>
      </p:sp>
      <p:sp>
        <p:nvSpPr>
          <p:cNvPr id="17" name="사각형: 빗면 16">
            <a:extLst>
              <a:ext uri="{FF2B5EF4-FFF2-40B4-BE49-F238E27FC236}">
                <a16:creationId xmlns:a16="http://schemas.microsoft.com/office/drawing/2014/main" id="{54BD96F3-CDEF-75FC-A132-8C4B49249BFF}"/>
              </a:ext>
            </a:extLst>
          </p:cNvPr>
          <p:cNvSpPr/>
          <p:nvPr/>
        </p:nvSpPr>
        <p:spPr>
          <a:xfrm>
            <a:off x="324781" y="3582863"/>
            <a:ext cx="1293092" cy="1293092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대인</a:t>
            </a:r>
          </a:p>
        </p:txBody>
      </p:sp>
      <p:sp>
        <p:nvSpPr>
          <p:cNvPr id="18" name="사각형: 빗면 17">
            <a:extLst>
              <a:ext uri="{FF2B5EF4-FFF2-40B4-BE49-F238E27FC236}">
                <a16:creationId xmlns:a16="http://schemas.microsoft.com/office/drawing/2014/main" id="{E9B69E24-3CAA-B989-8434-3DB4AEE3BCD2}"/>
              </a:ext>
            </a:extLst>
          </p:cNvPr>
          <p:cNvSpPr/>
          <p:nvPr/>
        </p:nvSpPr>
        <p:spPr>
          <a:xfrm>
            <a:off x="324781" y="4875955"/>
            <a:ext cx="1293092" cy="1293092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대물</a:t>
            </a:r>
          </a:p>
        </p:txBody>
      </p:sp>
    </p:spTree>
    <p:extLst>
      <p:ext uri="{BB962C8B-B14F-4D97-AF65-F5344CB8AC3E}">
        <p14:creationId xmlns:p14="http://schemas.microsoft.com/office/powerpoint/2010/main" val="131957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C5809F-9757-BCB4-A05D-EC398B45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Ⅲ. </a:t>
            </a:r>
            <a:r>
              <a:rPr lang="ko-KR" altLang="en-US" dirty="0"/>
              <a:t>학교안전사고 통계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E6DA56F9-6B6D-3163-B72E-99F04D50A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473447"/>
              </p:ext>
            </p:extLst>
          </p:nvPr>
        </p:nvGraphicFramePr>
        <p:xfrm>
          <a:off x="655782" y="1330036"/>
          <a:ext cx="8569181" cy="4846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4079068-7F78-7CDB-B6AB-B17E349E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78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C56FAD-8DE5-335F-A28E-FD9A16E9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Ⅳ. </a:t>
            </a:r>
            <a:r>
              <a:rPr lang="ko-KR" altLang="en-US" dirty="0"/>
              <a:t>학교안전사고 처리절차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93597A-3BD8-D6BE-6A5F-7035779C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0ABB-73C0-4EB5-8386-CF46F9044C36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2873DB6-BDC2-6E33-9471-E6BBC824576E}"/>
              </a:ext>
            </a:extLst>
          </p:cNvPr>
          <p:cNvGrpSpPr/>
          <p:nvPr/>
        </p:nvGrpSpPr>
        <p:grpSpPr>
          <a:xfrm>
            <a:off x="-14217" y="1408441"/>
            <a:ext cx="4907542" cy="4649238"/>
            <a:chOff x="-14217" y="1408441"/>
            <a:chExt cx="4907542" cy="4649238"/>
          </a:xfrm>
        </p:grpSpPr>
        <p:sp>
          <p:nvSpPr>
            <p:cNvPr id="9" name="순서도: 카드 8">
              <a:extLst>
                <a:ext uri="{FF2B5EF4-FFF2-40B4-BE49-F238E27FC236}">
                  <a16:creationId xmlns:a16="http://schemas.microsoft.com/office/drawing/2014/main" id="{4D0CC476-2C80-5353-27CD-3DDA08EA225F}"/>
                </a:ext>
              </a:extLst>
            </p:cNvPr>
            <p:cNvSpPr/>
            <p:nvPr/>
          </p:nvSpPr>
          <p:spPr>
            <a:xfrm flipH="1">
              <a:off x="277091" y="1476442"/>
              <a:ext cx="4484976" cy="4581237"/>
            </a:xfrm>
            <a:prstGeom prst="flowChartPunchedCar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  <a:prstDash val="dash"/>
                </a:ln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L 도형 10">
              <a:extLst>
                <a:ext uri="{FF2B5EF4-FFF2-40B4-BE49-F238E27FC236}">
                  <a16:creationId xmlns:a16="http://schemas.microsoft.com/office/drawing/2014/main" id="{836A5129-44BA-2A94-393F-879678760662}"/>
                </a:ext>
              </a:extLst>
            </p:cNvPr>
            <p:cNvSpPr/>
            <p:nvPr/>
          </p:nvSpPr>
          <p:spPr>
            <a:xfrm flipH="1">
              <a:off x="825933" y="2974108"/>
              <a:ext cx="2983346" cy="734875"/>
            </a:xfrm>
            <a:prstGeom prst="corne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학교안전공제회</a:t>
              </a:r>
            </a:p>
          </p:txBody>
        </p:sp>
        <p:graphicFrame>
          <p:nvGraphicFramePr>
            <p:cNvPr id="10" name="다이어그램 9">
              <a:extLst>
                <a:ext uri="{FF2B5EF4-FFF2-40B4-BE49-F238E27FC236}">
                  <a16:creationId xmlns:a16="http://schemas.microsoft.com/office/drawing/2014/main" id="{540242C6-C27C-5406-5AC9-77A0CF9622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27964923"/>
                </p:ext>
              </p:extLst>
            </p:nvPr>
          </p:nvGraphicFramePr>
          <p:xfrm>
            <a:off x="-14217" y="1408441"/>
            <a:ext cx="4907542" cy="23005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정육면체 12">
              <a:extLst>
                <a:ext uri="{FF2B5EF4-FFF2-40B4-BE49-F238E27FC236}">
                  <a16:creationId xmlns:a16="http://schemas.microsoft.com/office/drawing/2014/main" id="{2C113327-F6F7-6B86-49DA-CC42D8509F4B}"/>
                </a:ext>
              </a:extLst>
            </p:cNvPr>
            <p:cNvSpPr/>
            <p:nvPr/>
          </p:nvSpPr>
          <p:spPr>
            <a:xfrm flipH="1">
              <a:off x="354156" y="4305651"/>
              <a:ext cx="2558473" cy="638925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공지급여관리시스템</a:t>
              </a:r>
            </a:p>
          </p:txBody>
        </p:sp>
        <p:sp>
          <p:nvSpPr>
            <p:cNvPr id="12" name="정육면체 11">
              <a:extLst>
                <a:ext uri="{FF2B5EF4-FFF2-40B4-BE49-F238E27FC236}">
                  <a16:creationId xmlns:a16="http://schemas.microsoft.com/office/drawing/2014/main" id="{EFCEE088-2AB9-68B6-2DFD-7245124EA20F}"/>
                </a:ext>
              </a:extLst>
            </p:cNvPr>
            <p:cNvSpPr/>
            <p:nvPr/>
          </p:nvSpPr>
          <p:spPr>
            <a:xfrm>
              <a:off x="580448" y="3919803"/>
              <a:ext cx="1584758" cy="54136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통지방법</a:t>
              </a:r>
            </a:p>
          </p:txBody>
        </p:sp>
        <p:sp>
          <p:nvSpPr>
            <p:cNvPr id="15" name="화살표: 왼쪽/위쪽 14">
              <a:extLst>
                <a:ext uri="{FF2B5EF4-FFF2-40B4-BE49-F238E27FC236}">
                  <a16:creationId xmlns:a16="http://schemas.microsoft.com/office/drawing/2014/main" id="{3DF86DD2-8238-3A94-5D54-AC9203BF0C6B}"/>
                </a:ext>
              </a:extLst>
            </p:cNvPr>
            <p:cNvSpPr/>
            <p:nvPr/>
          </p:nvSpPr>
          <p:spPr>
            <a:xfrm>
              <a:off x="2989694" y="3919803"/>
              <a:ext cx="945501" cy="849745"/>
            </a:xfrm>
            <a:prstGeom prst="leftUp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6" name="순서도: 순차적 액세스 저장소 15">
              <a:extLst>
                <a:ext uri="{FF2B5EF4-FFF2-40B4-BE49-F238E27FC236}">
                  <a16:creationId xmlns:a16="http://schemas.microsoft.com/office/drawing/2014/main" id="{E0766342-8DC4-4B49-6036-F93493DC9D83}"/>
                </a:ext>
              </a:extLst>
            </p:cNvPr>
            <p:cNvSpPr/>
            <p:nvPr/>
          </p:nvSpPr>
          <p:spPr>
            <a:xfrm>
              <a:off x="563418" y="5163231"/>
              <a:ext cx="1187594" cy="738910"/>
            </a:xfrm>
            <a:prstGeom prst="flowChartMagneticTap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첨부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서류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DAA90054-DB60-D2A9-C438-FEEDB8FE5FAA}"/>
              </a:ext>
            </a:extLst>
          </p:cNvPr>
          <p:cNvGrpSpPr/>
          <p:nvPr/>
        </p:nvGrpSpPr>
        <p:grpSpPr>
          <a:xfrm>
            <a:off x="5024582" y="1486368"/>
            <a:ext cx="4484976" cy="4581237"/>
            <a:chOff x="5024582" y="1486368"/>
            <a:chExt cx="4484976" cy="458123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순서도: 카드 4">
              <a:extLst>
                <a:ext uri="{FF2B5EF4-FFF2-40B4-BE49-F238E27FC236}">
                  <a16:creationId xmlns:a16="http://schemas.microsoft.com/office/drawing/2014/main" id="{BA3B8EB5-B093-CB52-5D35-1AD3DD8865F4}"/>
                </a:ext>
              </a:extLst>
            </p:cNvPr>
            <p:cNvSpPr/>
            <p:nvPr/>
          </p:nvSpPr>
          <p:spPr>
            <a:xfrm>
              <a:off x="5024582" y="1486368"/>
              <a:ext cx="4484976" cy="4581237"/>
            </a:xfrm>
            <a:prstGeom prst="flowChartPunchedCar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배지 17">
              <a:extLst>
                <a:ext uri="{FF2B5EF4-FFF2-40B4-BE49-F238E27FC236}">
                  <a16:creationId xmlns:a16="http://schemas.microsoft.com/office/drawing/2014/main" id="{20F167BE-3D2B-437D-3EA3-EF5CB7908358}"/>
                </a:ext>
              </a:extLst>
            </p:cNvPr>
            <p:cNvSpPr/>
            <p:nvPr/>
          </p:nvSpPr>
          <p:spPr>
            <a:xfrm>
              <a:off x="6400800" y="1690255"/>
              <a:ext cx="1939636" cy="434109"/>
            </a:xfrm>
            <a:prstGeom prst="plaqu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보상제도</a:t>
              </a:r>
            </a:p>
          </p:txBody>
        </p:sp>
        <p:sp>
          <p:nvSpPr>
            <p:cNvPr id="19" name="순서도: 다른 페이지 연결선 18">
              <a:extLst>
                <a:ext uri="{FF2B5EF4-FFF2-40B4-BE49-F238E27FC236}">
                  <a16:creationId xmlns:a16="http://schemas.microsoft.com/office/drawing/2014/main" id="{756C4B11-F604-BAAA-485B-B32C37BA098D}"/>
                </a:ext>
              </a:extLst>
            </p:cNvPr>
            <p:cNvSpPr/>
            <p:nvPr/>
          </p:nvSpPr>
          <p:spPr>
            <a:xfrm rot="16200000">
              <a:off x="6030430" y="1727838"/>
              <a:ext cx="541439" cy="1754911"/>
            </a:xfrm>
            <a:prstGeom prst="flowChartOffpageConnector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교육활동 중</a:t>
              </a:r>
            </a:p>
          </p:txBody>
        </p:sp>
        <p:sp>
          <p:nvSpPr>
            <p:cNvPr id="20" name="순서도: 다른 페이지 연결선 19">
              <a:extLst>
                <a:ext uri="{FF2B5EF4-FFF2-40B4-BE49-F238E27FC236}">
                  <a16:creationId xmlns:a16="http://schemas.microsoft.com/office/drawing/2014/main" id="{00771DA3-A5FF-ED6E-9B3E-9D7664D0F5D2}"/>
                </a:ext>
              </a:extLst>
            </p:cNvPr>
            <p:cNvSpPr/>
            <p:nvPr/>
          </p:nvSpPr>
          <p:spPr>
            <a:xfrm rot="5400000" flipH="1">
              <a:off x="8095315" y="1727838"/>
              <a:ext cx="541439" cy="1754909"/>
            </a:xfrm>
            <a:prstGeom prst="flowChartOffpageConnector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그 밖의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교육관련</a:t>
              </a:r>
            </a:p>
          </p:txBody>
        </p:sp>
        <p:cxnSp>
          <p:nvCxnSpPr>
            <p:cNvPr id="22" name="연결선: 꺾임 21">
              <a:extLst>
                <a:ext uri="{FF2B5EF4-FFF2-40B4-BE49-F238E27FC236}">
                  <a16:creationId xmlns:a16="http://schemas.microsoft.com/office/drawing/2014/main" id="{93DC4C6E-EE06-6990-C8FA-4B1D77B6533C}"/>
                </a:ext>
              </a:extLst>
            </p:cNvPr>
            <p:cNvCxnSpPr>
              <a:stCxn id="18" idx="3"/>
            </p:cNvCxnSpPr>
            <p:nvPr/>
          </p:nvCxnSpPr>
          <p:spPr>
            <a:xfrm>
              <a:off x="8340436" y="1907310"/>
              <a:ext cx="300581" cy="420941"/>
            </a:xfrm>
            <a:prstGeom prst="bentConnector2">
              <a:avLst/>
            </a:prstGeom>
            <a:grpFill/>
            <a:ln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사각형: 잘린 한쪽 모서리 22">
              <a:extLst>
                <a:ext uri="{FF2B5EF4-FFF2-40B4-BE49-F238E27FC236}">
                  <a16:creationId xmlns:a16="http://schemas.microsoft.com/office/drawing/2014/main" id="{6671AD7C-7B8A-CB1A-4F86-9107CE8C1BF5}"/>
                </a:ext>
              </a:extLst>
            </p:cNvPr>
            <p:cNvSpPr/>
            <p:nvPr/>
          </p:nvSpPr>
          <p:spPr>
            <a:xfrm flipV="1">
              <a:off x="5423693" y="3168128"/>
              <a:ext cx="1448161" cy="810491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3E9C46-56CA-2207-00F5-B0AE1D4FEA28}"/>
                </a:ext>
              </a:extLst>
            </p:cNvPr>
            <p:cNvSpPr txBox="1"/>
            <p:nvPr/>
          </p:nvSpPr>
          <p:spPr>
            <a:xfrm>
              <a:off x="5533097" y="3255383"/>
              <a:ext cx="121530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학교안전</a:t>
              </a:r>
              <a:endParaRPr lang="en-US" altLang="ko-KR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공제회</a:t>
              </a:r>
            </a:p>
          </p:txBody>
        </p:sp>
        <p:sp>
          <p:nvSpPr>
            <p:cNvPr id="25" name="설명선: 위쪽 화살표 24">
              <a:extLst>
                <a:ext uri="{FF2B5EF4-FFF2-40B4-BE49-F238E27FC236}">
                  <a16:creationId xmlns:a16="http://schemas.microsoft.com/office/drawing/2014/main" id="{C949ECB9-4857-2A56-ABAF-8DE7047E0791}"/>
                </a:ext>
              </a:extLst>
            </p:cNvPr>
            <p:cNvSpPr/>
            <p:nvPr/>
          </p:nvSpPr>
          <p:spPr>
            <a:xfrm>
              <a:off x="7737962" y="2947636"/>
              <a:ext cx="1505527" cy="993282"/>
            </a:xfrm>
            <a:prstGeom prst="up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학교안전</a:t>
              </a:r>
              <a:endParaRPr lang="en-US" altLang="ko-KR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공제중앙회</a:t>
              </a:r>
            </a:p>
          </p:txBody>
        </p:sp>
        <p:sp>
          <p:nvSpPr>
            <p:cNvPr id="26" name="사각형: 모서리가 접힌 도형 25">
              <a:extLst>
                <a:ext uri="{FF2B5EF4-FFF2-40B4-BE49-F238E27FC236}">
                  <a16:creationId xmlns:a16="http://schemas.microsoft.com/office/drawing/2014/main" id="{5A1FD351-48B3-6694-3C63-DC607B6DCA9A}"/>
                </a:ext>
              </a:extLst>
            </p:cNvPr>
            <p:cNvSpPr/>
            <p:nvPr/>
          </p:nvSpPr>
          <p:spPr>
            <a:xfrm>
              <a:off x="5407171" y="4281084"/>
              <a:ext cx="1939635" cy="377880"/>
            </a:xfrm>
            <a:prstGeom prst="foldedCorner">
              <a:avLst>
                <a:gd name="adj" fmla="val 18501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식중독</a:t>
              </a:r>
            </a:p>
          </p:txBody>
        </p:sp>
        <p:sp>
          <p:nvSpPr>
            <p:cNvPr id="27" name="더하기 기호 26">
              <a:extLst>
                <a:ext uri="{FF2B5EF4-FFF2-40B4-BE49-F238E27FC236}">
                  <a16:creationId xmlns:a16="http://schemas.microsoft.com/office/drawing/2014/main" id="{DA8E8F9C-F4B9-AC10-D690-B2EB459197CB}"/>
                </a:ext>
              </a:extLst>
            </p:cNvPr>
            <p:cNvSpPr/>
            <p:nvPr/>
          </p:nvSpPr>
          <p:spPr>
            <a:xfrm>
              <a:off x="6814029" y="3069485"/>
              <a:ext cx="940964" cy="940964"/>
            </a:xfrm>
            <a:prstGeom prst="mathPlus">
              <a:avLst>
                <a:gd name="adj1" fmla="val 11741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설명선: 왼쪽/오른쪽/위쪽/아래쪽 27">
              <a:extLst>
                <a:ext uri="{FF2B5EF4-FFF2-40B4-BE49-F238E27FC236}">
                  <a16:creationId xmlns:a16="http://schemas.microsoft.com/office/drawing/2014/main" id="{8178D2CE-43ED-F92C-63FF-CC0DECAC54D2}"/>
                </a:ext>
              </a:extLst>
            </p:cNvPr>
            <p:cNvSpPr/>
            <p:nvPr/>
          </p:nvSpPr>
          <p:spPr>
            <a:xfrm>
              <a:off x="7435273" y="4062767"/>
              <a:ext cx="1985818" cy="887895"/>
            </a:xfrm>
            <a:prstGeom prst="quadArrowCallout">
              <a:avLst>
                <a:gd name="adj1" fmla="val 38918"/>
                <a:gd name="adj2" fmla="val 19459"/>
                <a:gd name="adj3" fmla="val 31485"/>
                <a:gd name="adj4" fmla="val 3703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학교배상책임</a:t>
              </a:r>
            </a:p>
          </p:txBody>
        </p:sp>
        <p:sp>
          <p:nvSpPr>
            <p:cNvPr id="29" name="생각 풍선: 구름 모양 28">
              <a:extLst>
                <a:ext uri="{FF2B5EF4-FFF2-40B4-BE49-F238E27FC236}">
                  <a16:creationId xmlns:a16="http://schemas.microsoft.com/office/drawing/2014/main" id="{EDB72520-3B19-4174-4D44-39C6A6A421E9}"/>
                </a:ext>
              </a:extLst>
            </p:cNvPr>
            <p:cNvSpPr/>
            <p:nvPr/>
          </p:nvSpPr>
          <p:spPr>
            <a:xfrm rot="21132617">
              <a:off x="5466898" y="5031295"/>
              <a:ext cx="1651198" cy="635797"/>
            </a:xfrm>
            <a:prstGeom prst="cloudCallout">
              <a:avLst>
                <a:gd name="adj1" fmla="val -27545"/>
                <a:gd name="adj2" fmla="val 37804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일사병</a:t>
              </a:r>
            </a:p>
          </p:txBody>
        </p:sp>
        <p:sp>
          <p:nvSpPr>
            <p:cNvPr id="30" name="사각형: 잘린 대각선 방향 모서리 29">
              <a:extLst>
                <a:ext uri="{FF2B5EF4-FFF2-40B4-BE49-F238E27FC236}">
                  <a16:creationId xmlns:a16="http://schemas.microsoft.com/office/drawing/2014/main" id="{1EA50E32-E7F5-321B-D287-A2379E8FA1AB}"/>
                </a:ext>
              </a:extLst>
            </p:cNvPr>
            <p:cNvSpPr/>
            <p:nvPr/>
          </p:nvSpPr>
          <p:spPr>
            <a:xfrm>
              <a:off x="7698956" y="5040565"/>
              <a:ext cx="1722136" cy="331067"/>
            </a:xfrm>
            <a:prstGeom prst="snip2Diag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청소년수련시설</a:t>
              </a:r>
            </a:p>
          </p:txBody>
        </p:sp>
        <p:sp>
          <p:nvSpPr>
            <p:cNvPr id="31" name="사각형: 잘린 대각선 방향 모서리 30">
              <a:extLst>
                <a:ext uri="{FF2B5EF4-FFF2-40B4-BE49-F238E27FC236}">
                  <a16:creationId xmlns:a16="http://schemas.microsoft.com/office/drawing/2014/main" id="{15F604B3-F4B2-3F1E-A529-8A6CE3C02F0E}"/>
                </a:ext>
              </a:extLst>
            </p:cNvPr>
            <p:cNvSpPr/>
            <p:nvPr/>
          </p:nvSpPr>
          <p:spPr>
            <a:xfrm flipH="1">
              <a:off x="7943273" y="5388551"/>
              <a:ext cx="1300216" cy="331067"/>
            </a:xfrm>
            <a:prstGeom prst="snip2Diag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청소년단체</a:t>
              </a:r>
            </a:p>
          </p:txBody>
        </p:sp>
      </p:grpSp>
      <p:graphicFrame>
        <p:nvGraphicFramePr>
          <p:cNvPr id="35" name="다이어그램 34">
            <a:extLst>
              <a:ext uri="{FF2B5EF4-FFF2-40B4-BE49-F238E27FC236}">
                <a16:creationId xmlns:a16="http://schemas.microsoft.com/office/drawing/2014/main" id="{192CD69E-5570-BF90-BF32-99EC9BAB9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313462"/>
              </p:ext>
            </p:extLst>
          </p:nvPr>
        </p:nvGraphicFramePr>
        <p:xfrm>
          <a:off x="1975376" y="4769548"/>
          <a:ext cx="2666345" cy="149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70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164</Words>
  <Application>Microsoft Office PowerPoint</Application>
  <PresentationFormat>A4 용지(210x297mm)</PresentationFormat>
  <Paragraphs>74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돋움</vt:lpstr>
      <vt:lpstr>맑은 고딕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Ⅰ. 학교안전사고의 의미</vt:lpstr>
      <vt:lpstr>Ⅱ. 배상책임 보험금 청구절차</vt:lpstr>
      <vt:lpstr>Ⅲ. 학교안전사고 통계</vt:lpstr>
      <vt:lpstr>Ⅳ. 학교안전사고 처리절차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한솔 조</dc:creator>
  <cp:lastModifiedBy>한솔 조</cp:lastModifiedBy>
  <cp:revision>26</cp:revision>
  <dcterms:created xsi:type="dcterms:W3CDTF">2024-07-10T14:12:24Z</dcterms:created>
  <dcterms:modified xsi:type="dcterms:W3CDTF">2024-07-10T15:35:50Z</dcterms:modified>
</cp:coreProperties>
</file>