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6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IT </a:t>
            </a:r>
            <a:r>
              <a:rPr 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제품별 이산화탄소 배출량</a:t>
            </a:r>
            <a:r>
              <a:rPr 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(%)</a:t>
            </a:r>
            <a:endParaRPr 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21604613804545336"/>
          <c:y val="0.14531327796073334"/>
          <c:w val="0.6832576362737266"/>
          <c:h val="0.5436525325372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배출비중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5F-4CEE-BDCA-1DC0771E4A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서버</c:v>
                </c:pt>
                <c:pt idx="1">
                  <c:v>모니터</c:v>
                </c:pt>
                <c:pt idx="2">
                  <c:v>프린터</c:v>
                </c:pt>
                <c:pt idx="3">
                  <c:v>유선통신</c:v>
                </c:pt>
                <c:pt idx="4">
                  <c:v>무선통신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</c:v>
                </c:pt>
                <c:pt idx="1">
                  <c:v>39</c:v>
                </c:pt>
                <c:pt idx="2">
                  <c:v>6</c:v>
                </c:pt>
                <c:pt idx="3">
                  <c:v>15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F-4CEE-BDCA-1DC0771E4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5127296"/>
        <c:axId val="15751373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단위당 배출량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서버</c:v>
                </c:pt>
                <c:pt idx="1">
                  <c:v>모니터</c:v>
                </c:pt>
                <c:pt idx="2">
                  <c:v>프린터</c:v>
                </c:pt>
                <c:pt idx="3">
                  <c:v>유선통신</c:v>
                </c:pt>
                <c:pt idx="4">
                  <c:v>무선통신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1674</c:v>
                </c:pt>
                <c:pt idx="1">
                  <c:v>1242</c:v>
                </c:pt>
                <c:pt idx="2">
                  <c:v>827</c:v>
                </c:pt>
                <c:pt idx="3">
                  <c:v>367</c:v>
                </c:pt>
                <c:pt idx="4">
                  <c:v>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5F-4CEE-BDCA-1DC0771E4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947360"/>
        <c:axId val="1575134976"/>
      </c:lineChart>
      <c:catAx>
        <c:axId val="157512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575137376"/>
        <c:crosses val="autoZero"/>
        <c:auto val="1"/>
        <c:lblAlgn val="ctr"/>
        <c:lblOffset val="100"/>
        <c:noMultiLvlLbl val="0"/>
      </c:catAx>
      <c:valAx>
        <c:axId val="157513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575127296"/>
        <c:crosses val="autoZero"/>
        <c:crossBetween val="between"/>
      </c:valAx>
      <c:valAx>
        <c:axId val="1575134976"/>
        <c:scaling>
          <c:orientation val="minMax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428947360"/>
        <c:crosses val="max"/>
        <c:crossBetween val="between"/>
        <c:majorUnit val="300"/>
      </c:valAx>
      <c:catAx>
        <c:axId val="428947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75134976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1BEFB-84B0-45BC-BDED-E2A2A7F99263}" type="doc">
      <dgm:prSet loTypeId="urn:microsoft.com/office/officeart/2005/8/layout/arrow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B0AB53B-0DB5-47FD-8EB3-B8E46E7390AC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저전력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컴퓨팅</a:t>
          </a:r>
        </a:p>
      </dgm:t>
    </dgm:pt>
    <dgm:pt modelId="{ED86502F-D9F2-402B-B511-50457EB56FFB}" type="parTrans" cxnId="{5A399A5F-4DDE-4CAF-B3F0-70611995CFAE}">
      <dgm:prSet/>
      <dgm:spPr/>
      <dgm:t>
        <a:bodyPr/>
        <a:lstStyle/>
        <a:p>
          <a:pPr latinLnBrk="1"/>
          <a:endParaRPr lang="ko-KR" altLang="en-US"/>
        </a:p>
      </dgm:t>
    </dgm:pt>
    <dgm:pt modelId="{0126B712-5ECA-400C-93D5-E78C99EFA9A8}" type="sibTrans" cxnId="{5A399A5F-4DDE-4CAF-B3F0-70611995CFAE}">
      <dgm:prSet/>
      <dgm:spPr/>
      <dgm:t>
        <a:bodyPr/>
        <a:lstStyle/>
        <a:p>
          <a:pPr latinLnBrk="1"/>
          <a:endParaRPr lang="ko-KR" altLang="en-US"/>
        </a:p>
      </dgm:t>
    </dgm:pt>
    <dgm:pt modelId="{824173EC-1896-4B55-85B4-5E944EEF4081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친환경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부품</a:t>
          </a:r>
        </a:p>
      </dgm:t>
    </dgm:pt>
    <dgm:pt modelId="{CE5512B0-DF14-46F3-8D74-AA2EA9BC64E7}" type="parTrans" cxnId="{98957FA9-E116-4306-8A10-EAC228F4F694}">
      <dgm:prSet/>
      <dgm:spPr/>
      <dgm:t>
        <a:bodyPr/>
        <a:lstStyle/>
        <a:p>
          <a:pPr latinLnBrk="1"/>
          <a:endParaRPr lang="ko-KR" altLang="en-US"/>
        </a:p>
      </dgm:t>
    </dgm:pt>
    <dgm:pt modelId="{ECAD1843-0068-4A0A-A447-E43E5E2C5BAD}" type="sibTrans" cxnId="{98957FA9-E116-4306-8A10-EAC228F4F694}">
      <dgm:prSet/>
      <dgm:spPr/>
      <dgm:t>
        <a:bodyPr/>
        <a:lstStyle/>
        <a:p>
          <a:pPr latinLnBrk="1"/>
          <a:endParaRPr lang="ko-KR" altLang="en-US"/>
        </a:p>
      </dgm:t>
    </dgm:pt>
    <dgm:pt modelId="{22ADBEFD-8E35-4903-8559-45D31A5078CD}" type="pres">
      <dgm:prSet presAssocID="{5211BEFB-84B0-45BC-BDED-E2A2A7F99263}" presName="compositeShape" presStyleCnt="0">
        <dgm:presLayoutVars>
          <dgm:chMax val="2"/>
          <dgm:dir/>
          <dgm:resizeHandles val="exact"/>
        </dgm:presLayoutVars>
      </dgm:prSet>
      <dgm:spPr/>
    </dgm:pt>
    <dgm:pt modelId="{8F5005EA-5C38-4217-8B96-4D06773ADC54}" type="pres">
      <dgm:prSet presAssocID="{5211BEFB-84B0-45BC-BDED-E2A2A7F99263}" presName="divider" presStyleLbl="fgShp" presStyleIdx="0" presStyleCnt="1"/>
      <dgm:spPr/>
    </dgm:pt>
    <dgm:pt modelId="{84EB58C2-E713-4161-BE8A-531CAF1ADF7F}" type="pres">
      <dgm:prSet presAssocID="{1B0AB53B-0DB5-47FD-8EB3-B8E46E7390AC}" presName="downArrow" presStyleLbl="node1" presStyleIdx="0" presStyleCnt="2"/>
      <dgm:spPr/>
    </dgm:pt>
    <dgm:pt modelId="{7B8E9176-7630-484F-9E3C-7B1AD982FF36}" type="pres">
      <dgm:prSet presAssocID="{1B0AB53B-0DB5-47FD-8EB3-B8E46E7390AC}" presName="downArrowText" presStyleLbl="revTx" presStyleIdx="0" presStyleCnt="2">
        <dgm:presLayoutVars>
          <dgm:bulletEnabled val="1"/>
        </dgm:presLayoutVars>
      </dgm:prSet>
      <dgm:spPr/>
    </dgm:pt>
    <dgm:pt modelId="{846E5E36-95BF-4B02-AA66-2790EE90C986}" type="pres">
      <dgm:prSet presAssocID="{824173EC-1896-4B55-85B4-5E944EEF4081}" presName="upArrow" presStyleLbl="node1" presStyleIdx="1" presStyleCnt="2"/>
      <dgm:spPr/>
    </dgm:pt>
    <dgm:pt modelId="{94CC79AD-803D-493F-9CFE-3FBFF48B35DA}" type="pres">
      <dgm:prSet presAssocID="{824173EC-1896-4B55-85B4-5E944EEF4081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5A399A5F-4DDE-4CAF-B3F0-70611995CFAE}" srcId="{5211BEFB-84B0-45BC-BDED-E2A2A7F99263}" destId="{1B0AB53B-0DB5-47FD-8EB3-B8E46E7390AC}" srcOrd="0" destOrd="0" parTransId="{ED86502F-D9F2-402B-B511-50457EB56FFB}" sibTransId="{0126B712-5ECA-400C-93D5-E78C99EFA9A8}"/>
    <dgm:cxn modelId="{98A0264A-F2C9-46C3-8196-670C355A8104}" type="presOf" srcId="{824173EC-1896-4B55-85B4-5E944EEF4081}" destId="{94CC79AD-803D-493F-9CFE-3FBFF48B35DA}" srcOrd="0" destOrd="0" presId="urn:microsoft.com/office/officeart/2005/8/layout/arrow3"/>
    <dgm:cxn modelId="{2BE1339D-F197-4951-B299-4236E032B6C0}" type="presOf" srcId="{5211BEFB-84B0-45BC-BDED-E2A2A7F99263}" destId="{22ADBEFD-8E35-4903-8559-45D31A5078CD}" srcOrd="0" destOrd="0" presId="urn:microsoft.com/office/officeart/2005/8/layout/arrow3"/>
    <dgm:cxn modelId="{98957FA9-E116-4306-8A10-EAC228F4F694}" srcId="{5211BEFB-84B0-45BC-BDED-E2A2A7F99263}" destId="{824173EC-1896-4B55-85B4-5E944EEF4081}" srcOrd="1" destOrd="0" parTransId="{CE5512B0-DF14-46F3-8D74-AA2EA9BC64E7}" sibTransId="{ECAD1843-0068-4A0A-A447-E43E5E2C5BAD}"/>
    <dgm:cxn modelId="{7B6238D6-6EB7-4B3A-8B39-20BF4B9E158E}" type="presOf" srcId="{1B0AB53B-0DB5-47FD-8EB3-B8E46E7390AC}" destId="{7B8E9176-7630-484F-9E3C-7B1AD982FF36}" srcOrd="0" destOrd="0" presId="urn:microsoft.com/office/officeart/2005/8/layout/arrow3"/>
    <dgm:cxn modelId="{361B0206-3A6F-44AA-BE15-0CB907EEAC98}" type="presParOf" srcId="{22ADBEFD-8E35-4903-8559-45D31A5078CD}" destId="{8F5005EA-5C38-4217-8B96-4D06773ADC54}" srcOrd="0" destOrd="0" presId="urn:microsoft.com/office/officeart/2005/8/layout/arrow3"/>
    <dgm:cxn modelId="{63CBF119-59BD-4C3A-9106-1BB03754F066}" type="presParOf" srcId="{22ADBEFD-8E35-4903-8559-45D31A5078CD}" destId="{84EB58C2-E713-4161-BE8A-531CAF1ADF7F}" srcOrd="1" destOrd="0" presId="urn:microsoft.com/office/officeart/2005/8/layout/arrow3"/>
    <dgm:cxn modelId="{870569DC-E974-480E-847F-56D6B2B13E50}" type="presParOf" srcId="{22ADBEFD-8E35-4903-8559-45D31A5078CD}" destId="{7B8E9176-7630-484F-9E3C-7B1AD982FF36}" srcOrd="2" destOrd="0" presId="urn:microsoft.com/office/officeart/2005/8/layout/arrow3"/>
    <dgm:cxn modelId="{11AA1B7A-E491-45B9-A346-9BBF1D43E775}" type="presParOf" srcId="{22ADBEFD-8E35-4903-8559-45D31A5078CD}" destId="{846E5E36-95BF-4B02-AA66-2790EE90C986}" srcOrd="3" destOrd="0" presId="urn:microsoft.com/office/officeart/2005/8/layout/arrow3"/>
    <dgm:cxn modelId="{253EAF76-C754-4501-91B4-0486CC0E3172}" type="presParOf" srcId="{22ADBEFD-8E35-4903-8559-45D31A5078CD}" destId="{94CC79AD-803D-493F-9CFE-3FBFF48B35D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005EA-5C38-4217-8B96-4D06773ADC54}">
      <dsp:nvSpPr>
        <dsp:cNvPr id="0" name=""/>
        <dsp:cNvSpPr/>
      </dsp:nvSpPr>
      <dsp:spPr>
        <a:xfrm rot="21300000">
          <a:off x="348621" y="564366"/>
          <a:ext cx="3240784" cy="28353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EB58C2-E713-4161-BE8A-531CAF1ADF7F}">
      <dsp:nvSpPr>
        <dsp:cNvPr id="0" name=""/>
        <dsp:cNvSpPr/>
      </dsp:nvSpPr>
      <dsp:spPr>
        <a:xfrm>
          <a:off x="472563" y="70613"/>
          <a:ext cx="1181408" cy="564906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8E9176-7630-484F-9E3C-7B1AD982FF36}">
      <dsp:nvSpPr>
        <dsp:cNvPr id="0" name=""/>
        <dsp:cNvSpPr/>
      </dsp:nvSpPr>
      <dsp:spPr>
        <a:xfrm>
          <a:off x="2087154" y="0"/>
          <a:ext cx="1260168" cy="593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저전력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컴퓨팅</a:t>
          </a:r>
        </a:p>
      </dsp:txBody>
      <dsp:txXfrm>
        <a:off x="2087154" y="0"/>
        <a:ext cx="1260168" cy="593151"/>
      </dsp:txXfrm>
    </dsp:sp>
    <dsp:sp modelId="{846E5E36-95BF-4B02-AA66-2790EE90C986}">
      <dsp:nvSpPr>
        <dsp:cNvPr id="0" name=""/>
        <dsp:cNvSpPr/>
      </dsp:nvSpPr>
      <dsp:spPr>
        <a:xfrm>
          <a:off x="2284056" y="776745"/>
          <a:ext cx="1181408" cy="564906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CC79AD-803D-493F-9CFE-3FBFF48B35DA}">
      <dsp:nvSpPr>
        <dsp:cNvPr id="0" name=""/>
        <dsp:cNvSpPr/>
      </dsp:nvSpPr>
      <dsp:spPr>
        <a:xfrm>
          <a:off x="590704" y="819113"/>
          <a:ext cx="1260168" cy="593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친환경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부품</a:t>
          </a:r>
        </a:p>
      </dsp:txBody>
      <dsp:txXfrm>
        <a:off x="590704" y="819113"/>
        <a:ext cx="1260168" cy="593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0.47612</cdr:x>
      <cdr:y>0.17225</cdr:y>
    </cdr:from>
    <cdr:to>
      <cdr:x>0.70743</cdr:x>
      <cdr:y>0.31048</cdr:y>
    </cdr:to>
    <cdr:sp macro="" textlink="">
      <cdr:nvSpPr>
        <cdr:cNvPr id="2" name="화살표: 왼쪽 1">
          <a:extLst xmlns:a="http://schemas.openxmlformats.org/drawingml/2006/main">
            <a:ext uri="{FF2B5EF4-FFF2-40B4-BE49-F238E27FC236}">
              <a16:creationId xmlns:a16="http://schemas.microsoft.com/office/drawing/2014/main" id="{EFEF8BE0-88F5-9637-0C2C-F9FEF651F957}"/>
            </a:ext>
          </a:extLst>
        </cdr:cNvPr>
        <cdr:cNvSpPr/>
      </cdr:nvSpPr>
      <cdr:spPr>
        <a:xfrm xmlns:a="http://schemas.openxmlformats.org/drawingml/2006/main">
          <a:off x="4067942" y="796412"/>
          <a:ext cx="1976284" cy="639097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가장 많음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D65-4F1A-4161-9BBB-EC6D868EEB78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4C9-F2E7-49C8-A3BC-5D97E61FA3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6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D65-4F1A-4161-9BBB-EC6D868EEB78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4C9-F2E7-49C8-A3BC-5D97E61FA3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50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D65-4F1A-4161-9BBB-EC6D868EEB78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4C9-F2E7-49C8-A3BC-5D97E61FA3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29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D65-4F1A-4161-9BBB-EC6D868EEB78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4C9-F2E7-49C8-A3BC-5D97E61FA3B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A539A1CE-D842-0FE9-6DAD-845008185A23}"/>
              </a:ext>
            </a:extLst>
          </p:cNvPr>
          <p:cNvSpPr/>
          <p:nvPr userDrawn="1"/>
        </p:nvSpPr>
        <p:spPr>
          <a:xfrm>
            <a:off x="1" y="905164"/>
            <a:ext cx="9906000" cy="55680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noFill/>
              </a:ln>
            </a:endParaRPr>
          </a:p>
        </p:txBody>
      </p:sp>
      <p:sp>
        <p:nvSpPr>
          <p:cNvPr id="8" name="순서도: 지연 7">
            <a:extLst>
              <a:ext uri="{FF2B5EF4-FFF2-40B4-BE49-F238E27FC236}">
                <a16:creationId xmlns:a16="http://schemas.microsoft.com/office/drawing/2014/main" id="{9BEBEB66-50BA-9F6D-8B5B-95168351C5B3}"/>
              </a:ext>
            </a:extLst>
          </p:cNvPr>
          <p:cNvSpPr/>
          <p:nvPr userDrawn="1"/>
        </p:nvSpPr>
        <p:spPr>
          <a:xfrm>
            <a:off x="1369291" y="-27636"/>
            <a:ext cx="7167418" cy="1325564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>
              <a:ln>
                <a:noFill/>
              </a:ln>
              <a:solidFill>
                <a:schemeClr val="bg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336" y="0"/>
            <a:ext cx="6523327" cy="1325563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42BB41B-E49D-9C07-6E9A-281C7D663C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5" y="6164673"/>
            <a:ext cx="1505598" cy="5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7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D65-4F1A-4161-9BBB-EC6D868EEB78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4C9-F2E7-49C8-A3BC-5D97E61FA3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62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D65-4F1A-4161-9BBB-EC6D868EEB78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4C9-F2E7-49C8-A3BC-5D97E61FA3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30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D65-4F1A-4161-9BBB-EC6D868EEB78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4C9-F2E7-49C8-A3BC-5D97E61FA3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92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D65-4F1A-4161-9BBB-EC6D868EEB78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4C9-F2E7-49C8-A3BC-5D97E61FA3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341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D65-4F1A-4161-9BBB-EC6D868EEB78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4C9-F2E7-49C8-A3BC-5D97E61FA3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94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D65-4F1A-4161-9BBB-EC6D868EEB78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4C9-F2E7-49C8-A3BC-5D97E61FA3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21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D65-4F1A-4161-9BBB-EC6D868EEB78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4C9-F2E7-49C8-A3BC-5D97E61FA3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24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073D65-4F1A-4161-9BBB-EC6D868EEB78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F844C9-F2E7-49C8-A3BC-5D97E61FA3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67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571B06C-D426-89FB-97EA-10532D3EC7C9}"/>
              </a:ext>
            </a:extLst>
          </p:cNvPr>
          <p:cNvSpPr/>
          <p:nvPr/>
        </p:nvSpPr>
        <p:spPr>
          <a:xfrm>
            <a:off x="4626078" y="137651"/>
            <a:ext cx="5196347" cy="6582697"/>
          </a:xfrm>
          <a:prstGeom prst="round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2688502-2912-D8EF-22E5-922206913231}"/>
              </a:ext>
            </a:extLst>
          </p:cNvPr>
          <p:cNvSpPr/>
          <p:nvPr/>
        </p:nvSpPr>
        <p:spPr>
          <a:xfrm>
            <a:off x="789121" y="3775587"/>
            <a:ext cx="5515741" cy="12944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Green Technology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01E329D-F201-095B-2B70-0917813950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9" y="287132"/>
            <a:ext cx="32194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8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A5B85577-1E8D-6365-1F6F-ECEE8346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88AF47F-CF0B-A239-86AE-8B06F9EBA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4" t="31129" r="2551" b="34463"/>
          <a:stretch>
            <a:fillRect/>
          </a:stretch>
        </p:blipFill>
        <p:spPr>
          <a:xfrm>
            <a:off x="720494" y="1750142"/>
            <a:ext cx="1941684" cy="2095264"/>
          </a:xfrm>
          <a:prstGeom prst="rect">
            <a:avLst/>
          </a:prstGeom>
        </p:spPr>
      </p:pic>
      <p:sp>
        <p:nvSpPr>
          <p:cNvPr id="6" name="L 도형 5">
            <a:extLst>
              <a:ext uri="{FF2B5EF4-FFF2-40B4-BE49-F238E27FC236}">
                <a16:creationId xmlns:a16="http://schemas.microsoft.com/office/drawing/2014/main" id="{8A4D3912-4632-DEF4-5F0F-2F4F0C7B939C}"/>
              </a:ext>
            </a:extLst>
          </p:cNvPr>
          <p:cNvSpPr/>
          <p:nvPr/>
        </p:nvSpPr>
        <p:spPr>
          <a:xfrm flipH="1">
            <a:off x="3148686" y="2143431"/>
            <a:ext cx="5065977" cy="324465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육각형 6">
            <a:extLst>
              <a:ext uri="{FF2B5EF4-FFF2-40B4-BE49-F238E27FC236}">
                <a16:creationId xmlns:a16="http://schemas.microsoft.com/office/drawing/2014/main" id="{408C804B-0ACA-F632-31AD-B41477AA462C}"/>
              </a:ext>
            </a:extLst>
          </p:cNvPr>
          <p:cNvSpPr/>
          <p:nvPr/>
        </p:nvSpPr>
        <p:spPr>
          <a:xfrm>
            <a:off x="2920180" y="1533831"/>
            <a:ext cx="1219200" cy="93406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A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58E7-C423-63D3-0902-64DC1F9B8594}"/>
              </a:ext>
            </a:extLst>
          </p:cNvPr>
          <p:cNvSpPr txBox="1"/>
          <p:nvPr/>
        </p:nvSpPr>
        <p:spPr>
          <a:xfrm>
            <a:off x="4247535" y="1816197"/>
            <a:ext cx="367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그린 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IT 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녹색 성장</a:t>
            </a:r>
          </a:p>
        </p:txBody>
      </p:sp>
      <p:sp>
        <p:nvSpPr>
          <p:cNvPr id="10" name="L 도형 9">
            <a:extLst>
              <a:ext uri="{FF2B5EF4-FFF2-40B4-BE49-F238E27FC236}">
                <a16:creationId xmlns:a16="http://schemas.microsoft.com/office/drawing/2014/main" id="{ACBD4747-9E40-E510-BD14-3B3C822CC561}"/>
              </a:ext>
            </a:extLst>
          </p:cNvPr>
          <p:cNvSpPr/>
          <p:nvPr/>
        </p:nvSpPr>
        <p:spPr>
          <a:xfrm flipH="1">
            <a:off x="3148686" y="3214696"/>
            <a:ext cx="5065977" cy="324465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육각형 10">
            <a:extLst>
              <a:ext uri="{FF2B5EF4-FFF2-40B4-BE49-F238E27FC236}">
                <a16:creationId xmlns:a16="http://schemas.microsoft.com/office/drawing/2014/main" id="{CE4FAC08-F40E-0ADE-4DC1-9D5A4BC7A9F3}"/>
              </a:ext>
            </a:extLst>
          </p:cNvPr>
          <p:cNvSpPr/>
          <p:nvPr/>
        </p:nvSpPr>
        <p:spPr>
          <a:xfrm>
            <a:off x="2920180" y="2605096"/>
            <a:ext cx="1219200" cy="93406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B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B84AA7-C78A-FAC5-8EAC-3D3654F006CC}"/>
              </a:ext>
            </a:extLst>
          </p:cNvPr>
          <p:cNvSpPr txBox="1"/>
          <p:nvPr/>
        </p:nvSpPr>
        <p:spPr>
          <a:xfrm>
            <a:off x="4247535" y="2887462"/>
            <a:ext cx="367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3" action="ppaction://hlinksldjump"/>
              </a:rPr>
              <a:t>국가별 환경 규제 현황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 도형 12">
            <a:extLst>
              <a:ext uri="{FF2B5EF4-FFF2-40B4-BE49-F238E27FC236}">
                <a16:creationId xmlns:a16="http://schemas.microsoft.com/office/drawing/2014/main" id="{3CC195F1-85B5-7FBB-C142-0C844FF3AE57}"/>
              </a:ext>
            </a:extLst>
          </p:cNvPr>
          <p:cNvSpPr/>
          <p:nvPr/>
        </p:nvSpPr>
        <p:spPr>
          <a:xfrm flipH="1">
            <a:off x="3148686" y="4285961"/>
            <a:ext cx="5065977" cy="324465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육각형 13">
            <a:extLst>
              <a:ext uri="{FF2B5EF4-FFF2-40B4-BE49-F238E27FC236}">
                <a16:creationId xmlns:a16="http://schemas.microsoft.com/office/drawing/2014/main" id="{F9A0E96A-BB00-4299-0EEF-A968FACE464D}"/>
              </a:ext>
            </a:extLst>
          </p:cNvPr>
          <p:cNvSpPr/>
          <p:nvPr/>
        </p:nvSpPr>
        <p:spPr>
          <a:xfrm>
            <a:off x="2920180" y="3676361"/>
            <a:ext cx="1219200" cy="93406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C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D0B7D-6203-22EC-9F75-13AC810C5CA0}"/>
              </a:ext>
            </a:extLst>
          </p:cNvPr>
          <p:cNvSpPr txBox="1"/>
          <p:nvPr/>
        </p:nvSpPr>
        <p:spPr>
          <a:xfrm>
            <a:off x="4247535" y="3958727"/>
            <a:ext cx="367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이산화탄소 배출량</a:t>
            </a:r>
          </a:p>
        </p:txBody>
      </p:sp>
      <p:sp>
        <p:nvSpPr>
          <p:cNvPr id="16" name="L 도형 15">
            <a:extLst>
              <a:ext uri="{FF2B5EF4-FFF2-40B4-BE49-F238E27FC236}">
                <a16:creationId xmlns:a16="http://schemas.microsoft.com/office/drawing/2014/main" id="{197169CF-01E7-435E-3CD4-BDE7A01A4914}"/>
              </a:ext>
            </a:extLst>
          </p:cNvPr>
          <p:cNvSpPr/>
          <p:nvPr/>
        </p:nvSpPr>
        <p:spPr>
          <a:xfrm flipH="1">
            <a:off x="3148686" y="5357226"/>
            <a:ext cx="5065977" cy="324465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육각형 16">
            <a:extLst>
              <a:ext uri="{FF2B5EF4-FFF2-40B4-BE49-F238E27FC236}">
                <a16:creationId xmlns:a16="http://schemas.microsoft.com/office/drawing/2014/main" id="{C283295D-CE35-EE65-662D-EAB8FC0302FB}"/>
              </a:ext>
            </a:extLst>
          </p:cNvPr>
          <p:cNvSpPr/>
          <p:nvPr/>
        </p:nvSpPr>
        <p:spPr>
          <a:xfrm>
            <a:off x="2920180" y="4747626"/>
            <a:ext cx="1219200" cy="93406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D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FDA93E-7BF5-4AD7-0360-ED4B7797AC72}"/>
              </a:ext>
            </a:extLst>
          </p:cNvPr>
          <p:cNvSpPr txBox="1"/>
          <p:nvPr/>
        </p:nvSpPr>
        <p:spPr>
          <a:xfrm>
            <a:off x="4247535" y="5029992"/>
            <a:ext cx="367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그린 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IT 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전략</a:t>
            </a:r>
          </a:p>
        </p:txBody>
      </p:sp>
    </p:spTree>
    <p:extLst>
      <p:ext uri="{BB962C8B-B14F-4D97-AF65-F5344CB8AC3E}">
        <p14:creationId xmlns:p14="http://schemas.microsoft.com/office/powerpoint/2010/main" val="343450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98C73B-32DF-25B0-839C-FA79FCA3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A. </a:t>
            </a:r>
            <a:r>
              <a:rPr lang="ko-KR" altLang="en-US" dirty="0"/>
              <a:t>그린 </a:t>
            </a:r>
            <a:r>
              <a:rPr lang="en-US" altLang="ko-KR" dirty="0"/>
              <a:t>IT </a:t>
            </a:r>
            <a:r>
              <a:rPr lang="ko-KR" altLang="en-US" dirty="0"/>
              <a:t>녹색 성장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40670-32DA-5A00-D57A-618B959FC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520824"/>
            <a:ext cx="6712820" cy="228425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Green</a:t>
            </a: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computing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The primary objective of such a program is to account for the triple bottom line and criteria for measuring organizational success.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CDF0E834-0CC4-30E0-E3A7-0EBC1A565F26}"/>
              </a:ext>
            </a:extLst>
          </p:cNvPr>
          <p:cNvSpPr txBox="1">
            <a:spLocks/>
          </p:cNvSpPr>
          <p:nvPr/>
        </p:nvSpPr>
        <p:spPr>
          <a:xfrm>
            <a:off x="681038" y="3860901"/>
            <a:ext cx="8335144" cy="2284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그린 </a:t>
            </a: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IT </a:t>
            </a: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녹색성장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컴퓨터를 사용할 때 소모되는 에너지를 절약하자는 기술 캠페인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냉각장치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CPU, GPU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프로세서 재설계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대체에너지 사용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가상화 등을 통해 컴퓨팅을 할 때 소비되는 전력 에너지를 줄임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5" name="동영상">
            <a:hlinkClick r:id="" action="ppaction://media"/>
            <a:extLst>
              <a:ext uri="{FF2B5EF4-FFF2-40B4-BE49-F238E27FC236}">
                <a16:creationId xmlns:a16="http://schemas.microsoft.com/office/drawing/2014/main" id="{5E269788-7BF3-98CE-6028-C4AB261709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2315" y="2101645"/>
            <a:ext cx="1876989" cy="14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C3B14B12-F7DF-EE16-BF24-3C153EC979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965073"/>
              </p:ext>
            </p:extLst>
          </p:nvPr>
        </p:nvGraphicFramePr>
        <p:xfrm>
          <a:off x="2231920" y="2182760"/>
          <a:ext cx="7197215" cy="392307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10887">
                  <a:extLst>
                    <a:ext uri="{9D8B030D-6E8A-4147-A177-3AD203B41FA5}">
                      <a16:colId xmlns:a16="http://schemas.microsoft.com/office/drawing/2014/main" val="1044272154"/>
                    </a:ext>
                  </a:extLst>
                </a:gridCol>
                <a:gridCol w="1733943">
                  <a:extLst>
                    <a:ext uri="{9D8B030D-6E8A-4147-A177-3AD203B41FA5}">
                      <a16:colId xmlns:a16="http://schemas.microsoft.com/office/drawing/2014/main" val="2078348259"/>
                    </a:ext>
                  </a:extLst>
                </a:gridCol>
                <a:gridCol w="2852385">
                  <a:extLst>
                    <a:ext uri="{9D8B030D-6E8A-4147-A177-3AD203B41FA5}">
                      <a16:colId xmlns:a16="http://schemas.microsoft.com/office/drawing/2014/main" val="2665630493"/>
                    </a:ext>
                  </a:extLst>
                </a:gridCol>
              </a:tblGrid>
              <a:tr h="5902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WEEK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전자</a:t>
                      </a:r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자동차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폐기 전자제품 무료 추가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444022"/>
                  </a:ext>
                </a:extLst>
              </a:tr>
              <a:tr h="664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REACH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전 산업분야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원료 유해성 평가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07038"/>
                  </a:ext>
                </a:extLst>
              </a:tr>
              <a:tr h="14794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HR 1165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전자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원료 유해성 평가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695300"/>
                  </a:ext>
                </a:extLst>
              </a:tr>
              <a:tr h="11893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전기전자제품 및 자동차의 자원순환에 관한 법률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전자</a:t>
                      </a:r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자동차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6</a:t>
                      </a:r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대 유해물질 사용금지</a:t>
                      </a:r>
                      <a:endParaRPr lang="en-US" altLang="ko-KR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</a:t>
                      </a:r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납</a:t>
                      </a:r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수은</a:t>
                      </a:r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카드뮴</a:t>
                      </a:r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크롬</a:t>
                      </a:r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PBB, PBDE)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439693"/>
                  </a:ext>
                </a:extLst>
              </a:tr>
            </a:tbl>
          </a:graphicData>
        </a:graphic>
      </p:graphicFrame>
      <p:sp>
        <p:nvSpPr>
          <p:cNvPr id="3" name="제목 2">
            <a:extLst>
              <a:ext uri="{FF2B5EF4-FFF2-40B4-BE49-F238E27FC236}">
                <a16:creationId xmlns:a16="http://schemas.microsoft.com/office/drawing/2014/main" id="{0799CA5E-8299-35D4-AF13-CE007C1B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B.</a:t>
            </a:r>
            <a:r>
              <a:rPr lang="ko-KR" altLang="en-US" dirty="0"/>
              <a:t> 국가별 환경 규제 현황</a:t>
            </a:r>
          </a:p>
        </p:txBody>
      </p:sp>
      <p:sp>
        <p:nvSpPr>
          <p:cNvPr id="5" name="사각형: 둥근 한쪽 모서리 4">
            <a:extLst>
              <a:ext uri="{FF2B5EF4-FFF2-40B4-BE49-F238E27FC236}">
                <a16:creationId xmlns:a16="http://schemas.microsoft.com/office/drawing/2014/main" id="{FF39BDB2-91A2-FEBE-40C8-25D93C71FF84}"/>
              </a:ext>
            </a:extLst>
          </p:cNvPr>
          <p:cNvSpPr/>
          <p:nvPr/>
        </p:nvSpPr>
        <p:spPr>
          <a:xfrm>
            <a:off x="2231920" y="1465005"/>
            <a:ext cx="2615383" cy="698091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대각선 방향 모서리 7">
            <a:extLst>
              <a:ext uri="{FF2B5EF4-FFF2-40B4-BE49-F238E27FC236}">
                <a16:creationId xmlns:a16="http://schemas.microsoft.com/office/drawing/2014/main" id="{092192F7-1E33-EB96-4639-F6044C45E0DD}"/>
              </a:ext>
            </a:extLst>
          </p:cNvPr>
          <p:cNvSpPr/>
          <p:nvPr/>
        </p:nvSpPr>
        <p:spPr>
          <a:xfrm>
            <a:off x="1268359" y="2212256"/>
            <a:ext cx="963561" cy="1216744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EU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사각형: 둥근 대각선 방향 모서리 8">
            <a:extLst>
              <a:ext uri="{FF2B5EF4-FFF2-40B4-BE49-F238E27FC236}">
                <a16:creationId xmlns:a16="http://schemas.microsoft.com/office/drawing/2014/main" id="{41F15F84-5B19-9016-B4FC-9D2380457DF9}"/>
              </a:ext>
            </a:extLst>
          </p:cNvPr>
          <p:cNvSpPr/>
          <p:nvPr/>
        </p:nvSpPr>
        <p:spPr>
          <a:xfrm>
            <a:off x="1268359" y="3429000"/>
            <a:ext cx="963561" cy="148713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미국</a:t>
            </a:r>
          </a:p>
        </p:txBody>
      </p:sp>
      <p:sp>
        <p:nvSpPr>
          <p:cNvPr id="10" name="사각형: 둥근 대각선 방향 모서리 9">
            <a:extLst>
              <a:ext uri="{FF2B5EF4-FFF2-40B4-BE49-F238E27FC236}">
                <a16:creationId xmlns:a16="http://schemas.microsoft.com/office/drawing/2014/main" id="{9C919299-CF23-EDFA-FE3A-3BFCD62224D9}"/>
              </a:ext>
            </a:extLst>
          </p:cNvPr>
          <p:cNvSpPr/>
          <p:nvPr/>
        </p:nvSpPr>
        <p:spPr>
          <a:xfrm>
            <a:off x="1268359" y="4916130"/>
            <a:ext cx="963561" cy="1219199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한국</a:t>
            </a:r>
          </a:p>
        </p:txBody>
      </p:sp>
    </p:spTree>
    <p:extLst>
      <p:ext uri="{BB962C8B-B14F-4D97-AF65-F5344CB8AC3E}">
        <p14:creationId xmlns:p14="http://schemas.microsoft.com/office/powerpoint/2010/main" val="326896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174C8D3D-2483-2DFE-03D9-F1EE8D8C0F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450683"/>
              </p:ext>
            </p:extLst>
          </p:nvPr>
        </p:nvGraphicFramePr>
        <p:xfrm>
          <a:off x="681038" y="1553497"/>
          <a:ext cx="8543925" cy="4623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제목 2">
            <a:extLst>
              <a:ext uri="{FF2B5EF4-FFF2-40B4-BE49-F238E27FC236}">
                <a16:creationId xmlns:a16="http://schemas.microsoft.com/office/drawing/2014/main" id="{588D0A19-FC21-D7A1-E6E4-CB220E3A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C. </a:t>
            </a:r>
            <a:r>
              <a:rPr lang="ko-KR" altLang="en-US" dirty="0"/>
              <a:t>이산화탄소 배출량</a:t>
            </a:r>
          </a:p>
        </p:txBody>
      </p:sp>
    </p:spTree>
    <p:extLst>
      <p:ext uri="{BB962C8B-B14F-4D97-AF65-F5344CB8AC3E}">
        <p14:creationId xmlns:p14="http://schemas.microsoft.com/office/powerpoint/2010/main" val="66943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C0FB58B8-8A80-4047-463B-2C432C2B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</a:t>
            </a:r>
            <a:r>
              <a:rPr lang="en-US" altLang="ko-KR"/>
              <a:t>. </a:t>
            </a:r>
            <a:r>
              <a:rPr lang="ko-KR" altLang="en-US"/>
              <a:t>그린 </a:t>
            </a:r>
            <a:r>
              <a:rPr lang="en-US" altLang="ko-KR" dirty="0"/>
              <a:t>IT </a:t>
            </a:r>
            <a:r>
              <a:rPr lang="ko-KR" altLang="en-US" dirty="0"/>
              <a:t>전략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4AEBA13-D600-453E-4E54-C62D8CAAF403}"/>
              </a:ext>
            </a:extLst>
          </p:cNvPr>
          <p:cNvGrpSpPr/>
          <p:nvPr/>
        </p:nvGrpSpPr>
        <p:grpSpPr>
          <a:xfrm>
            <a:off x="195393" y="1396181"/>
            <a:ext cx="5220928" cy="4925216"/>
            <a:chOff x="195393" y="1396181"/>
            <a:chExt cx="5220928" cy="4925216"/>
          </a:xfrm>
        </p:grpSpPr>
        <p:sp>
          <p:nvSpPr>
            <p:cNvPr id="15" name="사각형: 잘린 한쪽 모서리 14">
              <a:extLst>
                <a:ext uri="{FF2B5EF4-FFF2-40B4-BE49-F238E27FC236}">
                  <a16:creationId xmlns:a16="http://schemas.microsoft.com/office/drawing/2014/main" id="{4C67396F-21DD-FEDF-E4D3-59265F7D758C}"/>
                </a:ext>
              </a:extLst>
            </p:cNvPr>
            <p:cNvSpPr/>
            <p:nvPr/>
          </p:nvSpPr>
          <p:spPr>
            <a:xfrm>
              <a:off x="195393" y="1396181"/>
              <a:ext cx="5220928" cy="4925216"/>
            </a:xfrm>
            <a:prstGeom prst="snip1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40FF9D43-0BBA-90D0-7A91-0C2ACD4EA77B}"/>
                </a:ext>
              </a:extLst>
            </p:cNvPr>
            <p:cNvSpPr/>
            <p:nvPr/>
          </p:nvSpPr>
          <p:spPr>
            <a:xfrm>
              <a:off x="496477" y="2145567"/>
              <a:ext cx="4906297" cy="273655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" name="화살표: 왼쪽/오른쪽/위쪽 3">
              <a:extLst>
                <a:ext uri="{FF2B5EF4-FFF2-40B4-BE49-F238E27FC236}">
                  <a16:creationId xmlns:a16="http://schemas.microsoft.com/office/drawing/2014/main" id="{88B3D901-EE84-D14D-D245-1E29950E4220}"/>
                </a:ext>
              </a:extLst>
            </p:cNvPr>
            <p:cNvSpPr/>
            <p:nvPr/>
          </p:nvSpPr>
          <p:spPr>
            <a:xfrm>
              <a:off x="1474836" y="1396181"/>
              <a:ext cx="2910349" cy="975184"/>
            </a:xfrm>
            <a:prstGeom prst="leftRightUpArrow">
              <a:avLst>
                <a:gd name="adj1" fmla="val 50000"/>
                <a:gd name="adj2" fmla="val 25000"/>
                <a:gd name="adj3" fmla="val 1609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그린 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IT 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전략</a:t>
              </a:r>
            </a:p>
          </p:txBody>
        </p:sp>
        <p:graphicFrame>
          <p:nvGraphicFramePr>
            <p:cNvPr id="5" name="다이어그램 4">
              <a:extLst>
                <a:ext uri="{FF2B5EF4-FFF2-40B4-BE49-F238E27FC236}">
                  <a16:creationId xmlns:a16="http://schemas.microsoft.com/office/drawing/2014/main" id="{1518AA8A-91DC-B860-BF16-DC6DC8A39AD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47157539"/>
                </p:ext>
              </p:extLst>
            </p:nvPr>
          </p:nvGraphicFramePr>
          <p:xfrm>
            <a:off x="754481" y="4909131"/>
            <a:ext cx="3938028" cy="14122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화살표: 원형 6">
              <a:extLst>
                <a:ext uri="{FF2B5EF4-FFF2-40B4-BE49-F238E27FC236}">
                  <a16:creationId xmlns:a16="http://schemas.microsoft.com/office/drawing/2014/main" id="{E660C002-FBF5-6163-64FC-6AA7ECE87181}"/>
                </a:ext>
              </a:extLst>
            </p:cNvPr>
            <p:cNvSpPr/>
            <p:nvPr/>
          </p:nvSpPr>
          <p:spPr>
            <a:xfrm rot="12051449">
              <a:off x="1705600" y="2489971"/>
              <a:ext cx="2358034" cy="2300554"/>
            </a:xfrm>
            <a:prstGeom prst="circularArrow">
              <a:avLst>
                <a:gd name="adj1" fmla="val 12577"/>
                <a:gd name="adj2" fmla="val 785990"/>
                <a:gd name="adj3" fmla="val 20633685"/>
                <a:gd name="adj4" fmla="val 1362334"/>
                <a:gd name="adj5" fmla="val 1307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" name="화살표: 위쪽 5">
              <a:extLst>
                <a:ext uri="{FF2B5EF4-FFF2-40B4-BE49-F238E27FC236}">
                  <a16:creationId xmlns:a16="http://schemas.microsoft.com/office/drawing/2014/main" id="{28D3F254-8C60-2071-8A41-2A604992FC49}"/>
                </a:ext>
              </a:extLst>
            </p:cNvPr>
            <p:cNvSpPr/>
            <p:nvPr/>
          </p:nvSpPr>
          <p:spPr>
            <a:xfrm>
              <a:off x="2465396" y="2561018"/>
              <a:ext cx="870159" cy="975184"/>
            </a:xfrm>
            <a:prstGeom prst="upArrow">
              <a:avLst>
                <a:gd name="adj1" fmla="val 50000"/>
                <a:gd name="adj2" fmla="val 3505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글로벌</a:t>
              </a:r>
            </a:p>
          </p:txBody>
        </p:sp>
        <p:sp>
          <p:nvSpPr>
            <p:cNvPr id="8" name="화살표: 위쪽 7">
              <a:extLst>
                <a:ext uri="{FF2B5EF4-FFF2-40B4-BE49-F238E27FC236}">
                  <a16:creationId xmlns:a16="http://schemas.microsoft.com/office/drawing/2014/main" id="{64E18AE9-D857-163E-31BD-8C5F836F02A8}"/>
                </a:ext>
              </a:extLst>
            </p:cNvPr>
            <p:cNvSpPr/>
            <p:nvPr/>
          </p:nvSpPr>
          <p:spPr>
            <a:xfrm rot="7029973">
              <a:off x="3010777" y="3479718"/>
              <a:ext cx="870159" cy="925303"/>
            </a:xfrm>
            <a:prstGeom prst="upArrow">
              <a:avLst>
                <a:gd name="adj1" fmla="val 50000"/>
                <a:gd name="adj2" fmla="val 3505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" name="화살표: 위쪽 8">
              <a:extLst>
                <a:ext uri="{FF2B5EF4-FFF2-40B4-BE49-F238E27FC236}">
                  <a16:creationId xmlns:a16="http://schemas.microsoft.com/office/drawing/2014/main" id="{9447A7A5-BA92-749B-D1F8-A86013AB81CE}"/>
                </a:ext>
              </a:extLst>
            </p:cNvPr>
            <p:cNvSpPr/>
            <p:nvPr/>
          </p:nvSpPr>
          <p:spPr>
            <a:xfrm rot="14570027" flipH="1">
              <a:off x="1877859" y="3468369"/>
              <a:ext cx="870159" cy="984711"/>
            </a:xfrm>
            <a:prstGeom prst="upArrow">
              <a:avLst>
                <a:gd name="adj1" fmla="val 50000"/>
                <a:gd name="adj2" fmla="val 3505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FEF3CE-662F-B425-4D72-892409EFCCBF}"/>
                </a:ext>
              </a:extLst>
            </p:cNvPr>
            <p:cNvSpPr txBox="1"/>
            <p:nvPr/>
          </p:nvSpPr>
          <p:spPr>
            <a:xfrm rot="1546488">
              <a:off x="3058687" y="3735424"/>
              <a:ext cx="66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규제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3D2F21-D88C-8B3B-395B-9F02F3EF1015}"/>
                </a:ext>
              </a:extLst>
            </p:cNvPr>
            <p:cNvSpPr txBox="1"/>
            <p:nvPr/>
          </p:nvSpPr>
          <p:spPr>
            <a:xfrm rot="19906603" flipH="1">
              <a:off x="2092511" y="3726335"/>
              <a:ext cx="66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환경</a:t>
              </a:r>
            </a:p>
          </p:txBody>
        </p:sp>
        <p:sp>
          <p:nvSpPr>
            <p:cNvPr id="12" name="순서도: 저장 데이터 11">
              <a:extLst>
                <a:ext uri="{FF2B5EF4-FFF2-40B4-BE49-F238E27FC236}">
                  <a16:creationId xmlns:a16="http://schemas.microsoft.com/office/drawing/2014/main" id="{025280A3-4D71-66C0-F768-F69DB7455ACB}"/>
                </a:ext>
              </a:extLst>
            </p:cNvPr>
            <p:cNvSpPr/>
            <p:nvPr/>
          </p:nvSpPr>
          <p:spPr>
            <a:xfrm>
              <a:off x="851241" y="2545774"/>
              <a:ext cx="870159" cy="2015157"/>
            </a:xfrm>
            <a:prstGeom prst="flowChartOnlineStorag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환경영향평가</a:t>
              </a:r>
            </a:p>
          </p:txBody>
        </p:sp>
        <p:sp>
          <p:nvSpPr>
            <p:cNvPr id="13" name="순서도: 저장 데이터 12">
              <a:extLst>
                <a:ext uri="{FF2B5EF4-FFF2-40B4-BE49-F238E27FC236}">
                  <a16:creationId xmlns:a16="http://schemas.microsoft.com/office/drawing/2014/main" id="{8A6F5746-DADC-CF02-4BB4-E0445D7C5D9D}"/>
                </a:ext>
              </a:extLst>
            </p:cNvPr>
            <p:cNvSpPr/>
            <p:nvPr/>
          </p:nvSpPr>
          <p:spPr>
            <a:xfrm flipH="1">
              <a:off x="4130745" y="2545774"/>
              <a:ext cx="870159" cy="2015157"/>
            </a:xfrm>
            <a:prstGeom prst="flowChartOnlineStorag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그린오션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109E151-EEB1-5F0A-ACEA-AF68BB8062A8}"/>
              </a:ext>
            </a:extLst>
          </p:cNvPr>
          <p:cNvGrpSpPr/>
          <p:nvPr/>
        </p:nvGrpSpPr>
        <p:grpSpPr>
          <a:xfrm>
            <a:off x="5535559" y="1396179"/>
            <a:ext cx="4175047" cy="5410037"/>
            <a:chOff x="5535559" y="1396179"/>
            <a:chExt cx="4175047" cy="5410037"/>
          </a:xfrm>
        </p:grpSpPr>
        <p:sp>
          <p:nvSpPr>
            <p:cNvPr id="34" name="사각형: 잘린 한쪽 모서리 33">
              <a:extLst>
                <a:ext uri="{FF2B5EF4-FFF2-40B4-BE49-F238E27FC236}">
                  <a16:creationId xmlns:a16="http://schemas.microsoft.com/office/drawing/2014/main" id="{047D641E-8921-C3DC-3212-EA359BD02AB1}"/>
                </a:ext>
              </a:extLst>
            </p:cNvPr>
            <p:cNvSpPr/>
            <p:nvPr/>
          </p:nvSpPr>
          <p:spPr>
            <a:xfrm rot="10800000">
              <a:off x="5535559" y="1396179"/>
              <a:ext cx="4175047" cy="5410037"/>
            </a:xfrm>
            <a:prstGeom prst="snip1Rect">
              <a:avLst>
                <a:gd name="adj" fmla="val 7218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설명선: 오른쪽 화살표 16">
              <a:extLst>
                <a:ext uri="{FF2B5EF4-FFF2-40B4-BE49-F238E27FC236}">
                  <a16:creationId xmlns:a16="http://schemas.microsoft.com/office/drawing/2014/main" id="{70C6905A-EEED-E730-4B60-B9B34EA0F26F}"/>
                </a:ext>
              </a:extLst>
            </p:cNvPr>
            <p:cNvSpPr/>
            <p:nvPr/>
          </p:nvSpPr>
          <p:spPr>
            <a:xfrm>
              <a:off x="6508954" y="1966452"/>
              <a:ext cx="2399071" cy="501445"/>
            </a:xfrm>
            <a:prstGeom prst="rightArrowCallout">
              <a:avLst>
                <a:gd name="adj1" fmla="val 50000"/>
                <a:gd name="adj2" fmla="val 21079"/>
                <a:gd name="adj3" fmla="val 28921"/>
                <a:gd name="adj4" fmla="val 7317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기후변화협약</a:t>
              </a:r>
            </a:p>
          </p:txBody>
        </p:sp>
        <p:sp>
          <p:nvSpPr>
            <p:cNvPr id="18" name="화살표: 왼쪽 17">
              <a:extLst>
                <a:ext uri="{FF2B5EF4-FFF2-40B4-BE49-F238E27FC236}">
                  <a16:creationId xmlns:a16="http://schemas.microsoft.com/office/drawing/2014/main" id="{3B64746C-358D-7030-6413-0D115A8E7DC1}"/>
                </a:ext>
              </a:extLst>
            </p:cNvPr>
            <p:cNvSpPr/>
            <p:nvPr/>
          </p:nvSpPr>
          <p:spPr>
            <a:xfrm>
              <a:off x="7226709" y="2762865"/>
              <a:ext cx="2281136" cy="432619"/>
            </a:xfrm>
            <a:prstGeom prst="leftArrow">
              <a:avLst>
                <a:gd name="adj1" fmla="val 100000"/>
                <a:gd name="adj2" fmla="val 5845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이산화탄소</a:t>
              </a:r>
            </a:p>
          </p:txBody>
        </p:sp>
        <p:sp>
          <p:nvSpPr>
            <p:cNvPr id="20" name="순서도: 순차적 액세스 저장소 19">
              <a:extLst>
                <a:ext uri="{FF2B5EF4-FFF2-40B4-BE49-F238E27FC236}">
                  <a16:creationId xmlns:a16="http://schemas.microsoft.com/office/drawing/2014/main" id="{038E6614-CCBA-F3AE-1CE4-3E2710D319BA}"/>
                </a:ext>
              </a:extLst>
            </p:cNvPr>
            <p:cNvSpPr/>
            <p:nvPr/>
          </p:nvSpPr>
          <p:spPr>
            <a:xfrm flipH="1">
              <a:off x="7325084" y="3344051"/>
              <a:ext cx="2182761" cy="432619"/>
            </a:xfrm>
            <a:prstGeom prst="flowChartMagneticTa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메탄</a:t>
              </a:r>
            </a:p>
          </p:txBody>
        </p:sp>
        <p:sp>
          <p:nvSpPr>
            <p:cNvPr id="21" name="육각형 20">
              <a:extLst>
                <a:ext uri="{FF2B5EF4-FFF2-40B4-BE49-F238E27FC236}">
                  <a16:creationId xmlns:a16="http://schemas.microsoft.com/office/drawing/2014/main" id="{1229562B-925C-D17A-317A-A9E46DCCD955}"/>
                </a:ext>
              </a:extLst>
            </p:cNvPr>
            <p:cNvSpPr/>
            <p:nvPr/>
          </p:nvSpPr>
          <p:spPr>
            <a:xfrm rot="21148277">
              <a:off x="5885315" y="2816578"/>
              <a:ext cx="1388427" cy="1153591"/>
            </a:xfrm>
            <a:prstGeom prst="hexag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교토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의정서</a:t>
              </a:r>
            </a:p>
          </p:txBody>
        </p:sp>
        <p:sp>
          <p:nvSpPr>
            <p:cNvPr id="23" name="사각형: 잘린 위쪽 모서리 22">
              <a:extLst>
                <a:ext uri="{FF2B5EF4-FFF2-40B4-BE49-F238E27FC236}">
                  <a16:creationId xmlns:a16="http://schemas.microsoft.com/office/drawing/2014/main" id="{88756B59-F6A5-0571-AB73-A430C6EA6C97}"/>
                </a:ext>
              </a:extLst>
            </p:cNvPr>
            <p:cNvSpPr/>
            <p:nvPr/>
          </p:nvSpPr>
          <p:spPr>
            <a:xfrm flipV="1">
              <a:off x="5914317" y="4318851"/>
              <a:ext cx="2452960" cy="563273"/>
            </a:xfrm>
            <a:prstGeom prst="snip2SameRect">
              <a:avLst>
                <a:gd name="adj1" fmla="val 50000"/>
                <a:gd name="adj2" fmla="val 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F55DC6-BBDD-7549-F7F4-D0939F29FB96}"/>
                </a:ext>
              </a:extLst>
            </p:cNvPr>
            <p:cNvSpPr txBox="1"/>
            <p:nvPr/>
          </p:nvSpPr>
          <p:spPr>
            <a:xfrm>
              <a:off x="6225133" y="4416932"/>
              <a:ext cx="2003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의무이행 대상국</a:t>
              </a:r>
            </a:p>
          </p:txBody>
        </p:sp>
        <p:cxnSp>
          <p:nvCxnSpPr>
            <p:cNvPr id="26" name="연결선: 구부러짐 25">
              <a:extLst>
                <a:ext uri="{FF2B5EF4-FFF2-40B4-BE49-F238E27FC236}">
                  <a16:creationId xmlns:a16="http://schemas.microsoft.com/office/drawing/2014/main" id="{38BC9D1C-2C2C-7763-EBF7-69795218261A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 rot="10800000" flipH="1" flipV="1">
              <a:off x="5891299" y="3484331"/>
              <a:ext cx="1249497" cy="834519"/>
            </a:xfrm>
            <a:prstGeom prst="curvedConnector4">
              <a:avLst>
                <a:gd name="adj1" fmla="val -18295"/>
                <a:gd name="adj2" fmla="val 79109"/>
              </a:avLst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물결 29">
              <a:extLst>
                <a:ext uri="{FF2B5EF4-FFF2-40B4-BE49-F238E27FC236}">
                  <a16:creationId xmlns:a16="http://schemas.microsoft.com/office/drawing/2014/main" id="{B5045801-3C85-986E-9FCF-223271E087FB}"/>
                </a:ext>
              </a:extLst>
            </p:cNvPr>
            <p:cNvSpPr/>
            <p:nvPr/>
          </p:nvSpPr>
          <p:spPr>
            <a:xfrm flipH="1">
              <a:off x="5789359" y="5134928"/>
              <a:ext cx="1204237" cy="823419"/>
            </a:xfrm>
            <a:prstGeom prst="wav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캐나다</a:t>
              </a:r>
            </a:p>
          </p:txBody>
        </p:sp>
        <p:sp>
          <p:nvSpPr>
            <p:cNvPr id="31" name="물결 30">
              <a:extLst>
                <a:ext uri="{FF2B5EF4-FFF2-40B4-BE49-F238E27FC236}">
                  <a16:creationId xmlns:a16="http://schemas.microsoft.com/office/drawing/2014/main" id="{933AB9AF-A2B0-4B69-1825-4D48E248F0D3}"/>
                </a:ext>
              </a:extLst>
            </p:cNvPr>
            <p:cNvSpPr/>
            <p:nvPr/>
          </p:nvSpPr>
          <p:spPr>
            <a:xfrm>
              <a:off x="8312985" y="5144820"/>
              <a:ext cx="1204237" cy="823419"/>
            </a:xfrm>
            <a:prstGeom prst="wav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일본</a:t>
              </a:r>
            </a:p>
          </p:txBody>
        </p:sp>
        <p:sp>
          <p:nvSpPr>
            <p:cNvPr id="32" name="별: 꼭짓점 6개 31">
              <a:extLst>
                <a:ext uri="{FF2B5EF4-FFF2-40B4-BE49-F238E27FC236}">
                  <a16:creationId xmlns:a16="http://schemas.microsoft.com/office/drawing/2014/main" id="{87F912FC-B912-7D58-0DAF-BD7B5D040134}"/>
                </a:ext>
              </a:extLst>
            </p:cNvPr>
            <p:cNvSpPr/>
            <p:nvPr/>
          </p:nvSpPr>
          <p:spPr>
            <a:xfrm>
              <a:off x="7207043" y="5031921"/>
              <a:ext cx="1002891" cy="1049216"/>
            </a:xfrm>
            <a:prstGeom prst="star6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호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주</a:t>
              </a:r>
            </a:p>
          </p:txBody>
        </p:sp>
        <p:sp>
          <p:nvSpPr>
            <p:cNvPr id="33" name="정육면체 32">
              <a:extLst>
                <a:ext uri="{FF2B5EF4-FFF2-40B4-BE49-F238E27FC236}">
                  <a16:creationId xmlns:a16="http://schemas.microsoft.com/office/drawing/2014/main" id="{89FA66D8-0C8E-BA4E-AD6D-AA6C31193E51}"/>
                </a:ext>
              </a:extLst>
            </p:cNvPr>
            <p:cNvSpPr/>
            <p:nvPr/>
          </p:nvSpPr>
          <p:spPr>
            <a:xfrm flipH="1">
              <a:off x="6153157" y="6172327"/>
              <a:ext cx="3118666" cy="563273"/>
            </a:xfrm>
            <a:prstGeom prst="cub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유럽 연합 회원국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1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182</Words>
  <Application>Microsoft Office PowerPoint</Application>
  <PresentationFormat>A4 용지(210x297mm)</PresentationFormat>
  <Paragraphs>57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궁서</vt:lpstr>
      <vt:lpstr>돋움</vt:lpstr>
      <vt:lpstr>Aptos</vt:lpstr>
      <vt:lpstr>Aptos Display</vt:lpstr>
      <vt:lpstr>Arial</vt:lpstr>
      <vt:lpstr>Wingdings</vt:lpstr>
      <vt:lpstr>Office 테마</vt:lpstr>
      <vt:lpstr>PowerPoint 프레젠테이션</vt:lpstr>
      <vt:lpstr>목차</vt:lpstr>
      <vt:lpstr>A. 그린 IT 녹색 성장</vt:lpstr>
      <vt:lpstr>B. 국가별 환경 규제 현황</vt:lpstr>
      <vt:lpstr>C. 이산화탄소 배출량</vt:lpstr>
      <vt:lpstr>D. 그린 IT 전략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이수 최</dc:creator>
  <cp:lastModifiedBy>이수 최</cp:lastModifiedBy>
  <cp:revision>5</cp:revision>
  <dcterms:created xsi:type="dcterms:W3CDTF">2026-04-10T05:40:47Z</dcterms:created>
  <dcterms:modified xsi:type="dcterms:W3CDTF">2026-04-10T06:46:25Z</dcterms:modified>
</cp:coreProperties>
</file>