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교원 </a:t>
            </a:r>
            <a:r>
              <a: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인당 학생 수</a:t>
            </a:r>
            <a:r>
              <a: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단위</a:t>
            </a:r>
            <a:r>
              <a: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:</a:t>
            </a:r>
            <a:r>
              <a:rPr lang="ko-KR" altLang="en-US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r>
              <a: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sz="20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</c:strCache>
            </c:strRef>
          </c:cat>
          <c:val>
            <c:numRef>
              <c:f>Sheet1!$B$2:$B$6</c:f>
              <c:numCache>
                <c:formatCode>0.00_ </c:formatCode>
                <c:ptCount val="5"/>
                <c:pt idx="0">
                  <c:v>16.21</c:v>
                </c:pt>
                <c:pt idx="1">
                  <c:v>17.37</c:v>
                </c:pt>
                <c:pt idx="2">
                  <c:v>15.39</c:v>
                </c:pt>
                <c:pt idx="3">
                  <c:v>15.3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4-4075-9F37-1FDD7E4A3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574655"/>
        <c:axId val="111356889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14-4075-9F37-1FDD7E4A3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</c:strCache>
            </c:strRef>
          </c:cat>
          <c:val>
            <c:numRef>
              <c:f>Sheet1!$C$2:$C$6</c:f>
              <c:numCache>
                <c:formatCode>0.00_ </c:formatCode>
                <c:ptCount val="5"/>
                <c:pt idx="0">
                  <c:v>16.03</c:v>
                </c:pt>
                <c:pt idx="1">
                  <c:v>17.14</c:v>
                </c:pt>
                <c:pt idx="2">
                  <c:v>14.99</c:v>
                </c:pt>
                <c:pt idx="3">
                  <c:v>15.04</c:v>
                </c:pt>
                <c:pt idx="4">
                  <c:v>16.36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14-4075-9F37-1FDD7E4A3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506335"/>
        <c:axId val="906509695"/>
      </c:lineChart>
      <c:catAx>
        <c:axId val="111357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13568895"/>
        <c:crosses val="autoZero"/>
        <c:auto val="1"/>
        <c:lblAlgn val="ctr"/>
        <c:lblOffset val="100"/>
        <c:noMultiLvlLbl val="0"/>
      </c:catAx>
      <c:valAx>
        <c:axId val="1113568895"/>
        <c:scaling>
          <c:orientation val="minMax"/>
        </c:scaling>
        <c:delete val="0"/>
        <c:axPos val="l"/>
        <c:numFmt formatCode="0.0_ 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13574655"/>
        <c:crosses val="autoZero"/>
        <c:crossBetween val="between"/>
      </c:valAx>
      <c:valAx>
        <c:axId val="906509695"/>
        <c:scaling>
          <c:orientation val="minMax"/>
          <c:max val="18"/>
          <c:min val="13"/>
        </c:scaling>
        <c:delete val="0"/>
        <c:axPos val="r"/>
        <c:numFmt formatCode="0.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906506335"/>
        <c:crosses val="max"/>
        <c:crossBetween val="between"/>
        <c:majorUnit val="1"/>
      </c:valAx>
      <c:catAx>
        <c:axId val="9065063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6509695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C771D-549C-4A57-AD5F-A81753FCCBD6}" type="doc">
      <dgm:prSet loTypeId="urn:microsoft.com/office/officeart/2005/8/layout/arrow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E8E299F-C6FF-49E8-A296-E4D928D3AB1E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학습보조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자료</a:t>
          </a:r>
        </a:p>
      </dgm:t>
    </dgm:pt>
    <dgm:pt modelId="{0024F62B-2167-4FF8-A2C7-4078D6572944}" type="parTrans" cxnId="{7904758F-0EF0-45DE-BEDD-138AC6299CCD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BBF6DB5-E5E5-4E26-A167-E2F90C011DB4}" type="sibTrans" cxnId="{7904758F-0EF0-45DE-BEDD-138AC6299CCD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BBF468E-0513-4C17-86B8-943B217FC531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디지털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교과서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DBCFFA4-316A-4317-9011-EA5D9F7A9805}" type="parTrans" cxnId="{74C21ED3-0E5C-4BDD-87AB-747866F94B6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92807EC-8C90-4673-B66E-8DD3EC897AE4}" type="sibTrans" cxnId="{74C21ED3-0E5C-4BDD-87AB-747866F94B6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EE7557E-BD06-4C96-B08C-DE550A76ACB3}" type="pres">
      <dgm:prSet presAssocID="{C0FC771D-549C-4A57-AD5F-A81753FCCBD6}" presName="cycle" presStyleCnt="0">
        <dgm:presLayoutVars>
          <dgm:dir/>
          <dgm:resizeHandles val="exact"/>
        </dgm:presLayoutVars>
      </dgm:prSet>
      <dgm:spPr/>
    </dgm:pt>
    <dgm:pt modelId="{2567F46D-3CD5-4F07-A822-6F3E649A9D16}" type="pres">
      <dgm:prSet presAssocID="{5E8E299F-C6FF-49E8-A296-E4D928D3AB1E}" presName="arrow" presStyleLbl="node1" presStyleIdx="0" presStyleCnt="2">
        <dgm:presLayoutVars>
          <dgm:bulletEnabled val="1"/>
        </dgm:presLayoutVars>
      </dgm:prSet>
      <dgm:spPr/>
    </dgm:pt>
    <dgm:pt modelId="{C61ADD20-B890-4640-942F-6A6A0BCA89E9}" type="pres">
      <dgm:prSet presAssocID="{2BBF468E-0513-4C17-86B8-943B217FC531}" presName="arrow" presStyleLbl="node1" presStyleIdx="1" presStyleCnt="2">
        <dgm:presLayoutVars>
          <dgm:bulletEnabled val="1"/>
        </dgm:presLayoutVars>
      </dgm:prSet>
      <dgm:spPr/>
    </dgm:pt>
  </dgm:ptLst>
  <dgm:cxnLst>
    <dgm:cxn modelId="{C1D48231-3B13-4026-BB2F-129C7ACD7F72}" type="presOf" srcId="{2BBF468E-0513-4C17-86B8-943B217FC531}" destId="{C61ADD20-B890-4640-942F-6A6A0BCA89E9}" srcOrd="0" destOrd="0" presId="urn:microsoft.com/office/officeart/2005/8/layout/arrow1"/>
    <dgm:cxn modelId="{0E3CA86B-173A-47F9-9686-13F9D445BE25}" type="presOf" srcId="{C0FC771D-549C-4A57-AD5F-A81753FCCBD6}" destId="{EEE7557E-BD06-4C96-B08C-DE550A76ACB3}" srcOrd="0" destOrd="0" presId="urn:microsoft.com/office/officeart/2005/8/layout/arrow1"/>
    <dgm:cxn modelId="{7904758F-0EF0-45DE-BEDD-138AC6299CCD}" srcId="{C0FC771D-549C-4A57-AD5F-A81753FCCBD6}" destId="{5E8E299F-C6FF-49E8-A296-E4D928D3AB1E}" srcOrd="0" destOrd="0" parTransId="{0024F62B-2167-4FF8-A2C7-4078D6572944}" sibTransId="{7BBF6DB5-E5E5-4E26-A167-E2F90C011DB4}"/>
    <dgm:cxn modelId="{D2A324C9-A83A-42D4-96CE-E7CF545B317B}" type="presOf" srcId="{5E8E299F-C6FF-49E8-A296-E4D928D3AB1E}" destId="{2567F46D-3CD5-4F07-A822-6F3E649A9D16}" srcOrd="0" destOrd="0" presId="urn:microsoft.com/office/officeart/2005/8/layout/arrow1"/>
    <dgm:cxn modelId="{74C21ED3-0E5C-4BDD-87AB-747866F94B6A}" srcId="{C0FC771D-549C-4A57-AD5F-A81753FCCBD6}" destId="{2BBF468E-0513-4C17-86B8-943B217FC531}" srcOrd="1" destOrd="0" parTransId="{CDBCFFA4-316A-4317-9011-EA5D9F7A9805}" sibTransId="{992807EC-8C90-4673-B66E-8DD3EC897AE4}"/>
    <dgm:cxn modelId="{FAFC485C-7CF0-4980-B3FC-A83F4ACB54E4}" type="presParOf" srcId="{EEE7557E-BD06-4C96-B08C-DE550A76ACB3}" destId="{2567F46D-3CD5-4F07-A822-6F3E649A9D16}" srcOrd="0" destOrd="0" presId="urn:microsoft.com/office/officeart/2005/8/layout/arrow1"/>
    <dgm:cxn modelId="{3186D128-8779-4B92-B375-571CA8DC308E}" type="presParOf" srcId="{EEE7557E-BD06-4C96-B08C-DE550A76ACB3}" destId="{C61ADD20-B890-4640-942F-6A6A0BCA89E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24D78-577F-482F-AFC8-DB7BDAA23237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4E74B8C-0EC5-46F7-9654-649260F9A15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콘텐츠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동기화</a:t>
          </a:r>
        </a:p>
      </dgm:t>
    </dgm:pt>
    <dgm:pt modelId="{A01546BC-6495-477F-92FE-45BE9DF74BF4}" type="parTrans" cxnId="{D101EB2B-68EA-4A94-ABCC-E9E707B642F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B85D770-21B6-4379-9FA1-C73D1D7B4628}" type="sibTrans" cxnId="{D101EB2B-68EA-4A94-ABCC-E9E707B642F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A6F2F9A-32F0-4E15-A734-8FE13C35EE37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학습관리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시스템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E0D72CB-CAAD-4BF0-AEC1-598842F0F9B7}" type="parTrans" cxnId="{EB9F6AFD-333A-401A-8DA3-B53B9B377C9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8D03E9E-C3FB-4104-82F3-6C77FBFEA148}" type="sibTrans" cxnId="{EB9F6AFD-333A-401A-8DA3-B53B9B377C9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D47D626-C078-4779-A709-7AA821987B2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학습지원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도구</a:t>
          </a:r>
        </a:p>
      </dgm:t>
    </dgm:pt>
    <dgm:pt modelId="{4260B1D6-1734-4C89-AB55-2312D6BA0EEE}" type="parTrans" cxnId="{2DB88BE1-E792-4326-BDE3-7FF695BCD61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59E29E9-4ABF-4548-BFB5-2F4A964B076A}" type="sibTrans" cxnId="{2DB88BE1-E792-4326-BDE3-7FF695BCD61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3CA5115-8828-4CD0-8B8D-0A1E41423F4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콘텐츠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배포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C42DC29-203D-4DC7-8EA1-6286545D8698}" type="parTrans" cxnId="{D48593EC-606A-45BE-9542-0BA16F3700E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9778CA5-740A-4202-8250-2F808801D712}" type="sibTrans" cxnId="{D48593EC-606A-45BE-9542-0BA16F3700E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D4DEA72-81B5-4366-96FE-9284384F70D3}" type="pres">
      <dgm:prSet presAssocID="{EEF24D78-577F-482F-AFC8-DB7BDAA23237}" presName="diagram" presStyleCnt="0">
        <dgm:presLayoutVars>
          <dgm:dir/>
          <dgm:resizeHandles val="exact"/>
        </dgm:presLayoutVars>
      </dgm:prSet>
      <dgm:spPr/>
    </dgm:pt>
    <dgm:pt modelId="{81921EF4-4487-4613-8B2F-E5A2C2D46AFE}" type="pres">
      <dgm:prSet presAssocID="{94E74B8C-0EC5-46F7-9654-649260F9A15C}" presName="node" presStyleLbl="node1" presStyleIdx="0" presStyleCnt="4">
        <dgm:presLayoutVars>
          <dgm:bulletEnabled val="1"/>
        </dgm:presLayoutVars>
      </dgm:prSet>
      <dgm:spPr/>
    </dgm:pt>
    <dgm:pt modelId="{64B51F83-66FA-4F46-B322-A29194E26490}" type="pres">
      <dgm:prSet presAssocID="{FB85D770-21B6-4379-9FA1-C73D1D7B4628}" presName="sibTrans" presStyleCnt="0"/>
      <dgm:spPr/>
    </dgm:pt>
    <dgm:pt modelId="{5EE62773-8EE2-4CE0-9846-13306183891A}" type="pres">
      <dgm:prSet presAssocID="{9A6F2F9A-32F0-4E15-A734-8FE13C35EE37}" presName="node" presStyleLbl="node1" presStyleIdx="1" presStyleCnt="4">
        <dgm:presLayoutVars>
          <dgm:bulletEnabled val="1"/>
        </dgm:presLayoutVars>
      </dgm:prSet>
      <dgm:spPr/>
    </dgm:pt>
    <dgm:pt modelId="{F6DA942D-88BE-4E73-B02F-D9BF14450B74}" type="pres">
      <dgm:prSet presAssocID="{F8D03E9E-C3FB-4104-82F3-6C77FBFEA148}" presName="sibTrans" presStyleCnt="0"/>
      <dgm:spPr/>
    </dgm:pt>
    <dgm:pt modelId="{4CEABCB0-6168-49FE-8F48-771E397F98C5}" type="pres">
      <dgm:prSet presAssocID="{5D47D626-C078-4779-A709-7AA821987B28}" presName="node" presStyleLbl="node1" presStyleIdx="2" presStyleCnt="4">
        <dgm:presLayoutVars>
          <dgm:bulletEnabled val="1"/>
        </dgm:presLayoutVars>
      </dgm:prSet>
      <dgm:spPr/>
    </dgm:pt>
    <dgm:pt modelId="{ED9B2DFF-6773-4032-8E52-24CCAE6AB8A1}" type="pres">
      <dgm:prSet presAssocID="{459E29E9-4ABF-4548-BFB5-2F4A964B076A}" presName="sibTrans" presStyleCnt="0"/>
      <dgm:spPr/>
    </dgm:pt>
    <dgm:pt modelId="{EB63FD23-9167-465A-85B2-322859CFE840}" type="pres">
      <dgm:prSet presAssocID="{13CA5115-8828-4CD0-8B8D-0A1E41423F49}" presName="node" presStyleLbl="node1" presStyleIdx="3" presStyleCnt="4">
        <dgm:presLayoutVars>
          <dgm:bulletEnabled val="1"/>
        </dgm:presLayoutVars>
      </dgm:prSet>
      <dgm:spPr/>
    </dgm:pt>
  </dgm:ptLst>
  <dgm:cxnLst>
    <dgm:cxn modelId="{726FAB10-F7BB-4EB0-9735-99A17E6766C6}" type="presOf" srcId="{5D47D626-C078-4779-A709-7AA821987B28}" destId="{4CEABCB0-6168-49FE-8F48-771E397F98C5}" srcOrd="0" destOrd="0" presId="urn:microsoft.com/office/officeart/2005/8/layout/default"/>
    <dgm:cxn modelId="{6D28D611-77D8-4C95-A8C2-2EE7512C43DE}" type="presOf" srcId="{94E74B8C-0EC5-46F7-9654-649260F9A15C}" destId="{81921EF4-4487-4613-8B2F-E5A2C2D46AFE}" srcOrd="0" destOrd="0" presId="urn:microsoft.com/office/officeart/2005/8/layout/default"/>
    <dgm:cxn modelId="{D101EB2B-68EA-4A94-ABCC-E9E707B642F8}" srcId="{EEF24D78-577F-482F-AFC8-DB7BDAA23237}" destId="{94E74B8C-0EC5-46F7-9654-649260F9A15C}" srcOrd="0" destOrd="0" parTransId="{A01546BC-6495-477F-92FE-45BE9DF74BF4}" sibTransId="{FB85D770-21B6-4379-9FA1-C73D1D7B4628}"/>
    <dgm:cxn modelId="{35F10ECD-23A1-4ACA-90E8-E0B33270C5CD}" type="presOf" srcId="{EEF24D78-577F-482F-AFC8-DB7BDAA23237}" destId="{FD4DEA72-81B5-4366-96FE-9284384F70D3}" srcOrd="0" destOrd="0" presId="urn:microsoft.com/office/officeart/2005/8/layout/default"/>
    <dgm:cxn modelId="{2DB88BE1-E792-4326-BDE3-7FF695BCD61E}" srcId="{EEF24D78-577F-482F-AFC8-DB7BDAA23237}" destId="{5D47D626-C078-4779-A709-7AA821987B28}" srcOrd="2" destOrd="0" parTransId="{4260B1D6-1734-4C89-AB55-2312D6BA0EEE}" sibTransId="{459E29E9-4ABF-4548-BFB5-2F4A964B076A}"/>
    <dgm:cxn modelId="{DCAEC7E3-8CA6-4B73-A3A6-8F955CD2AF70}" type="presOf" srcId="{13CA5115-8828-4CD0-8B8D-0A1E41423F49}" destId="{EB63FD23-9167-465A-85B2-322859CFE840}" srcOrd="0" destOrd="0" presId="urn:microsoft.com/office/officeart/2005/8/layout/default"/>
    <dgm:cxn modelId="{9C30F5E3-503D-43E8-BE53-00492D918D08}" type="presOf" srcId="{9A6F2F9A-32F0-4E15-A734-8FE13C35EE37}" destId="{5EE62773-8EE2-4CE0-9846-13306183891A}" srcOrd="0" destOrd="0" presId="urn:microsoft.com/office/officeart/2005/8/layout/default"/>
    <dgm:cxn modelId="{D48593EC-606A-45BE-9542-0BA16F3700E9}" srcId="{EEF24D78-577F-482F-AFC8-DB7BDAA23237}" destId="{13CA5115-8828-4CD0-8B8D-0A1E41423F49}" srcOrd="3" destOrd="0" parTransId="{5C42DC29-203D-4DC7-8EA1-6286545D8698}" sibTransId="{C9778CA5-740A-4202-8250-2F808801D712}"/>
    <dgm:cxn modelId="{EB9F6AFD-333A-401A-8DA3-B53B9B377C92}" srcId="{EEF24D78-577F-482F-AFC8-DB7BDAA23237}" destId="{9A6F2F9A-32F0-4E15-A734-8FE13C35EE37}" srcOrd="1" destOrd="0" parTransId="{AE0D72CB-CAAD-4BF0-AEC1-598842F0F9B7}" sibTransId="{F8D03E9E-C3FB-4104-82F3-6C77FBFEA148}"/>
    <dgm:cxn modelId="{478F9A71-6495-40FC-A49D-BC60D2CF9D34}" type="presParOf" srcId="{FD4DEA72-81B5-4366-96FE-9284384F70D3}" destId="{81921EF4-4487-4613-8B2F-E5A2C2D46AFE}" srcOrd="0" destOrd="0" presId="urn:microsoft.com/office/officeart/2005/8/layout/default"/>
    <dgm:cxn modelId="{C719BD73-8DEA-486D-9438-9E4C9C369168}" type="presParOf" srcId="{FD4DEA72-81B5-4366-96FE-9284384F70D3}" destId="{64B51F83-66FA-4F46-B322-A29194E26490}" srcOrd="1" destOrd="0" presId="urn:microsoft.com/office/officeart/2005/8/layout/default"/>
    <dgm:cxn modelId="{B049D44C-E1EE-434B-8DF6-C7EEC48F1D1A}" type="presParOf" srcId="{FD4DEA72-81B5-4366-96FE-9284384F70D3}" destId="{5EE62773-8EE2-4CE0-9846-13306183891A}" srcOrd="2" destOrd="0" presId="urn:microsoft.com/office/officeart/2005/8/layout/default"/>
    <dgm:cxn modelId="{632BB0AD-DCB5-4F76-8EBE-C6726E0F3A66}" type="presParOf" srcId="{FD4DEA72-81B5-4366-96FE-9284384F70D3}" destId="{F6DA942D-88BE-4E73-B02F-D9BF14450B74}" srcOrd="3" destOrd="0" presId="urn:microsoft.com/office/officeart/2005/8/layout/default"/>
    <dgm:cxn modelId="{ECD85F9F-2BBC-48D1-B692-0DE4F75B5E1C}" type="presParOf" srcId="{FD4DEA72-81B5-4366-96FE-9284384F70D3}" destId="{4CEABCB0-6168-49FE-8F48-771E397F98C5}" srcOrd="4" destOrd="0" presId="urn:microsoft.com/office/officeart/2005/8/layout/default"/>
    <dgm:cxn modelId="{561FD689-70FB-40BE-BFE8-E00F2A2CF27C}" type="presParOf" srcId="{FD4DEA72-81B5-4366-96FE-9284384F70D3}" destId="{ED9B2DFF-6773-4032-8E52-24CCAE6AB8A1}" srcOrd="5" destOrd="0" presId="urn:microsoft.com/office/officeart/2005/8/layout/default"/>
    <dgm:cxn modelId="{5EEB9C83-57F0-44F3-A8B1-900FBA4A6558}" type="presParOf" srcId="{FD4DEA72-81B5-4366-96FE-9284384F70D3}" destId="{EB63FD23-9167-465A-85B2-322859CFE8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7F46D-3CD5-4F07-A822-6F3E649A9D16}">
      <dsp:nvSpPr>
        <dsp:cNvPr id="0" name=""/>
        <dsp:cNvSpPr/>
      </dsp:nvSpPr>
      <dsp:spPr>
        <a:xfrm rot="16200000">
          <a:off x="127" y="343188"/>
          <a:ext cx="1458818" cy="14588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학습보조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자료</a:t>
          </a:r>
        </a:p>
      </dsp:txBody>
      <dsp:txXfrm rot="5400000">
        <a:off x="255420" y="707892"/>
        <a:ext cx="1203525" cy="729409"/>
      </dsp:txXfrm>
    </dsp:sp>
    <dsp:sp modelId="{C61ADD20-B890-4640-942F-6A6A0BCA89E9}">
      <dsp:nvSpPr>
        <dsp:cNvPr id="0" name=""/>
        <dsp:cNvSpPr/>
      </dsp:nvSpPr>
      <dsp:spPr>
        <a:xfrm rot="5400000">
          <a:off x="1605320" y="343188"/>
          <a:ext cx="1458818" cy="14588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디지털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교과서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1605320" y="707893"/>
        <a:ext cx="1203525" cy="729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21EF4-4487-4613-8B2F-E5A2C2D46AFE}">
      <dsp:nvSpPr>
        <dsp:cNvPr id="0" name=""/>
        <dsp:cNvSpPr/>
      </dsp:nvSpPr>
      <dsp:spPr>
        <a:xfrm>
          <a:off x="109004" y="317"/>
          <a:ext cx="1259949" cy="755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콘텐츠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동기화</a:t>
          </a:r>
        </a:p>
      </dsp:txBody>
      <dsp:txXfrm>
        <a:off x="109004" y="317"/>
        <a:ext cx="1259949" cy="755969"/>
      </dsp:txXfrm>
    </dsp:sp>
    <dsp:sp modelId="{5EE62773-8EE2-4CE0-9846-13306183891A}">
      <dsp:nvSpPr>
        <dsp:cNvPr id="0" name=""/>
        <dsp:cNvSpPr/>
      </dsp:nvSpPr>
      <dsp:spPr>
        <a:xfrm>
          <a:off x="1494949" y="317"/>
          <a:ext cx="1259949" cy="755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학습관리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시스템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494949" y="317"/>
        <a:ext cx="1259949" cy="755969"/>
      </dsp:txXfrm>
    </dsp:sp>
    <dsp:sp modelId="{4CEABCB0-6168-49FE-8F48-771E397F98C5}">
      <dsp:nvSpPr>
        <dsp:cNvPr id="0" name=""/>
        <dsp:cNvSpPr/>
      </dsp:nvSpPr>
      <dsp:spPr>
        <a:xfrm>
          <a:off x="109004" y="882281"/>
          <a:ext cx="1259949" cy="755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학습지원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도구</a:t>
          </a:r>
        </a:p>
      </dsp:txBody>
      <dsp:txXfrm>
        <a:off x="109004" y="882281"/>
        <a:ext cx="1259949" cy="755969"/>
      </dsp:txXfrm>
    </dsp:sp>
    <dsp:sp modelId="{EB63FD23-9167-465A-85B2-322859CFE840}">
      <dsp:nvSpPr>
        <dsp:cNvPr id="0" name=""/>
        <dsp:cNvSpPr/>
      </dsp:nvSpPr>
      <dsp:spPr>
        <a:xfrm>
          <a:off x="1494949" y="882281"/>
          <a:ext cx="1259949" cy="755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콘텐츠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배포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494949" y="882281"/>
        <a:ext cx="1259949" cy="755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279E7-1BDB-4E3F-A8D1-91EE879A3F42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55D11-DBEB-479C-BF67-3032CDCE41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49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C5D1-9A97-4286-A994-E5EF620AEF52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21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ED55-DE04-4E36-8BB3-D5CE22BA50B6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5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11A5-62E3-4D1F-A100-78EA90200C28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19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DD38-BAB9-44CE-9D91-33219832DF28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화살표: 톱니 모양의 오른쪽 6">
            <a:extLst>
              <a:ext uri="{FF2B5EF4-FFF2-40B4-BE49-F238E27FC236}">
                <a16:creationId xmlns:a16="http://schemas.microsoft.com/office/drawing/2014/main" id="{BFFA5A2E-2A7C-F6BE-CE1D-0E03B909CAC0}"/>
              </a:ext>
            </a:extLst>
          </p:cNvPr>
          <p:cNvSpPr/>
          <p:nvPr userDrawn="1"/>
        </p:nvSpPr>
        <p:spPr>
          <a:xfrm>
            <a:off x="39043" y="802257"/>
            <a:ext cx="9866957" cy="293299"/>
          </a:xfrm>
          <a:prstGeom prst="notchedRightArrow">
            <a:avLst>
              <a:gd name="adj1" fmla="val 100000"/>
              <a:gd name="adj2" fmla="val 518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>
            <a:extLst>
              <a:ext uri="{FF2B5EF4-FFF2-40B4-BE49-F238E27FC236}">
                <a16:creationId xmlns:a16="http://schemas.microsoft.com/office/drawing/2014/main" id="{3B058CF6-F7CC-55E4-E3A9-FE5C6C27EE86}"/>
              </a:ext>
            </a:extLst>
          </p:cNvPr>
          <p:cNvSpPr/>
          <p:nvPr userDrawn="1"/>
        </p:nvSpPr>
        <p:spPr>
          <a:xfrm>
            <a:off x="810882" y="-42865"/>
            <a:ext cx="7988061" cy="1138420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73" y="-136436"/>
            <a:ext cx="8543925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 descr="그래픽, 로고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5B7E74AD-0D9D-DCCF-FFE9-909CD70B4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88" y="6356352"/>
            <a:ext cx="660910" cy="4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355E-47B0-4009-AA58-55CF855A536B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03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AD1-64A7-44BB-B0D7-D7E350AEB34E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391-11BA-4866-8101-9122208D4FFB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38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C0E4-F1E1-46FD-BC90-A76C75FA9409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49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0908-B46D-428D-8FBC-36EE0F554743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64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8B5D-67E3-4F4E-8E73-601F0C8C9528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97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FE6C-EC1F-4C2F-82AF-8A15C6FE5C44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2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0C6E2-85FA-4B0B-BF74-FE621C42DFBC}" type="datetime1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525D-E44E-428A-83E6-CB70106135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6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81EEFB7-3DE9-9240-B27F-249AD44A9243}"/>
              </a:ext>
            </a:extLst>
          </p:cNvPr>
          <p:cNvSpPr/>
          <p:nvPr/>
        </p:nvSpPr>
        <p:spPr>
          <a:xfrm>
            <a:off x="4793672" y="0"/>
            <a:ext cx="5112327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3C4A17C-1B63-BB72-8AE4-2D1903A4F3C6}"/>
              </a:ext>
            </a:extLst>
          </p:cNvPr>
          <p:cNvSpPr/>
          <p:nvPr/>
        </p:nvSpPr>
        <p:spPr>
          <a:xfrm>
            <a:off x="1468582" y="2579406"/>
            <a:ext cx="6936509" cy="12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Smart Education</a:t>
            </a:r>
          </a:p>
        </p:txBody>
      </p:sp>
      <p:pic>
        <p:nvPicPr>
          <p:cNvPr id="7" name="그림 6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3B37EB05-2FCF-AB8D-526E-FF335AAF5D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" y="125094"/>
            <a:ext cx="2364508" cy="7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7DE695A-0FA2-8E03-B9AC-2CD6C130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8E1A15E-7CDD-A5DE-7274-A9A14A25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5C74AB8C-1161-A0E9-FA54-C736FEFF19E2}"/>
              </a:ext>
            </a:extLst>
          </p:cNvPr>
          <p:cNvSpPr/>
          <p:nvPr/>
        </p:nvSpPr>
        <p:spPr>
          <a:xfrm>
            <a:off x="2244436" y="2105889"/>
            <a:ext cx="6306126" cy="17549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748F1-94EC-5232-A9E7-EDE367C4E063}"/>
              </a:ext>
            </a:extLst>
          </p:cNvPr>
          <p:cNvSpPr txBox="1"/>
          <p:nvPr/>
        </p:nvSpPr>
        <p:spPr>
          <a:xfrm>
            <a:off x="3435927" y="1713421"/>
            <a:ext cx="339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스마트 교육이란</a:t>
            </a:r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4366572E-9BDF-53AA-5101-21C8EED8C3F9}"/>
              </a:ext>
            </a:extLst>
          </p:cNvPr>
          <p:cNvSpPr/>
          <p:nvPr/>
        </p:nvSpPr>
        <p:spPr>
          <a:xfrm>
            <a:off x="2244436" y="3172610"/>
            <a:ext cx="6306126" cy="17549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2A442-BEE3-9A85-AB65-DCEBD87A232B}"/>
              </a:ext>
            </a:extLst>
          </p:cNvPr>
          <p:cNvSpPr txBox="1"/>
          <p:nvPr/>
        </p:nvSpPr>
        <p:spPr>
          <a:xfrm>
            <a:off x="3435927" y="2780142"/>
            <a:ext cx="339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중점 교육 내용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화살표: 오각형 11">
            <a:extLst>
              <a:ext uri="{FF2B5EF4-FFF2-40B4-BE49-F238E27FC236}">
                <a16:creationId xmlns:a16="http://schemas.microsoft.com/office/drawing/2014/main" id="{92E3B348-ECD0-8EA5-8D85-699DD0EA832D}"/>
              </a:ext>
            </a:extLst>
          </p:cNvPr>
          <p:cNvSpPr/>
          <p:nvPr/>
        </p:nvSpPr>
        <p:spPr>
          <a:xfrm>
            <a:off x="2244436" y="4339607"/>
            <a:ext cx="6306126" cy="17549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63BFA-54E0-E80E-5E0A-AA3DBC9FF79D}"/>
              </a:ext>
            </a:extLst>
          </p:cNvPr>
          <p:cNvSpPr txBox="1"/>
          <p:nvPr/>
        </p:nvSpPr>
        <p:spPr>
          <a:xfrm>
            <a:off x="3435927" y="3947139"/>
            <a:ext cx="339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행정구역별 교육 통계</a:t>
            </a:r>
          </a:p>
        </p:txBody>
      </p:sp>
      <p:sp>
        <p:nvSpPr>
          <p:cNvPr id="15" name="화살표: 오각형 14">
            <a:extLst>
              <a:ext uri="{FF2B5EF4-FFF2-40B4-BE49-F238E27FC236}">
                <a16:creationId xmlns:a16="http://schemas.microsoft.com/office/drawing/2014/main" id="{9C47EDC2-A8ED-A3E1-F5B9-725B77292654}"/>
              </a:ext>
            </a:extLst>
          </p:cNvPr>
          <p:cNvSpPr/>
          <p:nvPr/>
        </p:nvSpPr>
        <p:spPr>
          <a:xfrm>
            <a:off x="2244436" y="5406328"/>
            <a:ext cx="6306126" cy="17549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CA449-D87F-2A46-A988-293252A0E0F8}"/>
              </a:ext>
            </a:extLst>
          </p:cNvPr>
          <p:cNvSpPr txBox="1"/>
          <p:nvPr/>
        </p:nvSpPr>
        <p:spPr>
          <a:xfrm>
            <a:off x="3435927" y="5013860"/>
            <a:ext cx="339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플랫폼 구축 전략</a:t>
            </a:r>
          </a:p>
        </p:txBody>
      </p:sp>
      <p:pic>
        <p:nvPicPr>
          <p:cNvPr id="19" name="그림 18" descr="그림, 클립아트, 아동 미술, 만화 영화이(가) 표시된 사진&#10;&#10;자동 생성된 설명">
            <a:extLst>
              <a:ext uri="{FF2B5EF4-FFF2-40B4-BE49-F238E27FC236}">
                <a16:creationId xmlns:a16="http://schemas.microsoft.com/office/drawing/2014/main" id="{4CEC9350-622E-3785-DBA1-57E833F482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2" t="64052"/>
          <a:stretch/>
        </p:blipFill>
        <p:spPr>
          <a:xfrm>
            <a:off x="0" y="3816193"/>
            <a:ext cx="2078182" cy="2273628"/>
          </a:xfrm>
          <a:prstGeom prst="rect">
            <a:avLst/>
          </a:prstGeom>
        </p:spPr>
      </p:pic>
      <p:sp>
        <p:nvSpPr>
          <p:cNvPr id="20" name="팔각형 19">
            <a:extLst>
              <a:ext uri="{FF2B5EF4-FFF2-40B4-BE49-F238E27FC236}">
                <a16:creationId xmlns:a16="http://schemas.microsoft.com/office/drawing/2014/main" id="{B065E7A7-ABFC-00B7-43BE-A5DE4311CAE9}"/>
              </a:ext>
            </a:extLst>
          </p:cNvPr>
          <p:cNvSpPr/>
          <p:nvPr/>
        </p:nvSpPr>
        <p:spPr>
          <a:xfrm>
            <a:off x="1976582" y="1606246"/>
            <a:ext cx="1154545" cy="674253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1" name="팔각형 20">
            <a:extLst>
              <a:ext uri="{FF2B5EF4-FFF2-40B4-BE49-F238E27FC236}">
                <a16:creationId xmlns:a16="http://schemas.microsoft.com/office/drawing/2014/main" id="{09F37E18-1561-505A-085D-C0FFD3BF99C9}"/>
              </a:ext>
            </a:extLst>
          </p:cNvPr>
          <p:cNvSpPr/>
          <p:nvPr/>
        </p:nvSpPr>
        <p:spPr>
          <a:xfrm>
            <a:off x="1990436" y="2664607"/>
            <a:ext cx="1154545" cy="674253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2" name="팔각형 21">
            <a:extLst>
              <a:ext uri="{FF2B5EF4-FFF2-40B4-BE49-F238E27FC236}">
                <a16:creationId xmlns:a16="http://schemas.microsoft.com/office/drawing/2014/main" id="{B32C2FDE-C52B-1C31-548E-6814C06E1B24}"/>
              </a:ext>
            </a:extLst>
          </p:cNvPr>
          <p:cNvSpPr/>
          <p:nvPr/>
        </p:nvSpPr>
        <p:spPr>
          <a:xfrm>
            <a:off x="1976582" y="3856106"/>
            <a:ext cx="1154545" cy="674253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3" name="팔각형 22">
            <a:extLst>
              <a:ext uri="{FF2B5EF4-FFF2-40B4-BE49-F238E27FC236}">
                <a16:creationId xmlns:a16="http://schemas.microsoft.com/office/drawing/2014/main" id="{2EF2A32F-872B-B770-28BB-D540EF22CC13}"/>
              </a:ext>
            </a:extLst>
          </p:cNvPr>
          <p:cNvSpPr/>
          <p:nvPr/>
        </p:nvSpPr>
        <p:spPr>
          <a:xfrm>
            <a:off x="1976582" y="4907565"/>
            <a:ext cx="1154545" cy="674253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346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B21B362-EE5E-9A97-F502-55D68070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1062182"/>
            <a:ext cx="6449435" cy="24845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Smart Education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Smart Education is all the rage in South Korea, driven by both the public and private sectors efforts to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create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state-of-the-art learning </a:t>
            </a:r>
            <a:r>
              <a:rPr lang="en-US" altLang="ko-KR" sz="2000" dirty="0" err="1">
                <a:latin typeface="돋움" panose="020B0600000101010101" pitchFamily="50" charset="-127"/>
                <a:ea typeface="돋움" panose="020B0600000101010101" pitchFamily="50" charset="-127"/>
              </a:rPr>
              <a:t>enviroment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0A5BF6-1E2D-AAE3-919B-AE5C7387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857BB7FB-AEFD-DCDC-0789-2B9210D0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스마트 교육이란</a:t>
            </a:r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E9423132-7519-2D71-09CB-BA46FC1E2A82}"/>
              </a:ext>
            </a:extLst>
          </p:cNvPr>
          <p:cNvSpPr txBox="1">
            <a:spLocks/>
          </p:cNvSpPr>
          <p:nvPr/>
        </p:nvSpPr>
        <p:spPr>
          <a:xfrm>
            <a:off x="477838" y="3503091"/>
            <a:ext cx="8747125" cy="2484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스마트교육</a:t>
            </a:r>
            <a:endParaRPr lang="en-US" altLang="ko-KR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교육내용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방법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평가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환경 등 교육 체제를 혁신함으로써 모든 학생의 재능을 발굴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육성하는 교육 패러다임</a:t>
            </a:r>
            <a:endParaRPr lang="en-US" altLang="ko-KR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풍부한 자료와 정보통신기술울 활용하여 학습을 유도</a:t>
            </a:r>
          </a:p>
        </p:txBody>
      </p:sp>
      <p:pic>
        <p:nvPicPr>
          <p:cNvPr id="7" name="동영상">
            <a:hlinkClick r:id="" action="ppaction://media"/>
            <a:extLst>
              <a:ext uri="{FF2B5EF4-FFF2-40B4-BE49-F238E27FC236}">
                <a16:creationId xmlns:a16="http://schemas.microsoft.com/office/drawing/2014/main" id="{D5E99E4B-D113-2539-9F8E-DEF156C0EE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6379" y="1738078"/>
            <a:ext cx="17809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ACBB268-CDEE-20A9-AA20-ACEB11B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D7BA56D3-A347-60FB-A2E6-47178F2A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중점 교육 내용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AD3FC5F-430F-B4F6-C453-78C004095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08801"/>
              </p:ext>
            </p:extLst>
          </p:nvPr>
        </p:nvGraphicFramePr>
        <p:xfrm>
          <a:off x="1634835" y="2309090"/>
          <a:ext cx="7777020" cy="38608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8510">
                  <a:extLst>
                    <a:ext uri="{9D8B030D-6E8A-4147-A177-3AD203B41FA5}">
                      <a16:colId xmlns:a16="http://schemas.microsoft.com/office/drawing/2014/main" val="3313509101"/>
                    </a:ext>
                  </a:extLst>
                </a:gridCol>
                <a:gridCol w="3888510">
                  <a:extLst>
                    <a:ext uri="{9D8B030D-6E8A-4147-A177-3AD203B41FA5}">
                      <a16:colId xmlns:a16="http://schemas.microsoft.com/office/drawing/2014/main" val="1511910850"/>
                    </a:ext>
                  </a:extLst>
                </a:gridCol>
              </a:tblGrid>
              <a:tr h="12869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디지털 교과서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확대 및 적용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교육 컨텐츠 자유이용 및 안전한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환경 조성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108444"/>
                  </a:ext>
                </a:extLst>
              </a:tr>
              <a:tr h="12869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디지털 교과서 단계적 개발 및 법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제도 정비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교육 콘텐츠 공공목적 이용 활성화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13179"/>
                  </a:ext>
                </a:extLst>
              </a:tr>
              <a:tr h="12869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스마트학습 모델 개발 및 적용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역기능 해소를 위한 정보통신 윤리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교육 강화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969301"/>
                  </a:ext>
                </a:extLst>
              </a:tr>
            </a:tbl>
          </a:graphicData>
        </a:graphic>
      </p:graphicFrame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C558326F-45BA-EFEF-04B1-2FD80CA1BC9E}"/>
              </a:ext>
            </a:extLst>
          </p:cNvPr>
          <p:cNvSpPr/>
          <p:nvPr/>
        </p:nvSpPr>
        <p:spPr>
          <a:xfrm>
            <a:off x="1634835" y="1505527"/>
            <a:ext cx="3888510" cy="803563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CF9AC56-E098-48C8-90E2-0FBC55BF4DBC}"/>
              </a:ext>
            </a:extLst>
          </p:cNvPr>
          <p:cNvSpPr/>
          <p:nvPr/>
        </p:nvSpPr>
        <p:spPr>
          <a:xfrm>
            <a:off x="1634835" y="1653309"/>
            <a:ext cx="3888510" cy="655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 내용</a:t>
            </a: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934DEE3A-9C64-B678-863E-4CF586E76E90}"/>
              </a:ext>
            </a:extLst>
          </p:cNvPr>
          <p:cNvSpPr/>
          <p:nvPr/>
        </p:nvSpPr>
        <p:spPr>
          <a:xfrm>
            <a:off x="5523345" y="1505527"/>
            <a:ext cx="3888510" cy="803563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47BA23F-8AB3-5A3C-9760-570AC89697FC}"/>
              </a:ext>
            </a:extLst>
          </p:cNvPr>
          <p:cNvSpPr/>
          <p:nvPr/>
        </p:nvSpPr>
        <p:spPr>
          <a:xfrm>
            <a:off x="5523345" y="1653309"/>
            <a:ext cx="3888510" cy="655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 환경</a:t>
            </a:r>
          </a:p>
        </p:txBody>
      </p:sp>
      <p:sp>
        <p:nvSpPr>
          <p:cNvPr id="11" name="사각형: 잘린 한쪽 모서리 10">
            <a:extLst>
              <a:ext uri="{FF2B5EF4-FFF2-40B4-BE49-F238E27FC236}">
                <a16:creationId xmlns:a16="http://schemas.microsoft.com/office/drawing/2014/main" id="{676DC9CA-46A0-E7D0-B90B-A88A47E7DCA9}"/>
              </a:ext>
            </a:extLst>
          </p:cNvPr>
          <p:cNvSpPr/>
          <p:nvPr/>
        </p:nvSpPr>
        <p:spPr>
          <a:xfrm flipH="1">
            <a:off x="184727" y="2309090"/>
            <a:ext cx="1450108" cy="2567711"/>
          </a:xfrm>
          <a:prstGeom prst="snip1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교원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스마트교육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역량 강화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2E0581F8-B8B6-EA96-A081-4FCAEEEE6E4C}"/>
              </a:ext>
            </a:extLst>
          </p:cNvPr>
          <p:cNvSpPr/>
          <p:nvPr/>
        </p:nvSpPr>
        <p:spPr>
          <a:xfrm flipH="1">
            <a:off x="184727" y="4876801"/>
            <a:ext cx="1450108" cy="1293091"/>
          </a:xfrm>
          <a:prstGeom prst="snip1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클라우드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교육서비스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기반 조성</a:t>
            </a:r>
          </a:p>
        </p:txBody>
      </p:sp>
    </p:spTree>
    <p:extLst>
      <p:ext uri="{BB962C8B-B14F-4D97-AF65-F5344CB8AC3E}">
        <p14:creationId xmlns:p14="http://schemas.microsoft.com/office/powerpoint/2010/main" val="2068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0ECBA459-A4FD-940F-5C8B-16B33B46F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38649"/>
              </p:ext>
            </p:extLst>
          </p:nvPr>
        </p:nvGraphicFramePr>
        <p:xfrm>
          <a:off x="622473" y="1468582"/>
          <a:ext cx="8724728" cy="470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7EDEC4B-2FAA-2993-74EF-1E94E564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80F5B802-9126-0D5E-0761-C1489AE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행정구역별 교육 통계</a:t>
            </a: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3FD032C5-3831-3B87-0AA5-204E7D775DAF}"/>
              </a:ext>
            </a:extLst>
          </p:cNvPr>
          <p:cNvSpPr/>
          <p:nvPr/>
        </p:nvSpPr>
        <p:spPr>
          <a:xfrm>
            <a:off x="5190836" y="2207491"/>
            <a:ext cx="2133600" cy="45258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평균</a:t>
            </a:r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15.5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12165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DE388BA-33B8-F412-9935-59D63823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525D-E44E-428A-83E6-CB70106135E4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5AF50B6-9FCC-BF94-8ED2-3598C956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플랫폼 구축 전략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7FD4B50-2770-153E-4E9D-BEC12D3D8F8E}"/>
              </a:ext>
            </a:extLst>
          </p:cNvPr>
          <p:cNvGrpSpPr/>
          <p:nvPr/>
        </p:nvGrpSpPr>
        <p:grpSpPr>
          <a:xfrm>
            <a:off x="144635" y="1579418"/>
            <a:ext cx="4749800" cy="4699343"/>
            <a:chOff x="144635" y="1579418"/>
            <a:chExt cx="4749800" cy="4699343"/>
          </a:xfrm>
        </p:grpSpPr>
        <p:sp>
          <p:nvSpPr>
            <p:cNvPr id="5" name="사각형: 둥근 대각선 방향 모서리 4">
              <a:extLst>
                <a:ext uri="{FF2B5EF4-FFF2-40B4-BE49-F238E27FC236}">
                  <a16:creationId xmlns:a16="http://schemas.microsoft.com/office/drawing/2014/main" id="{09201A83-ADFD-8E3B-87A3-8960E0C7B7C8}"/>
                </a:ext>
              </a:extLst>
            </p:cNvPr>
            <p:cNvSpPr/>
            <p:nvPr/>
          </p:nvSpPr>
          <p:spPr>
            <a:xfrm>
              <a:off x="144635" y="1579418"/>
              <a:ext cx="4749800" cy="4579072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육각형 9">
              <a:extLst>
                <a:ext uri="{FF2B5EF4-FFF2-40B4-BE49-F238E27FC236}">
                  <a16:creationId xmlns:a16="http://schemas.microsoft.com/office/drawing/2014/main" id="{41C0399B-D285-D4DC-5C64-B82C91A014CB}"/>
                </a:ext>
              </a:extLst>
            </p:cNvPr>
            <p:cNvSpPr/>
            <p:nvPr/>
          </p:nvSpPr>
          <p:spPr>
            <a:xfrm>
              <a:off x="806189" y="1764147"/>
              <a:ext cx="3426691" cy="39716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클라우드</a:t>
              </a:r>
            </a:p>
          </p:txBody>
        </p:sp>
        <p:sp>
          <p:nvSpPr>
            <p:cNvPr id="11" name="말풍선: 모서리가 둥근 사각형 10">
              <a:extLst>
                <a:ext uri="{FF2B5EF4-FFF2-40B4-BE49-F238E27FC236}">
                  <a16:creationId xmlns:a16="http://schemas.microsoft.com/office/drawing/2014/main" id="{86EA159F-5C78-D576-E22F-2BE80DFAFBF5}"/>
                </a:ext>
              </a:extLst>
            </p:cNvPr>
            <p:cNvSpPr/>
            <p:nvPr/>
          </p:nvSpPr>
          <p:spPr>
            <a:xfrm>
              <a:off x="424873" y="2475345"/>
              <a:ext cx="1366982" cy="1394691"/>
            </a:xfrm>
            <a:prstGeom prst="wedgeRoundRectCallout">
              <a:avLst>
                <a:gd name="adj1" fmla="val 64107"/>
                <a:gd name="adj2" fmla="val -16970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디지털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교과서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플랫폼</a:t>
              </a:r>
            </a:p>
          </p:txBody>
        </p:sp>
        <p:sp>
          <p:nvSpPr>
            <p:cNvPr id="13" name="사각형: 둥근 위쪽 모서리 12">
              <a:extLst>
                <a:ext uri="{FF2B5EF4-FFF2-40B4-BE49-F238E27FC236}">
                  <a16:creationId xmlns:a16="http://schemas.microsoft.com/office/drawing/2014/main" id="{D2DFF3FF-302C-A8B6-9924-95CE2485C582}"/>
                </a:ext>
              </a:extLst>
            </p:cNvPr>
            <p:cNvSpPr/>
            <p:nvPr/>
          </p:nvSpPr>
          <p:spPr>
            <a:xfrm flipV="1">
              <a:off x="505341" y="4264996"/>
              <a:ext cx="4162451" cy="1720167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사각형: 잘린 한쪽 모서리 11">
              <a:extLst>
                <a:ext uri="{FF2B5EF4-FFF2-40B4-BE49-F238E27FC236}">
                  <a16:creationId xmlns:a16="http://schemas.microsoft.com/office/drawing/2014/main" id="{E6D245B4-9178-4533-BEE0-8BC4D6E0C3E9}"/>
                </a:ext>
              </a:extLst>
            </p:cNvPr>
            <p:cNvSpPr/>
            <p:nvPr/>
          </p:nvSpPr>
          <p:spPr>
            <a:xfrm>
              <a:off x="471055" y="4031726"/>
              <a:ext cx="1570181" cy="397163"/>
            </a:xfrm>
            <a:prstGeom prst="snip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저작 및 개발</a:t>
              </a:r>
            </a:p>
          </p:txBody>
        </p:sp>
        <p:sp>
          <p:nvSpPr>
            <p:cNvPr id="14" name="순서도: 문서 13">
              <a:extLst>
                <a:ext uri="{FF2B5EF4-FFF2-40B4-BE49-F238E27FC236}">
                  <a16:creationId xmlns:a16="http://schemas.microsoft.com/office/drawing/2014/main" id="{6EE2F1DC-A0E7-85B1-CAD4-DC1DD3E126A3}"/>
                </a:ext>
              </a:extLst>
            </p:cNvPr>
            <p:cNvSpPr/>
            <p:nvPr/>
          </p:nvSpPr>
          <p:spPr>
            <a:xfrm rot="20127632">
              <a:off x="775854" y="4868067"/>
              <a:ext cx="665018" cy="715817"/>
            </a:xfrm>
            <a:prstGeom prst="flowChart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오픈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마켓</a:t>
              </a:r>
            </a:p>
          </p:txBody>
        </p:sp>
        <p:graphicFrame>
          <p:nvGraphicFramePr>
            <p:cNvPr id="15" name="다이어그램 14">
              <a:extLst>
                <a:ext uri="{FF2B5EF4-FFF2-40B4-BE49-F238E27FC236}">
                  <a16:creationId xmlns:a16="http://schemas.microsoft.com/office/drawing/2014/main" id="{AA75F889-C352-6834-9926-F9581AD5D4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30194574"/>
                </p:ext>
              </p:extLst>
            </p:nvPr>
          </p:nvGraphicFramePr>
          <p:xfrm>
            <a:off x="1583299" y="4133566"/>
            <a:ext cx="3064266" cy="21451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6" name="다이어그램 15">
              <a:extLst>
                <a:ext uri="{FF2B5EF4-FFF2-40B4-BE49-F238E27FC236}">
                  <a16:creationId xmlns:a16="http://schemas.microsoft.com/office/drawing/2014/main" id="{329FA4ED-9AEA-442E-8D4C-879FDC10B2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3933408"/>
                </p:ext>
              </p:extLst>
            </p:nvPr>
          </p:nvGraphicFramePr>
          <p:xfrm>
            <a:off x="1865207" y="2475344"/>
            <a:ext cx="2863904" cy="16385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13EC557-3395-2B51-E9BC-B18D50FEE072}"/>
              </a:ext>
            </a:extLst>
          </p:cNvPr>
          <p:cNvGrpSpPr/>
          <p:nvPr/>
        </p:nvGrpSpPr>
        <p:grpSpPr>
          <a:xfrm>
            <a:off x="5011567" y="1579418"/>
            <a:ext cx="4749800" cy="4579072"/>
            <a:chOff x="5011567" y="1579418"/>
            <a:chExt cx="4749800" cy="4579072"/>
          </a:xfrm>
        </p:grpSpPr>
        <p:sp>
          <p:nvSpPr>
            <p:cNvPr id="9" name="사각형: 둥근 대각선 방향 모서리 8">
              <a:extLst>
                <a:ext uri="{FF2B5EF4-FFF2-40B4-BE49-F238E27FC236}">
                  <a16:creationId xmlns:a16="http://schemas.microsoft.com/office/drawing/2014/main" id="{A0A5F04E-2CA5-3D3A-243F-CC0D9CB794A3}"/>
                </a:ext>
              </a:extLst>
            </p:cNvPr>
            <p:cNvSpPr/>
            <p:nvPr/>
          </p:nvSpPr>
          <p:spPr>
            <a:xfrm flipH="1">
              <a:off x="5011567" y="1579418"/>
              <a:ext cx="4749800" cy="4579072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설명선: 위쪽 화살표 16">
              <a:extLst>
                <a:ext uri="{FF2B5EF4-FFF2-40B4-BE49-F238E27FC236}">
                  <a16:creationId xmlns:a16="http://schemas.microsoft.com/office/drawing/2014/main" id="{B405ED29-B5CF-1ECA-058D-A97C2AEBB1CE}"/>
                </a:ext>
              </a:extLst>
            </p:cNvPr>
            <p:cNvSpPr/>
            <p:nvPr/>
          </p:nvSpPr>
          <p:spPr>
            <a:xfrm flipV="1">
              <a:off x="6095293" y="1764147"/>
              <a:ext cx="2614598" cy="942108"/>
            </a:xfrm>
            <a:prstGeom prst="upArrowCallout">
              <a:avLst>
                <a:gd name="adj1" fmla="val 50000"/>
                <a:gd name="adj2" fmla="val 23837"/>
                <a:gd name="adj3" fmla="val 15196"/>
                <a:gd name="adj4" fmla="val 5615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694D16-0224-D2CC-E0DC-C364FF19B4BE}"/>
                </a:ext>
              </a:extLst>
            </p:cNvPr>
            <p:cNvSpPr txBox="1"/>
            <p:nvPr/>
          </p:nvSpPr>
          <p:spPr>
            <a:xfrm>
              <a:off x="6331174" y="1835690"/>
              <a:ext cx="2142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학습자 단말기</a:t>
              </a:r>
            </a:p>
            <a:p>
              <a:pPr algn="ctr"/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사각형: 위쪽 모서리의 한쪽은 둥글고 다른 한쪽은 잘림 18">
              <a:extLst>
                <a:ext uri="{FF2B5EF4-FFF2-40B4-BE49-F238E27FC236}">
                  <a16:creationId xmlns:a16="http://schemas.microsoft.com/office/drawing/2014/main" id="{9977302A-63F0-73F0-8405-0E890BB61CD2}"/>
                </a:ext>
              </a:extLst>
            </p:cNvPr>
            <p:cNvSpPr/>
            <p:nvPr/>
          </p:nvSpPr>
          <p:spPr>
            <a:xfrm>
              <a:off x="5360342" y="2777798"/>
              <a:ext cx="1760894" cy="454929"/>
            </a:xfrm>
            <a:prstGeom prst="snipRoundRect">
              <a:avLst>
                <a:gd name="adj1" fmla="val 16667"/>
                <a:gd name="adj2" fmla="val 4306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웹 브라우저</a:t>
              </a:r>
            </a:p>
          </p:txBody>
        </p:sp>
        <p:sp>
          <p:nvSpPr>
            <p:cNvPr id="20" name="사각형: 위쪽 모서리의 한쪽은 둥글고 다른 한쪽은 잘림 19">
              <a:extLst>
                <a:ext uri="{FF2B5EF4-FFF2-40B4-BE49-F238E27FC236}">
                  <a16:creationId xmlns:a16="http://schemas.microsoft.com/office/drawing/2014/main" id="{104A461F-5E56-D4EA-D52F-154422AC3E4D}"/>
                </a:ext>
              </a:extLst>
            </p:cNvPr>
            <p:cNvSpPr/>
            <p:nvPr/>
          </p:nvSpPr>
          <p:spPr>
            <a:xfrm flipH="1">
              <a:off x="7464069" y="2777798"/>
              <a:ext cx="1760894" cy="454929"/>
            </a:xfrm>
            <a:prstGeom prst="snipRoundRect">
              <a:avLst>
                <a:gd name="adj1" fmla="val 16667"/>
                <a:gd name="adj2" fmla="val 4306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교과서</a:t>
              </a:r>
            </a:p>
          </p:txBody>
        </p:sp>
        <p:sp>
          <p:nvSpPr>
            <p:cNvPr id="21" name="두루마리 모양: 가로로 말림 20">
              <a:extLst>
                <a:ext uri="{FF2B5EF4-FFF2-40B4-BE49-F238E27FC236}">
                  <a16:creationId xmlns:a16="http://schemas.microsoft.com/office/drawing/2014/main" id="{804CDECC-A67F-E2C7-67F5-49FEE42BED6A}"/>
                </a:ext>
              </a:extLst>
            </p:cNvPr>
            <p:cNvSpPr/>
            <p:nvPr/>
          </p:nvSpPr>
          <p:spPr>
            <a:xfrm>
              <a:off x="5220855" y="3433580"/>
              <a:ext cx="4348017" cy="1230783"/>
            </a:xfrm>
            <a:prstGeom prst="horizontalScrol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순서도: 순차적 액세스 저장소 21">
              <a:extLst>
                <a:ext uri="{FF2B5EF4-FFF2-40B4-BE49-F238E27FC236}">
                  <a16:creationId xmlns:a16="http://schemas.microsoft.com/office/drawing/2014/main" id="{65AFEBA1-029F-6E5D-38F9-B8D677CB11A6}"/>
                </a:ext>
              </a:extLst>
            </p:cNvPr>
            <p:cNvSpPr/>
            <p:nvPr/>
          </p:nvSpPr>
          <p:spPr>
            <a:xfrm flipH="1" flipV="1">
              <a:off x="5578764" y="3768436"/>
              <a:ext cx="1348509" cy="660453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076E4E-C04E-860A-4823-D7E5236F5836}"/>
                </a:ext>
              </a:extLst>
            </p:cNvPr>
            <p:cNvSpPr txBox="1"/>
            <p:nvPr/>
          </p:nvSpPr>
          <p:spPr>
            <a:xfrm>
              <a:off x="5691879" y="3810401"/>
              <a:ext cx="1122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스마트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교육앱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56B4763F-B8A8-7214-DF91-5E6837D0D080}"/>
                </a:ext>
              </a:extLst>
            </p:cNvPr>
            <p:cNvSpPr/>
            <p:nvPr/>
          </p:nvSpPr>
          <p:spPr>
            <a:xfrm>
              <a:off x="8040793" y="3755049"/>
              <a:ext cx="1440334" cy="587843"/>
            </a:xfrm>
            <a:prstGeom prst="parallelogram">
              <a:avLst>
                <a:gd name="adj" fmla="val 344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학습관리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도구</a:t>
              </a:r>
            </a:p>
          </p:txBody>
        </p:sp>
        <p:sp>
          <p:nvSpPr>
            <p:cNvPr id="25" name="평행 사변형 24">
              <a:extLst>
                <a:ext uri="{FF2B5EF4-FFF2-40B4-BE49-F238E27FC236}">
                  <a16:creationId xmlns:a16="http://schemas.microsoft.com/office/drawing/2014/main" id="{D693BEAE-86D5-483A-8A08-D5496FF4E62D}"/>
                </a:ext>
              </a:extLst>
            </p:cNvPr>
            <p:cNvSpPr/>
            <p:nvPr/>
          </p:nvSpPr>
          <p:spPr>
            <a:xfrm flipH="1">
              <a:off x="7067395" y="3755048"/>
              <a:ext cx="973398" cy="587843"/>
            </a:xfrm>
            <a:prstGeom prst="parallelogram">
              <a:avLst>
                <a:gd name="adj" fmla="val 344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뷰어</a:t>
              </a:r>
            </a:p>
          </p:txBody>
        </p:sp>
        <p:sp>
          <p:nvSpPr>
            <p:cNvPr id="26" name="순서도: 저장 데이터 25">
              <a:extLst>
                <a:ext uri="{FF2B5EF4-FFF2-40B4-BE49-F238E27FC236}">
                  <a16:creationId xmlns:a16="http://schemas.microsoft.com/office/drawing/2014/main" id="{4078AA3D-E6F5-80C9-1846-D578FC46CE2D}"/>
                </a:ext>
              </a:extLst>
            </p:cNvPr>
            <p:cNvSpPr/>
            <p:nvPr/>
          </p:nvSpPr>
          <p:spPr>
            <a:xfrm>
              <a:off x="5284288" y="4821923"/>
              <a:ext cx="1910839" cy="404052"/>
            </a:xfrm>
            <a:prstGeom prst="flowChartOnlineStora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PC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7" name="순서도: 다른 페이지 연결선 26">
              <a:extLst>
                <a:ext uri="{FF2B5EF4-FFF2-40B4-BE49-F238E27FC236}">
                  <a16:creationId xmlns:a16="http://schemas.microsoft.com/office/drawing/2014/main" id="{FCBA6BBD-1F41-2F89-8F0F-EBE5E2C8F9B3}"/>
                </a:ext>
              </a:extLst>
            </p:cNvPr>
            <p:cNvSpPr/>
            <p:nvPr/>
          </p:nvSpPr>
          <p:spPr>
            <a:xfrm>
              <a:off x="7464069" y="4815998"/>
              <a:ext cx="2178695" cy="492792"/>
            </a:xfrm>
            <a:prstGeom prst="flowChartOffpage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스마트패드</a:t>
              </a:r>
            </a:p>
          </p:txBody>
        </p:sp>
        <p:cxnSp>
          <p:nvCxnSpPr>
            <p:cNvPr id="29" name="연결선: 꺾임 28">
              <a:extLst>
                <a:ext uri="{FF2B5EF4-FFF2-40B4-BE49-F238E27FC236}">
                  <a16:creationId xmlns:a16="http://schemas.microsoft.com/office/drawing/2014/main" id="{78B50A98-92C8-284A-3A69-0691B099B2F8}"/>
                </a:ext>
              </a:extLst>
            </p:cNvPr>
            <p:cNvCxnSpPr>
              <a:stCxn id="26" idx="0"/>
              <a:endCxn id="27" idx="0"/>
            </p:cNvCxnSpPr>
            <p:nvPr/>
          </p:nvCxnSpPr>
          <p:spPr>
            <a:xfrm rot="5400000" flipH="1" flipV="1">
              <a:off x="7393600" y="3662107"/>
              <a:ext cx="5925" cy="2313709"/>
            </a:xfrm>
            <a:prstGeom prst="bentConnector3">
              <a:avLst>
                <a:gd name="adj1" fmla="val 3958228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설명선: 왼쪽/오른쪽/위쪽/아래쪽 31">
              <a:extLst>
                <a:ext uri="{FF2B5EF4-FFF2-40B4-BE49-F238E27FC236}">
                  <a16:creationId xmlns:a16="http://schemas.microsoft.com/office/drawing/2014/main" id="{F76F392B-55F6-0C62-63CC-795E4D3B3148}"/>
                </a:ext>
              </a:extLst>
            </p:cNvPr>
            <p:cNvSpPr/>
            <p:nvPr/>
          </p:nvSpPr>
          <p:spPr>
            <a:xfrm>
              <a:off x="5908122" y="5306679"/>
              <a:ext cx="2727878" cy="823843"/>
            </a:xfrm>
            <a:prstGeom prst="quadArrowCallout">
              <a:avLst>
                <a:gd name="adj1" fmla="val 37030"/>
                <a:gd name="adj2" fmla="val 18515"/>
                <a:gd name="adj3" fmla="val 31485"/>
                <a:gd name="adj4" fmla="val 2916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OSMD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1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192</Words>
  <Application>Microsoft Office PowerPoint</Application>
  <PresentationFormat>A4 용지(210x297mm)</PresentationFormat>
  <Paragraphs>75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1. 스마트 교육이란</vt:lpstr>
      <vt:lpstr>2. 중점 교육 내용</vt:lpstr>
      <vt:lpstr>3. 행정구역별 교육 통계</vt:lpstr>
      <vt:lpstr>4. 플랫폼 구축 전략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26</cp:revision>
  <dcterms:created xsi:type="dcterms:W3CDTF">2024-07-08T11:53:57Z</dcterms:created>
  <dcterms:modified xsi:type="dcterms:W3CDTF">2024-07-08T13:23:35Z</dcterms:modified>
</cp:coreProperties>
</file>