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906000" cy="6858000" type="A4"/>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테마 스타일 1 - 강조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286" y="-91"/>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ko-KR" altLang="en-US" sz="2400" dirty="0" smtClean="0">
                <a:latin typeface="궁서" pitchFamily="18" charset="-127"/>
                <a:ea typeface="궁서" pitchFamily="18" charset="-127"/>
              </a:rPr>
              <a:t>아시아 해상 화물 </a:t>
            </a:r>
            <a:r>
              <a:rPr lang="ko-KR" altLang="en-US" sz="2400" dirty="0" err="1" smtClean="0">
                <a:latin typeface="궁서" pitchFamily="18" charset="-127"/>
                <a:ea typeface="궁서" pitchFamily="18" charset="-127"/>
              </a:rPr>
              <a:t>수출물</a:t>
            </a:r>
            <a:r>
              <a:rPr lang="ko-KR" altLang="en-US" sz="2400" dirty="0" smtClean="0">
                <a:latin typeface="궁서" pitchFamily="18" charset="-127"/>
                <a:ea typeface="궁서" pitchFamily="18" charset="-127"/>
              </a:rPr>
              <a:t> 동향</a:t>
            </a:r>
            <a:endParaRPr lang="ko-KR" sz="2400" dirty="0">
              <a:latin typeface="궁서" pitchFamily="18" charset="-127"/>
              <a:ea typeface="궁서" pitchFamily="18" charset="-127"/>
            </a:endParaRPr>
          </a:p>
        </c:rich>
      </c:tx>
      <c:layout/>
      <c:overlay val="0"/>
      <c:spPr>
        <a:solidFill>
          <a:schemeClr val="bg1"/>
        </a:solidFill>
        <a:ln>
          <a:solidFill>
            <a:schemeClr val="accent1">
              <a:shade val="50000"/>
            </a:schemeClr>
          </a:solidFill>
        </a:ln>
        <a:effectLst>
          <a:outerShdw blurRad="50800" dist="38100" dir="16200000" rotWithShape="0">
            <a:prstClr val="black">
              <a:alpha val="40000"/>
            </a:prstClr>
          </a:outerShdw>
        </a:effectLst>
      </c:spPr>
    </c:title>
    <c:autoTitleDeleted val="0"/>
    <c:plotArea>
      <c:layout>
        <c:manualLayout>
          <c:layoutTarget val="inner"/>
          <c:xMode val="edge"/>
          <c:yMode val="edge"/>
          <c:x val="0.1740708818880142"/>
          <c:y val="0.15346152684270692"/>
          <c:w val="0.76241069452475529"/>
          <c:h val="0.61943817236234311"/>
        </c:manualLayout>
      </c:layout>
      <c:barChart>
        <c:barDir val="col"/>
        <c:grouping val="clustered"/>
        <c:varyColors val="0"/>
        <c:ser>
          <c:idx val="0"/>
          <c:order val="0"/>
          <c:tx>
            <c:strRef>
              <c:f>Sheet1!$B$1</c:f>
              <c:strCache>
                <c:ptCount val="1"/>
                <c:pt idx="0">
                  <c:v>물량(천 톤)</c:v>
                </c:pt>
              </c:strCache>
            </c:strRef>
          </c:tx>
          <c:invertIfNegative val="0"/>
          <c:cat>
            <c:strRef>
              <c:f>Sheet1!$A$2:$A$6</c:f>
              <c:strCache>
                <c:ptCount val="5"/>
                <c:pt idx="0">
                  <c:v>2013년</c:v>
                </c:pt>
                <c:pt idx="1">
                  <c:v>2014년</c:v>
                </c:pt>
                <c:pt idx="2">
                  <c:v>2015년</c:v>
                </c:pt>
                <c:pt idx="3">
                  <c:v>2016년</c:v>
                </c:pt>
                <c:pt idx="4">
                  <c:v>2017년 3월</c:v>
                </c:pt>
              </c:strCache>
            </c:strRef>
          </c:cat>
          <c:val>
            <c:numRef>
              <c:f>Sheet1!$B$2:$B$6</c:f>
              <c:numCache>
                <c:formatCode>#,##0</c:formatCode>
                <c:ptCount val="5"/>
                <c:pt idx="0">
                  <c:v>165266</c:v>
                </c:pt>
                <c:pt idx="1">
                  <c:v>165780</c:v>
                </c:pt>
                <c:pt idx="2">
                  <c:v>166299</c:v>
                </c:pt>
                <c:pt idx="3">
                  <c:v>42379</c:v>
                </c:pt>
                <c:pt idx="4">
                  <c:v>42225</c:v>
                </c:pt>
              </c:numCache>
            </c:numRef>
          </c:val>
        </c:ser>
        <c:dLbls>
          <c:showLegendKey val="0"/>
          <c:showVal val="0"/>
          <c:showCatName val="0"/>
          <c:showSerName val="0"/>
          <c:showPercent val="0"/>
          <c:showBubbleSize val="0"/>
        </c:dLbls>
        <c:gapWidth val="150"/>
        <c:axId val="273180544"/>
        <c:axId val="273190912"/>
      </c:barChart>
      <c:lineChart>
        <c:grouping val="standard"/>
        <c:varyColors val="0"/>
        <c:ser>
          <c:idx val="1"/>
          <c:order val="1"/>
          <c:tx>
            <c:strRef>
              <c:f>Sheet1!$C$1</c:f>
              <c:strCache>
                <c:ptCount val="1"/>
                <c:pt idx="0">
                  <c:v>비중(%)</c:v>
                </c:pt>
              </c:strCache>
            </c:strRef>
          </c:tx>
          <c:dLbls>
            <c:dLbl>
              <c:idx val="3"/>
              <c:layout/>
              <c:dLblPos val="t"/>
              <c:showLegendKey val="0"/>
              <c:showVal val="1"/>
              <c:showCatName val="0"/>
              <c:showSerName val="0"/>
              <c:showPercent val="0"/>
              <c:showBubbleSize val="0"/>
            </c:dLbl>
            <c:dLblPos val="t"/>
            <c:showLegendKey val="0"/>
            <c:showVal val="0"/>
            <c:showCatName val="0"/>
            <c:showSerName val="0"/>
            <c:showPercent val="0"/>
            <c:showBubbleSize val="0"/>
          </c:dLbls>
          <c:cat>
            <c:strRef>
              <c:f>Sheet1!$A$2:$A$6</c:f>
              <c:strCache>
                <c:ptCount val="5"/>
                <c:pt idx="0">
                  <c:v>2013년</c:v>
                </c:pt>
                <c:pt idx="1">
                  <c:v>2014년</c:v>
                </c:pt>
                <c:pt idx="2">
                  <c:v>2015년</c:v>
                </c:pt>
                <c:pt idx="3">
                  <c:v>2016년</c:v>
                </c:pt>
                <c:pt idx="4">
                  <c:v>2017년 3월</c:v>
                </c:pt>
              </c:strCache>
            </c:strRef>
          </c:cat>
          <c:val>
            <c:numRef>
              <c:f>Sheet1!$C$2:$C$6</c:f>
              <c:numCache>
                <c:formatCode>General</c:formatCode>
                <c:ptCount val="5"/>
                <c:pt idx="0">
                  <c:v>66.3</c:v>
                </c:pt>
                <c:pt idx="1">
                  <c:v>67.2</c:v>
                </c:pt>
                <c:pt idx="2">
                  <c:v>69.599999999999994</c:v>
                </c:pt>
                <c:pt idx="3">
                  <c:v>68.2</c:v>
                </c:pt>
                <c:pt idx="4">
                  <c:v>68.3</c:v>
                </c:pt>
              </c:numCache>
            </c:numRef>
          </c:val>
          <c:smooth val="0"/>
        </c:ser>
        <c:dLbls>
          <c:showLegendKey val="0"/>
          <c:showVal val="0"/>
          <c:showCatName val="0"/>
          <c:showSerName val="0"/>
          <c:showPercent val="0"/>
          <c:showBubbleSize val="0"/>
        </c:dLbls>
        <c:marker val="1"/>
        <c:smooth val="0"/>
        <c:axId val="275153664"/>
        <c:axId val="273192448"/>
      </c:lineChart>
      <c:catAx>
        <c:axId val="273180544"/>
        <c:scaling>
          <c:orientation val="minMax"/>
        </c:scaling>
        <c:delete val="0"/>
        <c:axPos val="b"/>
        <c:majorTickMark val="out"/>
        <c:minorTickMark val="none"/>
        <c:tickLblPos val="nextTo"/>
        <c:crossAx val="273190912"/>
        <c:crosses val="autoZero"/>
        <c:auto val="1"/>
        <c:lblAlgn val="ctr"/>
        <c:lblOffset val="100"/>
        <c:noMultiLvlLbl val="0"/>
      </c:catAx>
      <c:valAx>
        <c:axId val="273190912"/>
        <c:scaling>
          <c:orientation val="minMax"/>
          <c:max val="200000"/>
        </c:scaling>
        <c:delete val="0"/>
        <c:axPos val="l"/>
        <c:majorGridlines>
          <c:spPr>
            <a:ln>
              <a:noFill/>
            </a:ln>
          </c:spPr>
        </c:majorGridlines>
        <c:numFmt formatCode="#,##0" sourceLinked="1"/>
        <c:majorTickMark val="out"/>
        <c:minorTickMark val="none"/>
        <c:tickLblPos val="nextTo"/>
        <c:crossAx val="273180544"/>
        <c:crosses val="autoZero"/>
        <c:crossBetween val="between"/>
        <c:majorUnit val="50000"/>
      </c:valAx>
      <c:valAx>
        <c:axId val="273192448"/>
        <c:scaling>
          <c:orientation val="minMax"/>
          <c:max val="80"/>
        </c:scaling>
        <c:delete val="0"/>
        <c:axPos val="r"/>
        <c:numFmt formatCode="General" sourceLinked="1"/>
        <c:majorTickMark val="out"/>
        <c:minorTickMark val="none"/>
        <c:tickLblPos val="nextTo"/>
        <c:crossAx val="275153664"/>
        <c:crosses val="max"/>
        <c:crossBetween val="between"/>
        <c:majorUnit val="20"/>
      </c:valAx>
      <c:catAx>
        <c:axId val="275153664"/>
        <c:scaling>
          <c:orientation val="minMax"/>
        </c:scaling>
        <c:delete val="1"/>
        <c:axPos val="b"/>
        <c:majorTickMark val="out"/>
        <c:minorTickMark val="none"/>
        <c:tickLblPos val="nextTo"/>
        <c:crossAx val="273192448"/>
        <c:crosses val="autoZero"/>
        <c:auto val="1"/>
        <c:lblAlgn val="ctr"/>
        <c:lblOffset val="100"/>
        <c:noMultiLvlLbl val="0"/>
      </c:catAx>
      <c:dTable>
        <c:showHorzBorder val="1"/>
        <c:showVertBorder val="1"/>
        <c:showOutline val="1"/>
        <c:showKeys val="1"/>
      </c:dTable>
      <c:spPr>
        <a:solidFill>
          <a:schemeClr val="bg1"/>
        </a:solidFill>
      </c:spPr>
    </c:plotArea>
    <c:plotVisOnly val="1"/>
    <c:dispBlanksAs val="gap"/>
    <c:showDLblsOverMax val="0"/>
  </c:chart>
  <c:spPr>
    <a:solidFill>
      <a:srgbClr val="FFFF00"/>
    </a:solidFill>
    <a:ln>
      <a:solidFill>
        <a:schemeClr val="accent1">
          <a:shade val="50000"/>
        </a:schemeClr>
      </a:solidFill>
    </a:ln>
  </c:spPr>
  <c:txPr>
    <a:bodyPr/>
    <a:lstStyle/>
    <a:p>
      <a:pPr>
        <a:defRPr sz="1600">
          <a:latin typeface="돋움" pitchFamily="50" charset="-127"/>
          <a:ea typeface="돋움" pitchFamily="50" charset="-127"/>
        </a:defRPr>
      </a:pPr>
      <a:endParaRPr lang="ko-K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CF8B6D-D87A-4217-9DAC-E95003AF8C92}" type="doc">
      <dgm:prSet loTypeId="urn:microsoft.com/office/officeart/2005/8/layout/hProcess9" loCatId="process" qsTypeId="urn:microsoft.com/office/officeart/2005/8/quickstyle/3d3" qsCatId="3D" csTypeId="urn:microsoft.com/office/officeart/2005/8/colors/accent1_2" csCatId="accent1" phldr="1"/>
      <dgm:spPr/>
    </dgm:pt>
    <dgm:pt modelId="{7F9A18F3-ECAE-4F45-BDDB-7EAFE180EC59}">
      <dgm:prSet phldrT="[텍스트]"/>
      <dgm:spPr/>
      <dgm:t>
        <a:bodyPr/>
        <a:lstStyle/>
        <a:p>
          <a:pPr latinLnBrk="1"/>
          <a:r>
            <a:rPr lang="en-US" altLang="ko-KR" dirty="0" smtClean="0">
              <a:latin typeface="굴림" pitchFamily="50" charset="-127"/>
              <a:ea typeface="굴림" pitchFamily="50" charset="-127"/>
            </a:rPr>
            <a:t>MH</a:t>
          </a:r>
          <a:r>
            <a:rPr lang="ko-KR" altLang="en-US" dirty="0" smtClean="0">
              <a:latin typeface="굴림" pitchFamily="50" charset="-127"/>
              <a:ea typeface="굴림" pitchFamily="50" charset="-127"/>
            </a:rPr>
            <a:t>건설</a:t>
          </a:r>
          <a:endParaRPr lang="ko-KR" altLang="en-US" dirty="0">
            <a:latin typeface="굴림" pitchFamily="50" charset="-127"/>
            <a:ea typeface="굴림" pitchFamily="50" charset="-127"/>
          </a:endParaRPr>
        </a:p>
      </dgm:t>
    </dgm:pt>
    <dgm:pt modelId="{D858AAA7-6265-4B7C-A1F0-F2B040877F89}" type="parTrans" cxnId="{AA6C7ED3-6E87-478E-A0BE-9FA135B8CCCF}">
      <dgm:prSet/>
      <dgm:spPr/>
      <dgm:t>
        <a:bodyPr/>
        <a:lstStyle/>
        <a:p>
          <a:pPr latinLnBrk="1"/>
          <a:endParaRPr lang="ko-KR" altLang="en-US"/>
        </a:p>
      </dgm:t>
    </dgm:pt>
    <dgm:pt modelId="{51F141AF-9A0D-4FF1-936D-C9E0A3FDB122}" type="sibTrans" cxnId="{AA6C7ED3-6E87-478E-A0BE-9FA135B8CCCF}">
      <dgm:prSet/>
      <dgm:spPr/>
      <dgm:t>
        <a:bodyPr/>
        <a:lstStyle/>
        <a:p>
          <a:pPr latinLnBrk="1"/>
          <a:endParaRPr lang="ko-KR" altLang="en-US"/>
        </a:p>
      </dgm:t>
    </dgm:pt>
    <dgm:pt modelId="{059D1C20-4E7D-48A9-89CE-FBC1CDBCB2ED}">
      <dgm:prSet phldrT="[텍스트]"/>
      <dgm:spPr/>
      <dgm:t>
        <a:bodyPr/>
        <a:lstStyle/>
        <a:p>
          <a:pPr latinLnBrk="1"/>
          <a:r>
            <a:rPr lang="ko-KR" altLang="en-US" dirty="0" err="1" smtClean="0">
              <a:latin typeface="굴림" pitchFamily="50" charset="-127"/>
              <a:ea typeface="굴림" pitchFamily="50" charset="-127"/>
            </a:rPr>
            <a:t>엠스틸</a:t>
          </a:r>
          <a:endParaRPr lang="ko-KR" altLang="en-US" dirty="0">
            <a:latin typeface="굴림" pitchFamily="50" charset="-127"/>
            <a:ea typeface="굴림" pitchFamily="50" charset="-127"/>
          </a:endParaRPr>
        </a:p>
      </dgm:t>
    </dgm:pt>
    <dgm:pt modelId="{D32C503E-0DDA-4A22-B1F6-0617D8DF700C}" type="parTrans" cxnId="{2DF361D6-A4A8-493F-9153-74DCD24750EE}">
      <dgm:prSet/>
      <dgm:spPr/>
      <dgm:t>
        <a:bodyPr/>
        <a:lstStyle/>
        <a:p>
          <a:pPr latinLnBrk="1"/>
          <a:endParaRPr lang="ko-KR" altLang="en-US"/>
        </a:p>
      </dgm:t>
    </dgm:pt>
    <dgm:pt modelId="{88BE1CD9-0D21-40F4-8F03-9FA4E50675F5}" type="sibTrans" cxnId="{2DF361D6-A4A8-493F-9153-74DCD24750EE}">
      <dgm:prSet/>
      <dgm:spPr/>
      <dgm:t>
        <a:bodyPr/>
        <a:lstStyle/>
        <a:p>
          <a:pPr latinLnBrk="1"/>
          <a:endParaRPr lang="ko-KR" altLang="en-US"/>
        </a:p>
      </dgm:t>
    </dgm:pt>
    <dgm:pt modelId="{B38D94F6-876F-4A2C-8A0E-29165973876A}">
      <dgm:prSet phldrT="[텍스트]"/>
      <dgm:spPr/>
      <dgm:t>
        <a:bodyPr/>
        <a:lstStyle/>
        <a:p>
          <a:pPr latinLnBrk="1"/>
          <a:r>
            <a:rPr lang="ko-KR" altLang="en-US" dirty="0" err="1" smtClean="0">
              <a:latin typeface="굴림" pitchFamily="50" charset="-127"/>
              <a:ea typeface="굴림" pitchFamily="50" charset="-127"/>
            </a:rPr>
            <a:t>오크</a:t>
          </a:r>
          <a:r>
            <a:rPr lang="ko-KR" altLang="en-US" dirty="0" smtClean="0">
              <a:latin typeface="굴림" pitchFamily="50" charset="-127"/>
              <a:ea typeface="굴림" pitchFamily="50" charset="-127"/>
            </a:rPr>
            <a:t>  라인</a:t>
          </a:r>
          <a:endParaRPr lang="ko-KR" altLang="en-US" dirty="0">
            <a:latin typeface="굴림" pitchFamily="50" charset="-127"/>
            <a:ea typeface="굴림" pitchFamily="50" charset="-127"/>
          </a:endParaRPr>
        </a:p>
      </dgm:t>
    </dgm:pt>
    <dgm:pt modelId="{370B3223-942E-4C96-BC78-76DB9544E36C}" type="parTrans" cxnId="{A2902BC4-13B0-4785-A638-422EECF8EB4C}">
      <dgm:prSet/>
      <dgm:spPr/>
      <dgm:t>
        <a:bodyPr/>
        <a:lstStyle/>
        <a:p>
          <a:pPr latinLnBrk="1"/>
          <a:endParaRPr lang="ko-KR" altLang="en-US"/>
        </a:p>
      </dgm:t>
    </dgm:pt>
    <dgm:pt modelId="{1BE33F33-CC12-4FB9-9AA6-773A9A678D32}" type="sibTrans" cxnId="{A2902BC4-13B0-4785-A638-422EECF8EB4C}">
      <dgm:prSet/>
      <dgm:spPr/>
      <dgm:t>
        <a:bodyPr/>
        <a:lstStyle/>
        <a:p>
          <a:pPr latinLnBrk="1"/>
          <a:endParaRPr lang="ko-KR" altLang="en-US"/>
        </a:p>
      </dgm:t>
    </dgm:pt>
    <dgm:pt modelId="{C9416FC1-0A2A-42A1-A7DA-182FF556888F}" type="pres">
      <dgm:prSet presAssocID="{D7CF8B6D-D87A-4217-9DAC-E95003AF8C92}" presName="CompostProcess" presStyleCnt="0">
        <dgm:presLayoutVars>
          <dgm:dir val="rev"/>
          <dgm:resizeHandles val="exact"/>
        </dgm:presLayoutVars>
      </dgm:prSet>
      <dgm:spPr/>
    </dgm:pt>
    <dgm:pt modelId="{18B9B3AD-0D4D-4AA5-9DA2-9D8EA162FE8F}" type="pres">
      <dgm:prSet presAssocID="{D7CF8B6D-D87A-4217-9DAC-E95003AF8C92}" presName="arrow" presStyleLbl="bgShp" presStyleIdx="0" presStyleCnt="1"/>
      <dgm:spPr/>
    </dgm:pt>
    <dgm:pt modelId="{842A52F0-270E-427F-96E4-3629155B7ECB}" type="pres">
      <dgm:prSet presAssocID="{D7CF8B6D-D87A-4217-9DAC-E95003AF8C92}" presName="linearProcess" presStyleCnt="0"/>
      <dgm:spPr/>
    </dgm:pt>
    <dgm:pt modelId="{0B3C1AF0-0B38-40A8-8710-11075E6D25BB}" type="pres">
      <dgm:prSet presAssocID="{7F9A18F3-ECAE-4F45-BDDB-7EAFE180EC59}" presName="textNode" presStyleLbl="node1" presStyleIdx="0" presStyleCnt="3">
        <dgm:presLayoutVars>
          <dgm:bulletEnabled val="1"/>
        </dgm:presLayoutVars>
      </dgm:prSet>
      <dgm:spPr/>
      <dgm:t>
        <a:bodyPr/>
        <a:lstStyle/>
        <a:p>
          <a:pPr latinLnBrk="1"/>
          <a:endParaRPr lang="ko-KR" altLang="en-US"/>
        </a:p>
      </dgm:t>
    </dgm:pt>
    <dgm:pt modelId="{90187351-4E74-4B1E-A9F6-B51E6BB25825}" type="pres">
      <dgm:prSet presAssocID="{51F141AF-9A0D-4FF1-936D-C9E0A3FDB122}" presName="sibTrans" presStyleCnt="0"/>
      <dgm:spPr/>
    </dgm:pt>
    <dgm:pt modelId="{68D9EBA0-FB48-4284-91D4-917B2823E690}" type="pres">
      <dgm:prSet presAssocID="{059D1C20-4E7D-48A9-89CE-FBC1CDBCB2ED}" presName="textNode" presStyleLbl="node1" presStyleIdx="1" presStyleCnt="3">
        <dgm:presLayoutVars>
          <dgm:bulletEnabled val="1"/>
        </dgm:presLayoutVars>
      </dgm:prSet>
      <dgm:spPr/>
      <dgm:t>
        <a:bodyPr/>
        <a:lstStyle/>
        <a:p>
          <a:pPr latinLnBrk="1"/>
          <a:endParaRPr lang="ko-KR" altLang="en-US"/>
        </a:p>
      </dgm:t>
    </dgm:pt>
    <dgm:pt modelId="{775A1DA7-C4D3-4BAA-BACD-8DC410DF0385}" type="pres">
      <dgm:prSet presAssocID="{88BE1CD9-0D21-40F4-8F03-9FA4E50675F5}" presName="sibTrans" presStyleCnt="0"/>
      <dgm:spPr/>
    </dgm:pt>
    <dgm:pt modelId="{695092FE-97BF-4F2B-981E-F0420D1C030C}" type="pres">
      <dgm:prSet presAssocID="{B38D94F6-876F-4A2C-8A0E-29165973876A}" presName="textNode" presStyleLbl="node1" presStyleIdx="2" presStyleCnt="3">
        <dgm:presLayoutVars>
          <dgm:bulletEnabled val="1"/>
        </dgm:presLayoutVars>
      </dgm:prSet>
      <dgm:spPr/>
      <dgm:t>
        <a:bodyPr/>
        <a:lstStyle/>
        <a:p>
          <a:pPr latinLnBrk="1"/>
          <a:endParaRPr lang="ko-KR" altLang="en-US"/>
        </a:p>
      </dgm:t>
    </dgm:pt>
  </dgm:ptLst>
  <dgm:cxnLst>
    <dgm:cxn modelId="{D8BB437D-616D-4DD1-AC36-3FC62BF5AF3A}" type="presOf" srcId="{D7CF8B6D-D87A-4217-9DAC-E95003AF8C92}" destId="{C9416FC1-0A2A-42A1-A7DA-182FF556888F}" srcOrd="0" destOrd="0" presId="urn:microsoft.com/office/officeart/2005/8/layout/hProcess9"/>
    <dgm:cxn modelId="{AA6C7ED3-6E87-478E-A0BE-9FA135B8CCCF}" srcId="{D7CF8B6D-D87A-4217-9DAC-E95003AF8C92}" destId="{7F9A18F3-ECAE-4F45-BDDB-7EAFE180EC59}" srcOrd="0" destOrd="0" parTransId="{D858AAA7-6265-4B7C-A1F0-F2B040877F89}" sibTransId="{51F141AF-9A0D-4FF1-936D-C9E0A3FDB122}"/>
    <dgm:cxn modelId="{7F3C1F31-9FF1-4E16-8357-648DC29363A2}" type="presOf" srcId="{B38D94F6-876F-4A2C-8A0E-29165973876A}" destId="{695092FE-97BF-4F2B-981E-F0420D1C030C}" srcOrd="0" destOrd="0" presId="urn:microsoft.com/office/officeart/2005/8/layout/hProcess9"/>
    <dgm:cxn modelId="{2DF361D6-A4A8-493F-9153-74DCD24750EE}" srcId="{D7CF8B6D-D87A-4217-9DAC-E95003AF8C92}" destId="{059D1C20-4E7D-48A9-89CE-FBC1CDBCB2ED}" srcOrd="1" destOrd="0" parTransId="{D32C503E-0DDA-4A22-B1F6-0617D8DF700C}" sibTransId="{88BE1CD9-0D21-40F4-8F03-9FA4E50675F5}"/>
    <dgm:cxn modelId="{FAAB6659-CE46-4068-A582-0BB5C5939808}" type="presOf" srcId="{059D1C20-4E7D-48A9-89CE-FBC1CDBCB2ED}" destId="{68D9EBA0-FB48-4284-91D4-917B2823E690}" srcOrd="0" destOrd="0" presId="urn:microsoft.com/office/officeart/2005/8/layout/hProcess9"/>
    <dgm:cxn modelId="{A2902BC4-13B0-4785-A638-422EECF8EB4C}" srcId="{D7CF8B6D-D87A-4217-9DAC-E95003AF8C92}" destId="{B38D94F6-876F-4A2C-8A0E-29165973876A}" srcOrd="2" destOrd="0" parTransId="{370B3223-942E-4C96-BC78-76DB9544E36C}" sibTransId="{1BE33F33-CC12-4FB9-9AA6-773A9A678D32}"/>
    <dgm:cxn modelId="{9F455F92-2934-4C3E-9A5F-B11749162D7D}" type="presOf" srcId="{7F9A18F3-ECAE-4F45-BDDB-7EAFE180EC59}" destId="{0B3C1AF0-0B38-40A8-8710-11075E6D25BB}" srcOrd="0" destOrd="0" presId="urn:microsoft.com/office/officeart/2005/8/layout/hProcess9"/>
    <dgm:cxn modelId="{2C5707B4-FF5A-4C3D-9EC1-B2783DE67D61}" type="presParOf" srcId="{C9416FC1-0A2A-42A1-A7DA-182FF556888F}" destId="{18B9B3AD-0D4D-4AA5-9DA2-9D8EA162FE8F}" srcOrd="0" destOrd="0" presId="urn:microsoft.com/office/officeart/2005/8/layout/hProcess9"/>
    <dgm:cxn modelId="{373833EB-188D-425F-9992-395746C59A6D}" type="presParOf" srcId="{C9416FC1-0A2A-42A1-A7DA-182FF556888F}" destId="{842A52F0-270E-427F-96E4-3629155B7ECB}" srcOrd="1" destOrd="0" presId="urn:microsoft.com/office/officeart/2005/8/layout/hProcess9"/>
    <dgm:cxn modelId="{1A1C6DAF-2BA1-4D96-B9A9-D9C284C6B855}" type="presParOf" srcId="{842A52F0-270E-427F-96E4-3629155B7ECB}" destId="{0B3C1AF0-0B38-40A8-8710-11075E6D25BB}" srcOrd="0" destOrd="0" presId="urn:microsoft.com/office/officeart/2005/8/layout/hProcess9"/>
    <dgm:cxn modelId="{8707D5AB-07E8-4028-BF60-2F72F9647F9C}" type="presParOf" srcId="{842A52F0-270E-427F-96E4-3629155B7ECB}" destId="{90187351-4E74-4B1E-A9F6-B51E6BB25825}" srcOrd="1" destOrd="0" presId="urn:microsoft.com/office/officeart/2005/8/layout/hProcess9"/>
    <dgm:cxn modelId="{3E97703F-79CA-44B7-B985-F1DA42458961}" type="presParOf" srcId="{842A52F0-270E-427F-96E4-3629155B7ECB}" destId="{68D9EBA0-FB48-4284-91D4-917B2823E690}" srcOrd="2" destOrd="0" presId="urn:microsoft.com/office/officeart/2005/8/layout/hProcess9"/>
    <dgm:cxn modelId="{8D706271-F27E-412B-A312-63F8F0E6F455}" type="presParOf" srcId="{842A52F0-270E-427F-96E4-3629155B7ECB}" destId="{775A1DA7-C4D3-4BAA-BACD-8DC410DF0385}" srcOrd="3" destOrd="0" presId="urn:microsoft.com/office/officeart/2005/8/layout/hProcess9"/>
    <dgm:cxn modelId="{957475D3-71D7-4BAF-A157-8188BDFD53C4}" type="presParOf" srcId="{842A52F0-270E-427F-96E4-3629155B7ECB}" destId="{695092FE-97BF-4F2B-981E-F0420D1C030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456B06-C8F8-4CD7-AE1B-C3F14C5FDB48}" type="doc">
      <dgm:prSet loTypeId="urn:microsoft.com/office/officeart/2005/8/layout/list1" loCatId="list" qsTypeId="urn:microsoft.com/office/officeart/2005/8/quickstyle/3d1" qsCatId="3D" csTypeId="urn:microsoft.com/office/officeart/2005/8/colors/accent1_2" csCatId="accent1" phldr="1"/>
      <dgm:spPr/>
      <dgm:t>
        <a:bodyPr/>
        <a:lstStyle/>
        <a:p>
          <a:pPr latinLnBrk="1"/>
          <a:endParaRPr lang="ko-KR" altLang="en-US"/>
        </a:p>
      </dgm:t>
    </dgm:pt>
    <dgm:pt modelId="{04FFE1EF-9793-4C09-AD19-CB75B6E91609}">
      <dgm:prSet phldrT="[텍스트]"/>
      <dgm:spPr/>
      <dgm:t>
        <a:bodyPr/>
        <a:lstStyle/>
        <a:p>
          <a:pPr latinLnBrk="1"/>
          <a:r>
            <a:rPr lang="ko-KR" altLang="en-US" dirty="0" err="1" smtClean="0"/>
            <a:t>프롤로지스트</a:t>
          </a:r>
          <a:endParaRPr lang="ko-KR" altLang="en-US" dirty="0"/>
        </a:p>
      </dgm:t>
    </dgm:pt>
    <dgm:pt modelId="{66F4F586-8E80-4A85-AD06-CD74B6A670C6}" type="parTrans" cxnId="{DABEF369-9B09-4C75-9525-F792053BDF8F}">
      <dgm:prSet/>
      <dgm:spPr/>
      <dgm:t>
        <a:bodyPr/>
        <a:lstStyle/>
        <a:p>
          <a:pPr latinLnBrk="1"/>
          <a:endParaRPr lang="ko-KR" altLang="en-US"/>
        </a:p>
      </dgm:t>
    </dgm:pt>
    <dgm:pt modelId="{7DD97AFC-DA52-4DE8-8928-E45EBF93A75B}" type="sibTrans" cxnId="{DABEF369-9B09-4C75-9525-F792053BDF8F}">
      <dgm:prSet/>
      <dgm:spPr/>
      <dgm:t>
        <a:bodyPr/>
        <a:lstStyle/>
        <a:p>
          <a:pPr latinLnBrk="1"/>
          <a:endParaRPr lang="ko-KR" altLang="en-US"/>
        </a:p>
      </dgm:t>
    </dgm:pt>
    <dgm:pt modelId="{1E34A8F2-207C-4A5A-9246-C698049D18E9}">
      <dgm:prSet phldrT="[텍스트]"/>
      <dgm:spPr/>
      <dgm:t>
        <a:bodyPr/>
        <a:lstStyle/>
        <a:p>
          <a:pPr latinLnBrk="1"/>
          <a:r>
            <a:rPr lang="ko-KR" altLang="en-US" dirty="0" smtClean="0"/>
            <a:t>아미종합물류</a:t>
          </a:r>
          <a:endParaRPr lang="ko-KR" altLang="en-US" dirty="0"/>
        </a:p>
      </dgm:t>
    </dgm:pt>
    <dgm:pt modelId="{EFC2CF32-A40D-4DCC-95E6-7537C69A8E34}" type="parTrans" cxnId="{98B3FE83-AD19-4D03-B5DF-6A9B31171A21}">
      <dgm:prSet/>
      <dgm:spPr/>
      <dgm:t>
        <a:bodyPr/>
        <a:lstStyle/>
        <a:p>
          <a:pPr latinLnBrk="1"/>
          <a:endParaRPr lang="ko-KR" altLang="en-US"/>
        </a:p>
      </dgm:t>
    </dgm:pt>
    <dgm:pt modelId="{493F98BE-99DE-4D89-AFAB-E7F1912F2387}" type="sibTrans" cxnId="{98B3FE83-AD19-4D03-B5DF-6A9B31171A21}">
      <dgm:prSet/>
      <dgm:spPr/>
      <dgm:t>
        <a:bodyPr/>
        <a:lstStyle/>
        <a:p>
          <a:pPr latinLnBrk="1"/>
          <a:endParaRPr lang="ko-KR" altLang="en-US"/>
        </a:p>
      </dgm:t>
    </dgm:pt>
    <dgm:pt modelId="{330D6B11-0A70-4127-8C41-402D0E6FE365}" type="pres">
      <dgm:prSet presAssocID="{90456B06-C8F8-4CD7-AE1B-C3F14C5FDB48}" presName="linear" presStyleCnt="0">
        <dgm:presLayoutVars>
          <dgm:dir/>
          <dgm:animLvl val="lvl"/>
          <dgm:resizeHandles val="exact"/>
        </dgm:presLayoutVars>
      </dgm:prSet>
      <dgm:spPr/>
      <dgm:t>
        <a:bodyPr/>
        <a:lstStyle/>
        <a:p>
          <a:pPr latinLnBrk="1"/>
          <a:endParaRPr lang="ko-KR" altLang="en-US"/>
        </a:p>
      </dgm:t>
    </dgm:pt>
    <dgm:pt modelId="{4991ED9F-18D2-48D1-ABD9-260B25F88305}" type="pres">
      <dgm:prSet presAssocID="{04FFE1EF-9793-4C09-AD19-CB75B6E91609}" presName="parentLin" presStyleCnt="0"/>
      <dgm:spPr/>
    </dgm:pt>
    <dgm:pt modelId="{A33DD30D-A98D-44FE-BFB8-CB0ECED35161}" type="pres">
      <dgm:prSet presAssocID="{04FFE1EF-9793-4C09-AD19-CB75B6E91609}" presName="parentLeftMargin" presStyleLbl="node1" presStyleIdx="0" presStyleCnt="2"/>
      <dgm:spPr/>
      <dgm:t>
        <a:bodyPr/>
        <a:lstStyle/>
        <a:p>
          <a:pPr latinLnBrk="1"/>
          <a:endParaRPr lang="ko-KR" altLang="en-US"/>
        </a:p>
      </dgm:t>
    </dgm:pt>
    <dgm:pt modelId="{1D4E824F-68CC-4C89-AC35-6C224505C352}" type="pres">
      <dgm:prSet presAssocID="{04FFE1EF-9793-4C09-AD19-CB75B6E91609}" presName="parentText" presStyleLbl="node1" presStyleIdx="0" presStyleCnt="2">
        <dgm:presLayoutVars>
          <dgm:chMax val="0"/>
          <dgm:bulletEnabled val="1"/>
        </dgm:presLayoutVars>
      </dgm:prSet>
      <dgm:spPr/>
      <dgm:t>
        <a:bodyPr/>
        <a:lstStyle/>
        <a:p>
          <a:pPr latinLnBrk="1"/>
          <a:endParaRPr lang="ko-KR" altLang="en-US"/>
        </a:p>
      </dgm:t>
    </dgm:pt>
    <dgm:pt modelId="{ABAD7D83-C0FA-4417-8A62-AAAE36652613}" type="pres">
      <dgm:prSet presAssocID="{04FFE1EF-9793-4C09-AD19-CB75B6E91609}" presName="negativeSpace" presStyleCnt="0"/>
      <dgm:spPr/>
    </dgm:pt>
    <dgm:pt modelId="{68B9FEE2-7F89-4CBC-84C6-B5A78B4F3636}" type="pres">
      <dgm:prSet presAssocID="{04FFE1EF-9793-4C09-AD19-CB75B6E91609}" presName="childText" presStyleLbl="conFgAcc1" presStyleIdx="0" presStyleCnt="2">
        <dgm:presLayoutVars>
          <dgm:bulletEnabled val="1"/>
        </dgm:presLayoutVars>
      </dgm:prSet>
      <dgm:spPr/>
    </dgm:pt>
    <dgm:pt modelId="{A59D91D8-13F8-4A93-9846-7E26EE5CD96A}" type="pres">
      <dgm:prSet presAssocID="{7DD97AFC-DA52-4DE8-8928-E45EBF93A75B}" presName="spaceBetweenRectangles" presStyleCnt="0"/>
      <dgm:spPr/>
    </dgm:pt>
    <dgm:pt modelId="{943DC508-13C7-42F5-8816-29280EDC4768}" type="pres">
      <dgm:prSet presAssocID="{1E34A8F2-207C-4A5A-9246-C698049D18E9}" presName="parentLin" presStyleCnt="0"/>
      <dgm:spPr/>
    </dgm:pt>
    <dgm:pt modelId="{51F34ABC-8676-4C50-9B22-6C3BF5E6167B}" type="pres">
      <dgm:prSet presAssocID="{1E34A8F2-207C-4A5A-9246-C698049D18E9}" presName="parentLeftMargin" presStyleLbl="node1" presStyleIdx="0" presStyleCnt="2"/>
      <dgm:spPr/>
      <dgm:t>
        <a:bodyPr/>
        <a:lstStyle/>
        <a:p>
          <a:pPr latinLnBrk="1"/>
          <a:endParaRPr lang="ko-KR" altLang="en-US"/>
        </a:p>
      </dgm:t>
    </dgm:pt>
    <dgm:pt modelId="{D1E71C48-4DC8-481D-AD91-0ADB809E397A}" type="pres">
      <dgm:prSet presAssocID="{1E34A8F2-207C-4A5A-9246-C698049D18E9}" presName="parentText" presStyleLbl="node1" presStyleIdx="1" presStyleCnt="2">
        <dgm:presLayoutVars>
          <dgm:chMax val="0"/>
          <dgm:bulletEnabled val="1"/>
        </dgm:presLayoutVars>
      </dgm:prSet>
      <dgm:spPr/>
      <dgm:t>
        <a:bodyPr/>
        <a:lstStyle/>
        <a:p>
          <a:pPr latinLnBrk="1"/>
          <a:endParaRPr lang="ko-KR" altLang="en-US"/>
        </a:p>
      </dgm:t>
    </dgm:pt>
    <dgm:pt modelId="{522630D1-4505-46A1-ADC2-705BC679322E}" type="pres">
      <dgm:prSet presAssocID="{1E34A8F2-207C-4A5A-9246-C698049D18E9}" presName="negativeSpace" presStyleCnt="0"/>
      <dgm:spPr/>
    </dgm:pt>
    <dgm:pt modelId="{BE53E516-06D4-4F5E-8377-C26F5BC94F48}" type="pres">
      <dgm:prSet presAssocID="{1E34A8F2-207C-4A5A-9246-C698049D18E9}" presName="childText" presStyleLbl="conFgAcc1" presStyleIdx="1" presStyleCnt="2">
        <dgm:presLayoutVars>
          <dgm:bulletEnabled val="1"/>
        </dgm:presLayoutVars>
      </dgm:prSet>
      <dgm:spPr/>
    </dgm:pt>
  </dgm:ptLst>
  <dgm:cxnLst>
    <dgm:cxn modelId="{DABEF369-9B09-4C75-9525-F792053BDF8F}" srcId="{90456B06-C8F8-4CD7-AE1B-C3F14C5FDB48}" destId="{04FFE1EF-9793-4C09-AD19-CB75B6E91609}" srcOrd="0" destOrd="0" parTransId="{66F4F586-8E80-4A85-AD06-CD74B6A670C6}" sibTransId="{7DD97AFC-DA52-4DE8-8928-E45EBF93A75B}"/>
    <dgm:cxn modelId="{4DA79481-BBB3-4626-BF4B-EF34C8F03E71}" type="presOf" srcId="{1E34A8F2-207C-4A5A-9246-C698049D18E9}" destId="{D1E71C48-4DC8-481D-AD91-0ADB809E397A}" srcOrd="1" destOrd="0" presId="urn:microsoft.com/office/officeart/2005/8/layout/list1"/>
    <dgm:cxn modelId="{30BE4EB9-C0F3-4758-A43B-E615063C112B}" type="presOf" srcId="{90456B06-C8F8-4CD7-AE1B-C3F14C5FDB48}" destId="{330D6B11-0A70-4127-8C41-402D0E6FE365}" srcOrd="0" destOrd="0" presId="urn:microsoft.com/office/officeart/2005/8/layout/list1"/>
    <dgm:cxn modelId="{98B3FE83-AD19-4D03-B5DF-6A9B31171A21}" srcId="{90456B06-C8F8-4CD7-AE1B-C3F14C5FDB48}" destId="{1E34A8F2-207C-4A5A-9246-C698049D18E9}" srcOrd="1" destOrd="0" parTransId="{EFC2CF32-A40D-4DCC-95E6-7537C69A8E34}" sibTransId="{493F98BE-99DE-4D89-AFAB-E7F1912F2387}"/>
    <dgm:cxn modelId="{8669F839-08EB-4595-86D5-66BB82C52CCB}" type="presOf" srcId="{04FFE1EF-9793-4C09-AD19-CB75B6E91609}" destId="{A33DD30D-A98D-44FE-BFB8-CB0ECED35161}" srcOrd="0" destOrd="0" presId="urn:microsoft.com/office/officeart/2005/8/layout/list1"/>
    <dgm:cxn modelId="{5F795860-5EBF-419A-8A03-B75BC8294163}" type="presOf" srcId="{04FFE1EF-9793-4C09-AD19-CB75B6E91609}" destId="{1D4E824F-68CC-4C89-AC35-6C224505C352}" srcOrd="1" destOrd="0" presId="urn:microsoft.com/office/officeart/2005/8/layout/list1"/>
    <dgm:cxn modelId="{14262F5C-DE7D-49DB-826E-B7FD69169181}" type="presOf" srcId="{1E34A8F2-207C-4A5A-9246-C698049D18E9}" destId="{51F34ABC-8676-4C50-9B22-6C3BF5E6167B}" srcOrd="0" destOrd="0" presId="urn:microsoft.com/office/officeart/2005/8/layout/list1"/>
    <dgm:cxn modelId="{A2B81BAC-2E20-4A74-91AC-2F0891D12162}" type="presParOf" srcId="{330D6B11-0A70-4127-8C41-402D0E6FE365}" destId="{4991ED9F-18D2-48D1-ABD9-260B25F88305}" srcOrd="0" destOrd="0" presId="urn:microsoft.com/office/officeart/2005/8/layout/list1"/>
    <dgm:cxn modelId="{A627DA08-F0DB-4028-9B5D-97D77403AA31}" type="presParOf" srcId="{4991ED9F-18D2-48D1-ABD9-260B25F88305}" destId="{A33DD30D-A98D-44FE-BFB8-CB0ECED35161}" srcOrd="0" destOrd="0" presId="urn:microsoft.com/office/officeart/2005/8/layout/list1"/>
    <dgm:cxn modelId="{034C3F79-0B20-48BA-BEC3-00AED7C9FF1F}" type="presParOf" srcId="{4991ED9F-18D2-48D1-ABD9-260B25F88305}" destId="{1D4E824F-68CC-4C89-AC35-6C224505C352}" srcOrd="1" destOrd="0" presId="urn:microsoft.com/office/officeart/2005/8/layout/list1"/>
    <dgm:cxn modelId="{CEE752CC-3039-451A-AA7B-CDDAC6332F1E}" type="presParOf" srcId="{330D6B11-0A70-4127-8C41-402D0E6FE365}" destId="{ABAD7D83-C0FA-4417-8A62-AAAE36652613}" srcOrd="1" destOrd="0" presId="urn:microsoft.com/office/officeart/2005/8/layout/list1"/>
    <dgm:cxn modelId="{BBC8319D-7ECD-41CF-9F3E-7F5231C348A9}" type="presParOf" srcId="{330D6B11-0A70-4127-8C41-402D0E6FE365}" destId="{68B9FEE2-7F89-4CBC-84C6-B5A78B4F3636}" srcOrd="2" destOrd="0" presId="urn:microsoft.com/office/officeart/2005/8/layout/list1"/>
    <dgm:cxn modelId="{0558FE0D-E530-4DAB-BA31-417959CF9F03}" type="presParOf" srcId="{330D6B11-0A70-4127-8C41-402D0E6FE365}" destId="{A59D91D8-13F8-4A93-9846-7E26EE5CD96A}" srcOrd="3" destOrd="0" presId="urn:microsoft.com/office/officeart/2005/8/layout/list1"/>
    <dgm:cxn modelId="{F766866F-29DC-44E8-B295-632106027C60}" type="presParOf" srcId="{330D6B11-0A70-4127-8C41-402D0E6FE365}" destId="{943DC508-13C7-42F5-8816-29280EDC4768}" srcOrd="4" destOrd="0" presId="urn:microsoft.com/office/officeart/2005/8/layout/list1"/>
    <dgm:cxn modelId="{6FE7132A-9ADF-453E-B658-F75807DCFE89}" type="presParOf" srcId="{943DC508-13C7-42F5-8816-29280EDC4768}" destId="{51F34ABC-8676-4C50-9B22-6C3BF5E6167B}" srcOrd="0" destOrd="0" presId="urn:microsoft.com/office/officeart/2005/8/layout/list1"/>
    <dgm:cxn modelId="{71D80B99-F6FA-46B2-A0C6-97791AB83107}" type="presParOf" srcId="{943DC508-13C7-42F5-8816-29280EDC4768}" destId="{D1E71C48-4DC8-481D-AD91-0ADB809E397A}" srcOrd="1" destOrd="0" presId="urn:microsoft.com/office/officeart/2005/8/layout/list1"/>
    <dgm:cxn modelId="{C68374BB-8654-42F7-AD17-589DA4C464A0}" type="presParOf" srcId="{330D6B11-0A70-4127-8C41-402D0E6FE365}" destId="{522630D1-4505-46A1-ADC2-705BC679322E}" srcOrd="5" destOrd="0" presId="urn:microsoft.com/office/officeart/2005/8/layout/list1"/>
    <dgm:cxn modelId="{A8851B1D-65C5-4505-9D54-33060C0AB26C}" type="presParOf" srcId="{330D6B11-0A70-4127-8C41-402D0E6FE365}" destId="{BE53E516-06D4-4F5E-8377-C26F5BC94F48}"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9B3AD-0D4D-4AA5-9DA2-9D8EA162FE8F}">
      <dsp:nvSpPr>
        <dsp:cNvPr id="0" name=""/>
        <dsp:cNvSpPr/>
      </dsp:nvSpPr>
      <dsp:spPr>
        <a:xfrm>
          <a:off x="260012" y="0"/>
          <a:ext cx="2946810" cy="1904865"/>
        </a:xfrm>
        <a:prstGeom prst="leftArrow">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0B3C1AF0-0B38-40A8-8710-11075E6D25BB}">
      <dsp:nvSpPr>
        <dsp:cNvPr id="0" name=""/>
        <dsp:cNvSpPr/>
      </dsp:nvSpPr>
      <dsp:spPr>
        <a:xfrm>
          <a:off x="2309305" y="571459"/>
          <a:ext cx="1040050" cy="76194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en-US" altLang="ko-KR" sz="1800" kern="1200" dirty="0" smtClean="0">
              <a:latin typeface="굴림" pitchFamily="50" charset="-127"/>
              <a:ea typeface="굴림" pitchFamily="50" charset="-127"/>
            </a:rPr>
            <a:t>MH</a:t>
          </a:r>
          <a:r>
            <a:rPr lang="ko-KR" altLang="en-US" sz="1800" kern="1200" dirty="0" smtClean="0">
              <a:latin typeface="굴림" pitchFamily="50" charset="-127"/>
              <a:ea typeface="굴림" pitchFamily="50" charset="-127"/>
            </a:rPr>
            <a:t>건설</a:t>
          </a:r>
          <a:endParaRPr lang="ko-KR" altLang="en-US" sz="1800" kern="1200" dirty="0">
            <a:latin typeface="굴림" pitchFamily="50" charset="-127"/>
            <a:ea typeface="굴림" pitchFamily="50" charset="-127"/>
          </a:endParaRPr>
        </a:p>
      </dsp:txBody>
      <dsp:txXfrm>
        <a:off x="2346500" y="608654"/>
        <a:ext cx="965660" cy="687556"/>
      </dsp:txXfrm>
    </dsp:sp>
    <dsp:sp modelId="{68D9EBA0-FB48-4284-91D4-917B2823E690}">
      <dsp:nvSpPr>
        <dsp:cNvPr id="0" name=""/>
        <dsp:cNvSpPr/>
      </dsp:nvSpPr>
      <dsp:spPr>
        <a:xfrm>
          <a:off x="1213392" y="571459"/>
          <a:ext cx="1040050" cy="76194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ko-KR" altLang="en-US" sz="1800" kern="1200" dirty="0" err="1" smtClean="0">
              <a:latin typeface="굴림" pitchFamily="50" charset="-127"/>
              <a:ea typeface="굴림" pitchFamily="50" charset="-127"/>
            </a:rPr>
            <a:t>엠스틸</a:t>
          </a:r>
          <a:endParaRPr lang="ko-KR" altLang="en-US" sz="1800" kern="1200" dirty="0">
            <a:latin typeface="굴림" pitchFamily="50" charset="-127"/>
            <a:ea typeface="굴림" pitchFamily="50" charset="-127"/>
          </a:endParaRPr>
        </a:p>
      </dsp:txBody>
      <dsp:txXfrm>
        <a:off x="1250587" y="608654"/>
        <a:ext cx="965660" cy="687556"/>
      </dsp:txXfrm>
    </dsp:sp>
    <dsp:sp modelId="{695092FE-97BF-4F2B-981E-F0420D1C030C}">
      <dsp:nvSpPr>
        <dsp:cNvPr id="0" name=""/>
        <dsp:cNvSpPr/>
      </dsp:nvSpPr>
      <dsp:spPr>
        <a:xfrm>
          <a:off x="117479" y="571459"/>
          <a:ext cx="1040050" cy="76194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ko-KR" altLang="en-US" sz="1800" kern="1200" dirty="0" err="1" smtClean="0">
              <a:latin typeface="굴림" pitchFamily="50" charset="-127"/>
              <a:ea typeface="굴림" pitchFamily="50" charset="-127"/>
            </a:rPr>
            <a:t>오크</a:t>
          </a:r>
          <a:r>
            <a:rPr lang="ko-KR" altLang="en-US" sz="1800" kern="1200" dirty="0" smtClean="0">
              <a:latin typeface="굴림" pitchFamily="50" charset="-127"/>
              <a:ea typeface="굴림" pitchFamily="50" charset="-127"/>
            </a:rPr>
            <a:t>  라인</a:t>
          </a:r>
          <a:endParaRPr lang="ko-KR" altLang="en-US" sz="1800" kern="1200" dirty="0">
            <a:latin typeface="굴림" pitchFamily="50" charset="-127"/>
            <a:ea typeface="굴림" pitchFamily="50" charset="-127"/>
          </a:endParaRPr>
        </a:p>
      </dsp:txBody>
      <dsp:txXfrm>
        <a:off x="154674" y="608654"/>
        <a:ext cx="965660" cy="687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9FEE2-7F89-4CBC-84C6-B5A78B4F3636}">
      <dsp:nvSpPr>
        <dsp:cNvPr id="0" name=""/>
        <dsp:cNvSpPr/>
      </dsp:nvSpPr>
      <dsp:spPr>
        <a:xfrm>
          <a:off x="0" y="432687"/>
          <a:ext cx="2091676" cy="428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D4E824F-68CC-4C89-AC35-6C224505C352}">
      <dsp:nvSpPr>
        <dsp:cNvPr id="0" name=""/>
        <dsp:cNvSpPr/>
      </dsp:nvSpPr>
      <dsp:spPr>
        <a:xfrm>
          <a:off x="104583" y="181767"/>
          <a:ext cx="1464173" cy="5018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342" tIns="0" rIns="55342" bIns="0" numCol="1" spcCol="1270" anchor="ctr" anchorCtr="0">
          <a:noAutofit/>
        </a:bodyPr>
        <a:lstStyle/>
        <a:p>
          <a:pPr lvl="0" algn="l" defTabSz="755650" latinLnBrk="1">
            <a:lnSpc>
              <a:spcPct val="90000"/>
            </a:lnSpc>
            <a:spcBef>
              <a:spcPct val="0"/>
            </a:spcBef>
            <a:spcAft>
              <a:spcPct val="35000"/>
            </a:spcAft>
          </a:pPr>
          <a:r>
            <a:rPr lang="ko-KR" altLang="en-US" sz="1700" kern="1200" dirty="0" err="1" smtClean="0"/>
            <a:t>프롤로지스트</a:t>
          </a:r>
          <a:endParaRPr lang="ko-KR" altLang="en-US" sz="1700" kern="1200" dirty="0"/>
        </a:p>
      </dsp:txBody>
      <dsp:txXfrm>
        <a:off x="129081" y="206265"/>
        <a:ext cx="1415177" cy="452844"/>
      </dsp:txXfrm>
    </dsp:sp>
    <dsp:sp modelId="{BE53E516-06D4-4F5E-8377-C26F5BC94F48}">
      <dsp:nvSpPr>
        <dsp:cNvPr id="0" name=""/>
        <dsp:cNvSpPr/>
      </dsp:nvSpPr>
      <dsp:spPr>
        <a:xfrm>
          <a:off x="0" y="1203807"/>
          <a:ext cx="2091676" cy="428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1E71C48-4DC8-481D-AD91-0ADB809E397A}">
      <dsp:nvSpPr>
        <dsp:cNvPr id="0" name=""/>
        <dsp:cNvSpPr/>
      </dsp:nvSpPr>
      <dsp:spPr>
        <a:xfrm>
          <a:off x="104583" y="952887"/>
          <a:ext cx="1464173" cy="5018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342" tIns="0" rIns="55342" bIns="0" numCol="1" spcCol="1270" anchor="ctr" anchorCtr="0">
          <a:noAutofit/>
        </a:bodyPr>
        <a:lstStyle/>
        <a:p>
          <a:pPr lvl="0" algn="l" defTabSz="755650" latinLnBrk="1">
            <a:lnSpc>
              <a:spcPct val="90000"/>
            </a:lnSpc>
            <a:spcBef>
              <a:spcPct val="0"/>
            </a:spcBef>
            <a:spcAft>
              <a:spcPct val="35000"/>
            </a:spcAft>
          </a:pPr>
          <a:r>
            <a:rPr lang="ko-KR" altLang="en-US" sz="1700" kern="1200" dirty="0" smtClean="0"/>
            <a:t>아미종합물류</a:t>
          </a:r>
          <a:endParaRPr lang="ko-KR" altLang="en-US" sz="1700" kern="1200" dirty="0"/>
        </a:p>
      </dsp:txBody>
      <dsp:txXfrm>
        <a:off x="129081" y="977385"/>
        <a:ext cx="1415177"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9B7486-0A9E-44C3-914B-96F4E266C938}" type="datetimeFigureOut">
              <a:rPr lang="ko-KR" altLang="en-US" smtClean="0"/>
              <a:t>2021-03-11</a:t>
            </a:fld>
            <a:endParaRPr lang="ko-KR" altLang="en-US"/>
          </a:p>
        </p:txBody>
      </p:sp>
      <p:sp>
        <p:nvSpPr>
          <p:cNvPr id="4" name="슬라이드 이미지 개체 틀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95EF0-18E7-4FE4-A617-28F9D1508CC3}" type="slidenum">
              <a:rPr lang="ko-KR" altLang="en-US" smtClean="0"/>
              <a:t>‹#›</a:t>
            </a:fld>
            <a:endParaRPr lang="ko-KR" altLang="en-US"/>
          </a:p>
        </p:txBody>
      </p:sp>
    </p:spTree>
    <p:extLst>
      <p:ext uri="{BB962C8B-B14F-4D97-AF65-F5344CB8AC3E}">
        <p14:creationId xmlns:p14="http://schemas.microsoft.com/office/powerpoint/2010/main" val="2463598101"/>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742950" y="2130426"/>
            <a:ext cx="84201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F252CE48-DE8C-4F97-8D25-482C80506FF7}" type="datetime1">
              <a:rPr lang="ko-KR" altLang="en-US" smtClean="0"/>
              <a:t>2021-03-11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F935E5F-1BBB-4044-8E7F-7B8AB6E881C3}" type="slidenum">
              <a:rPr lang="ko-KR" altLang="en-US" smtClean="0"/>
              <a:t>‹#›</a:t>
            </a:fld>
            <a:endParaRPr lang="ko-KR" altLang="en-US"/>
          </a:p>
        </p:txBody>
      </p:sp>
    </p:spTree>
    <p:extLst>
      <p:ext uri="{BB962C8B-B14F-4D97-AF65-F5344CB8AC3E}">
        <p14:creationId xmlns:p14="http://schemas.microsoft.com/office/powerpoint/2010/main" val="739522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E4F9C050-F7CF-44ED-A780-AD2A805578F7}" type="datetime1">
              <a:rPr lang="ko-KR" altLang="en-US" smtClean="0"/>
              <a:t>2021-03-11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F935E5F-1BBB-4044-8E7F-7B8AB6E881C3}" type="slidenum">
              <a:rPr lang="ko-KR" altLang="en-US" smtClean="0"/>
              <a:t>‹#›</a:t>
            </a:fld>
            <a:endParaRPr lang="ko-KR" altLang="en-US"/>
          </a:p>
        </p:txBody>
      </p:sp>
    </p:spTree>
    <p:extLst>
      <p:ext uri="{BB962C8B-B14F-4D97-AF65-F5344CB8AC3E}">
        <p14:creationId xmlns:p14="http://schemas.microsoft.com/office/powerpoint/2010/main" val="1085454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181850" y="274639"/>
            <a:ext cx="222885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95300" y="274639"/>
            <a:ext cx="652145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EC3F3229-D2A0-4B68-AAE2-AB561D857CCE}" type="datetime1">
              <a:rPr lang="ko-KR" altLang="en-US" smtClean="0"/>
              <a:t>2021-03-11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F935E5F-1BBB-4044-8E7F-7B8AB6E881C3}" type="slidenum">
              <a:rPr lang="ko-KR" altLang="en-US" smtClean="0"/>
              <a:t>‹#›</a:t>
            </a:fld>
            <a:endParaRPr lang="ko-KR" altLang="en-US"/>
          </a:p>
        </p:txBody>
      </p:sp>
    </p:spTree>
    <p:extLst>
      <p:ext uri="{BB962C8B-B14F-4D97-AF65-F5344CB8AC3E}">
        <p14:creationId xmlns:p14="http://schemas.microsoft.com/office/powerpoint/2010/main" val="3424099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E31E8C53-883B-4BD4-99E1-33A30AC990A4}" type="datetime1">
              <a:rPr lang="ko-KR" altLang="en-US" smtClean="0"/>
              <a:t>2021-03-11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F935E5F-1BBB-4044-8E7F-7B8AB6E881C3}" type="slidenum">
              <a:rPr lang="ko-KR" altLang="en-US" smtClean="0"/>
              <a:t>‹#›</a:t>
            </a:fld>
            <a:endParaRPr lang="ko-KR" altLang="en-US"/>
          </a:p>
        </p:txBody>
      </p:sp>
    </p:spTree>
    <p:extLst>
      <p:ext uri="{BB962C8B-B14F-4D97-AF65-F5344CB8AC3E}">
        <p14:creationId xmlns:p14="http://schemas.microsoft.com/office/powerpoint/2010/main" val="258306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82506" y="4406901"/>
            <a:ext cx="84201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78F0D61B-40CA-49F7-8ABB-64A45FE26CFD}" type="datetime1">
              <a:rPr lang="ko-KR" altLang="en-US" smtClean="0"/>
              <a:t>2021-03-11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F935E5F-1BBB-4044-8E7F-7B8AB6E881C3}" type="slidenum">
              <a:rPr lang="ko-KR" altLang="en-US" smtClean="0"/>
              <a:t>‹#›</a:t>
            </a:fld>
            <a:endParaRPr lang="ko-KR" altLang="en-US"/>
          </a:p>
        </p:txBody>
      </p:sp>
    </p:spTree>
    <p:extLst>
      <p:ext uri="{BB962C8B-B14F-4D97-AF65-F5344CB8AC3E}">
        <p14:creationId xmlns:p14="http://schemas.microsoft.com/office/powerpoint/2010/main" val="122237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AC245A42-72BF-45A7-AF0D-BC450E266E7E}" type="datetime1">
              <a:rPr lang="ko-KR" altLang="en-US" smtClean="0"/>
              <a:t>2021-03-11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2F935E5F-1BBB-4044-8E7F-7B8AB6E881C3}" type="slidenum">
              <a:rPr lang="ko-KR" altLang="en-US" smtClean="0"/>
              <a:t>‹#›</a:t>
            </a:fld>
            <a:endParaRPr lang="ko-KR" altLang="en-US"/>
          </a:p>
        </p:txBody>
      </p:sp>
    </p:spTree>
    <p:extLst>
      <p:ext uri="{BB962C8B-B14F-4D97-AF65-F5344CB8AC3E}">
        <p14:creationId xmlns:p14="http://schemas.microsoft.com/office/powerpoint/2010/main" val="238257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B1EB3F63-4C39-490D-BDE7-A54FC4D89470}" type="datetime1">
              <a:rPr lang="ko-KR" altLang="en-US" smtClean="0"/>
              <a:t>2021-03-11</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2F935E5F-1BBB-4044-8E7F-7B8AB6E881C3}" type="slidenum">
              <a:rPr lang="ko-KR" altLang="en-US" smtClean="0"/>
              <a:t>‹#›</a:t>
            </a:fld>
            <a:endParaRPr lang="ko-KR" altLang="en-US"/>
          </a:p>
        </p:txBody>
      </p:sp>
    </p:spTree>
    <p:extLst>
      <p:ext uri="{BB962C8B-B14F-4D97-AF65-F5344CB8AC3E}">
        <p14:creationId xmlns:p14="http://schemas.microsoft.com/office/powerpoint/2010/main" val="161758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BE0045B3-152F-44FA-A5B6-43587C6B9FD6}" type="datetime1">
              <a:rPr lang="ko-KR" altLang="en-US" smtClean="0"/>
              <a:t>2021-03-11</a:t>
            </a:fld>
            <a:endParaRPr lang="ko-KR" altLang="en-US" dirty="0"/>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2F935E5F-1BBB-4044-8E7F-7B8AB6E881C3}" type="slidenum">
              <a:rPr lang="ko-KR" altLang="en-US" smtClean="0"/>
              <a:t>‹#›</a:t>
            </a:fld>
            <a:endParaRPr lang="ko-KR" altLang="en-US"/>
          </a:p>
        </p:txBody>
      </p:sp>
    </p:spTree>
    <p:extLst>
      <p:ext uri="{BB962C8B-B14F-4D97-AF65-F5344CB8AC3E}">
        <p14:creationId xmlns:p14="http://schemas.microsoft.com/office/powerpoint/2010/main" val="2729828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992560" y="6093296"/>
            <a:ext cx="2311400" cy="365125"/>
          </a:xfrm>
        </p:spPr>
        <p:txBody>
          <a:bodyPr/>
          <a:lstStyle/>
          <a:p>
            <a:fld id="{2E994122-F42B-421A-886C-9C0741D4FCDB}" type="datetime1">
              <a:rPr lang="ko-KR" altLang="en-US" smtClean="0"/>
              <a:t>2021-03-11</a:t>
            </a:fld>
            <a:endParaRPr lang="ko-KR" altLang="en-US" dirty="0"/>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2F935E5F-1BBB-4044-8E7F-7B8AB6E881C3}" type="slidenum">
              <a:rPr lang="ko-KR" altLang="en-US" smtClean="0"/>
              <a:t>‹#›</a:t>
            </a:fld>
            <a:endParaRPr lang="ko-KR" altLang="en-US"/>
          </a:p>
        </p:txBody>
      </p:sp>
    </p:spTree>
    <p:extLst>
      <p:ext uri="{BB962C8B-B14F-4D97-AF65-F5344CB8AC3E}">
        <p14:creationId xmlns:p14="http://schemas.microsoft.com/office/powerpoint/2010/main" val="1876100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95300" y="273050"/>
            <a:ext cx="3259006"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1C61E041-1398-4187-B422-8C72679F6351}" type="datetime1">
              <a:rPr lang="ko-KR" altLang="en-US" smtClean="0"/>
              <a:t>2021-03-11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2F935E5F-1BBB-4044-8E7F-7B8AB6E881C3}" type="slidenum">
              <a:rPr lang="ko-KR" altLang="en-US" smtClean="0"/>
              <a:t>‹#›</a:t>
            </a:fld>
            <a:endParaRPr lang="ko-KR" altLang="en-US"/>
          </a:p>
        </p:txBody>
      </p:sp>
    </p:spTree>
    <p:extLst>
      <p:ext uri="{BB962C8B-B14F-4D97-AF65-F5344CB8AC3E}">
        <p14:creationId xmlns:p14="http://schemas.microsoft.com/office/powerpoint/2010/main" val="198890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941645" y="4800600"/>
            <a:ext cx="59436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7E852267-4E8C-4948-A9B7-4D064DBC9A13}" type="datetime1">
              <a:rPr lang="ko-KR" altLang="en-US" smtClean="0"/>
              <a:t>2021-03-11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2F935E5F-1BBB-4044-8E7F-7B8AB6E881C3}" type="slidenum">
              <a:rPr lang="ko-KR" altLang="en-US" smtClean="0"/>
              <a:t>‹#›</a:t>
            </a:fld>
            <a:endParaRPr lang="ko-KR" altLang="en-US"/>
          </a:p>
        </p:txBody>
      </p:sp>
    </p:spTree>
    <p:extLst>
      <p:ext uri="{BB962C8B-B14F-4D97-AF65-F5344CB8AC3E}">
        <p14:creationId xmlns:p14="http://schemas.microsoft.com/office/powerpoint/2010/main" val="3322047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텍스트 개체 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298D3-2C5E-404C-9DBA-9E021216A7CC}" type="datetime1">
              <a:rPr lang="ko-KR" altLang="en-US" smtClean="0"/>
              <a:t>2021-03-11</a:t>
            </a:fld>
            <a:endParaRPr lang="ko-KR" altLang="en-US"/>
          </a:p>
        </p:txBody>
      </p:sp>
      <p:sp>
        <p:nvSpPr>
          <p:cNvPr id="5" name="바닥글 개체 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F935E5F-1BBB-4044-8E7F-7B8AB6E881C3}" type="slidenum">
              <a:rPr lang="ko-KR" altLang="en-US" smtClean="0"/>
              <a:pPr/>
              <a:t>‹#›</a:t>
            </a:fld>
            <a:endParaRPr lang="ko-KR" altLang="en-US"/>
          </a:p>
        </p:txBody>
      </p:sp>
      <p:sp>
        <p:nvSpPr>
          <p:cNvPr id="8" name="순서도: 카드 7"/>
          <p:cNvSpPr/>
          <p:nvPr userDrawn="1"/>
        </p:nvSpPr>
        <p:spPr>
          <a:xfrm>
            <a:off x="0" y="0"/>
            <a:ext cx="9906000" cy="1152128"/>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순서도: 카드 8"/>
          <p:cNvSpPr/>
          <p:nvPr userDrawn="1"/>
        </p:nvSpPr>
        <p:spPr>
          <a:xfrm>
            <a:off x="488504" y="0"/>
            <a:ext cx="8784976" cy="1152128"/>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개체 틀 1"/>
          <p:cNvSpPr>
            <a:spLocks noGrp="1"/>
          </p:cNvSpPr>
          <p:nvPr>
            <p:ph type="title"/>
          </p:nvPr>
        </p:nvSpPr>
        <p:spPr>
          <a:xfrm>
            <a:off x="501928" y="0"/>
            <a:ext cx="89154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pic>
        <p:nvPicPr>
          <p:cNvPr id="10" name="그림 9"/>
          <p:cNvPicPr>
            <a:picLocks noChangeAspect="1"/>
          </p:cNvPicPr>
          <p:nvPr userDrawn="1"/>
        </p:nvPicPr>
        <p:blipFill>
          <a:blip r:embed="rId13" cstate="print">
            <a:clrChange>
              <a:clrFrom>
                <a:srgbClr val="7C7C7E"/>
              </a:clrFrom>
              <a:clrTo>
                <a:srgbClr val="7C7C7E">
                  <a:alpha val="0"/>
                </a:srgbClr>
              </a:clrTo>
            </a:clrChange>
            <a:extLst>
              <a:ext uri="{28A0092B-C50C-407E-A947-70E740481C1C}">
                <a14:useLocalDpi xmlns:a14="http://schemas.microsoft.com/office/drawing/2010/main" val="0"/>
              </a:ext>
            </a:extLst>
          </a:blip>
          <a:stretch>
            <a:fillRect/>
          </a:stretch>
        </p:blipFill>
        <p:spPr>
          <a:xfrm>
            <a:off x="200472" y="6309320"/>
            <a:ext cx="1224136" cy="401955"/>
          </a:xfrm>
          <a:prstGeom prst="rect">
            <a:avLst/>
          </a:prstGeom>
        </p:spPr>
      </p:pic>
    </p:spTree>
    <p:extLst>
      <p:ext uri="{BB962C8B-B14F-4D97-AF65-F5344CB8AC3E}">
        <p14:creationId xmlns:p14="http://schemas.microsoft.com/office/powerpoint/2010/main" val="2629925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1" hangingPunct="1">
        <a:spcBef>
          <a:spcPct val="0"/>
        </a:spcBef>
        <a:buNone/>
        <a:defRPr sz="4000" kern="1200">
          <a:solidFill>
            <a:srgbClr val="0070C0"/>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하트 3"/>
          <p:cNvSpPr/>
          <p:nvPr/>
        </p:nvSpPr>
        <p:spPr>
          <a:xfrm rot="19024005" flipH="1">
            <a:off x="954790" y="1267681"/>
            <a:ext cx="1860117" cy="1934988"/>
          </a:xfrm>
          <a:custGeom>
            <a:avLst/>
            <a:gdLst>
              <a:gd name="connsiteX0" fmla="*/ 1476164 w 2952328"/>
              <a:gd name="connsiteY0" fmla="*/ 468052 h 1872208"/>
              <a:gd name="connsiteX1" fmla="*/ 1476164 w 2952328"/>
              <a:gd name="connsiteY1" fmla="*/ 1872208 h 1872208"/>
              <a:gd name="connsiteX2" fmla="*/ 1476164 w 2952328"/>
              <a:gd name="connsiteY2" fmla="*/ 468052 h 1872208"/>
              <a:gd name="connsiteX0" fmla="*/ 1732535 w 2987940"/>
              <a:gd name="connsiteY0" fmla="*/ 558407 h 1486702"/>
              <a:gd name="connsiteX1" fmla="*/ 1387302 w 2987940"/>
              <a:gd name="connsiteY1" fmla="*/ 1486702 h 1486702"/>
              <a:gd name="connsiteX2" fmla="*/ 1732535 w 2987940"/>
              <a:gd name="connsiteY2" fmla="*/ 558407 h 1486702"/>
              <a:gd name="connsiteX0" fmla="*/ 1732535 w 2879821"/>
              <a:gd name="connsiteY0" fmla="*/ 558407 h 1486702"/>
              <a:gd name="connsiteX1" fmla="*/ 1387302 w 2879821"/>
              <a:gd name="connsiteY1" fmla="*/ 1486702 h 1486702"/>
              <a:gd name="connsiteX2" fmla="*/ 1732535 w 2879821"/>
              <a:gd name="connsiteY2" fmla="*/ 558407 h 1486702"/>
              <a:gd name="connsiteX0" fmla="*/ 1732535 w 2419994"/>
              <a:gd name="connsiteY0" fmla="*/ 558407 h 1486702"/>
              <a:gd name="connsiteX1" fmla="*/ 2416342 w 2419994"/>
              <a:gd name="connsiteY1" fmla="*/ 620781 h 1486702"/>
              <a:gd name="connsiteX2" fmla="*/ 1387302 w 2419994"/>
              <a:gd name="connsiteY2" fmla="*/ 1486702 h 1486702"/>
              <a:gd name="connsiteX3" fmla="*/ 1732535 w 2419994"/>
              <a:gd name="connsiteY3" fmla="*/ 558407 h 1486702"/>
              <a:gd name="connsiteX0" fmla="*/ 1732535 w 2416342"/>
              <a:gd name="connsiteY0" fmla="*/ 558407 h 1486702"/>
              <a:gd name="connsiteX1" fmla="*/ 2416342 w 2416342"/>
              <a:gd name="connsiteY1" fmla="*/ 620781 h 1486702"/>
              <a:gd name="connsiteX2" fmla="*/ 1387302 w 2416342"/>
              <a:gd name="connsiteY2" fmla="*/ 1486702 h 1486702"/>
              <a:gd name="connsiteX3" fmla="*/ 1732535 w 2416342"/>
              <a:gd name="connsiteY3" fmla="*/ 558407 h 1486702"/>
              <a:gd name="connsiteX0" fmla="*/ 1732535 w 2445654"/>
              <a:gd name="connsiteY0" fmla="*/ 558407 h 1486702"/>
              <a:gd name="connsiteX1" fmla="*/ 2416342 w 2445654"/>
              <a:gd name="connsiteY1" fmla="*/ 620781 h 1486702"/>
              <a:gd name="connsiteX2" fmla="*/ 1387302 w 2445654"/>
              <a:gd name="connsiteY2" fmla="*/ 1486702 h 1486702"/>
              <a:gd name="connsiteX3" fmla="*/ 1732535 w 2445654"/>
              <a:gd name="connsiteY3" fmla="*/ 558407 h 1486702"/>
              <a:gd name="connsiteX0" fmla="*/ 1687729 w 2462523"/>
              <a:gd name="connsiteY0" fmla="*/ 597090 h 1396957"/>
              <a:gd name="connsiteX1" fmla="*/ 2433211 w 2462523"/>
              <a:gd name="connsiteY1" fmla="*/ 531036 h 1396957"/>
              <a:gd name="connsiteX2" fmla="*/ 1404171 w 2462523"/>
              <a:gd name="connsiteY2" fmla="*/ 1396957 h 1396957"/>
              <a:gd name="connsiteX3" fmla="*/ 1687729 w 2462523"/>
              <a:gd name="connsiteY3" fmla="*/ 597090 h 1396957"/>
              <a:gd name="connsiteX0" fmla="*/ 1602237 w 2377031"/>
              <a:gd name="connsiteY0" fmla="*/ 705432 h 1505299"/>
              <a:gd name="connsiteX1" fmla="*/ 2347719 w 2377031"/>
              <a:gd name="connsiteY1" fmla="*/ 639378 h 1505299"/>
              <a:gd name="connsiteX2" fmla="*/ 1318679 w 2377031"/>
              <a:gd name="connsiteY2" fmla="*/ 1505299 h 1505299"/>
              <a:gd name="connsiteX3" fmla="*/ 1602237 w 2377031"/>
              <a:gd name="connsiteY3" fmla="*/ 705432 h 1505299"/>
              <a:gd name="connsiteX0" fmla="*/ 1602237 w 2365650"/>
              <a:gd name="connsiteY0" fmla="*/ 705432 h 1505299"/>
              <a:gd name="connsiteX1" fmla="*/ 2336089 w 2365650"/>
              <a:gd name="connsiteY1" fmla="*/ 403994 h 1505299"/>
              <a:gd name="connsiteX2" fmla="*/ 1318679 w 2365650"/>
              <a:gd name="connsiteY2" fmla="*/ 1505299 h 1505299"/>
              <a:gd name="connsiteX3" fmla="*/ 1602237 w 2365650"/>
              <a:gd name="connsiteY3" fmla="*/ 705432 h 1505299"/>
              <a:gd name="connsiteX0" fmla="*/ 1602237 w 2365650"/>
              <a:gd name="connsiteY0" fmla="*/ 705432 h 1505299"/>
              <a:gd name="connsiteX1" fmla="*/ 2336089 w 2365650"/>
              <a:gd name="connsiteY1" fmla="*/ 403994 h 1505299"/>
              <a:gd name="connsiteX2" fmla="*/ 1318679 w 2365650"/>
              <a:gd name="connsiteY2" fmla="*/ 1505299 h 1505299"/>
              <a:gd name="connsiteX3" fmla="*/ 1602237 w 2365650"/>
              <a:gd name="connsiteY3" fmla="*/ 705432 h 1505299"/>
              <a:gd name="connsiteX0" fmla="*/ 1439497 w 2422706"/>
              <a:gd name="connsiteY0" fmla="*/ 716381 h 1481118"/>
              <a:gd name="connsiteX1" fmla="*/ 2393145 w 2422706"/>
              <a:gd name="connsiteY1" fmla="*/ 379813 h 1481118"/>
              <a:gd name="connsiteX2" fmla="*/ 1375735 w 2422706"/>
              <a:gd name="connsiteY2" fmla="*/ 1481118 h 1481118"/>
              <a:gd name="connsiteX3" fmla="*/ 1439497 w 2422706"/>
              <a:gd name="connsiteY3" fmla="*/ 716381 h 1481118"/>
              <a:gd name="connsiteX0" fmla="*/ 1553565 w 2533764"/>
              <a:gd name="connsiteY0" fmla="*/ 639429 h 1670968"/>
              <a:gd name="connsiteX1" fmla="*/ 2507213 w 2533764"/>
              <a:gd name="connsiteY1" fmla="*/ 302861 h 1670968"/>
              <a:gd name="connsiteX2" fmla="*/ 1335091 w 2533764"/>
              <a:gd name="connsiteY2" fmla="*/ 1670969 h 1670968"/>
              <a:gd name="connsiteX3" fmla="*/ 1553565 w 2533764"/>
              <a:gd name="connsiteY3" fmla="*/ 639429 h 1670968"/>
              <a:gd name="connsiteX0" fmla="*/ 1377002 w 2357201"/>
              <a:gd name="connsiteY0" fmla="*/ 721977 h 1753517"/>
              <a:gd name="connsiteX1" fmla="*/ 2330650 w 2357201"/>
              <a:gd name="connsiteY1" fmla="*/ 385409 h 1753517"/>
              <a:gd name="connsiteX2" fmla="*/ 1158528 w 2357201"/>
              <a:gd name="connsiteY2" fmla="*/ 1753517 h 1753517"/>
              <a:gd name="connsiteX3" fmla="*/ 1377002 w 2357201"/>
              <a:gd name="connsiteY3" fmla="*/ 721977 h 1753517"/>
              <a:gd name="connsiteX0" fmla="*/ 1323023 w 2303222"/>
              <a:gd name="connsiteY0" fmla="*/ 761082 h 1792622"/>
              <a:gd name="connsiteX1" fmla="*/ 2276671 w 2303222"/>
              <a:gd name="connsiteY1" fmla="*/ 424514 h 1792622"/>
              <a:gd name="connsiteX2" fmla="*/ 1104549 w 2303222"/>
              <a:gd name="connsiteY2" fmla="*/ 1792622 h 1792622"/>
              <a:gd name="connsiteX3" fmla="*/ 1323023 w 2303222"/>
              <a:gd name="connsiteY3" fmla="*/ 761082 h 1792622"/>
              <a:gd name="connsiteX0" fmla="*/ 1323023 w 2122597"/>
              <a:gd name="connsiteY0" fmla="*/ 761082 h 1792622"/>
              <a:gd name="connsiteX1" fmla="*/ 2092380 w 2122597"/>
              <a:gd name="connsiteY1" fmla="*/ 705350 h 1792622"/>
              <a:gd name="connsiteX2" fmla="*/ 1104549 w 2122597"/>
              <a:gd name="connsiteY2" fmla="*/ 1792622 h 1792622"/>
              <a:gd name="connsiteX3" fmla="*/ 1323023 w 2122597"/>
              <a:gd name="connsiteY3" fmla="*/ 761082 h 1792622"/>
              <a:gd name="connsiteX0" fmla="*/ 1270157 w 2069730"/>
              <a:gd name="connsiteY0" fmla="*/ 899575 h 1931115"/>
              <a:gd name="connsiteX1" fmla="*/ 2039514 w 2069730"/>
              <a:gd name="connsiteY1" fmla="*/ 843843 h 1931115"/>
              <a:gd name="connsiteX2" fmla="*/ 1051683 w 2069730"/>
              <a:gd name="connsiteY2" fmla="*/ 1931115 h 1931115"/>
              <a:gd name="connsiteX3" fmla="*/ 1270157 w 2069730"/>
              <a:gd name="connsiteY3" fmla="*/ 899575 h 1931115"/>
              <a:gd name="connsiteX0" fmla="*/ 1249639 w 2049212"/>
              <a:gd name="connsiteY0" fmla="*/ 1187929 h 2219469"/>
              <a:gd name="connsiteX1" fmla="*/ 2018996 w 2049212"/>
              <a:gd name="connsiteY1" fmla="*/ 1132197 h 2219469"/>
              <a:gd name="connsiteX2" fmla="*/ 1031165 w 2049212"/>
              <a:gd name="connsiteY2" fmla="*/ 2219469 h 2219469"/>
              <a:gd name="connsiteX3" fmla="*/ 1249639 w 2049212"/>
              <a:gd name="connsiteY3" fmla="*/ 1187929 h 2219469"/>
            </a:gdLst>
            <a:ahLst/>
            <a:cxnLst>
              <a:cxn ang="0">
                <a:pos x="connsiteX0" y="connsiteY0"/>
              </a:cxn>
              <a:cxn ang="0">
                <a:pos x="connsiteX1" y="connsiteY1"/>
              </a:cxn>
              <a:cxn ang="0">
                <a:pos x="connsiteX2" y="connsiteY2"/>
              </a:cxn>
              <a:cxn ang="0">
                <a:pos x="connsiteX3" y="connsiteY3"/>
              </a:cxn>
            </a:cxnLst>
            <a:rect l="l" t="t" r="r" b="b"/>
            <a:pathLst>
              <a:path w="2049212" h="2219469">
                <a:moveTo>
                  <a:pt x="1249639" y="1187929"/>
                </a:moveTo>
                <a:cubicBezTo>
                  <a:pt x="1351166" y="1024948"/>
                  <a:pt x="1606733" y="601232"/>
                  <a:pt x="2018996" y="1132197"/>
                </a:cubicBezTo>
                <a:cubicBezTo>
                  <a:pt x="2250706" y="1464194"/>
                  <a:pt x="1075153" y="2211203"/>
                  <a:pt x="1031165" y="2219469"/>
                </a:cubicBezTo>
                <a:cubicBezTo>
                  <a:pt x="-1463911" y="327436"/>
                  <a:pt x="1368579" y="-1121501"/>
                  <a:pt x="1249639" y="1187929"/>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하트 3"/>
          <p:cNvSpPr/>
          <p:nvPr/>
        </p:nvSpPr>
        <p:spPr>
          <a:xfrm rot="2575995">
            <a:off x="2581834" y="1973699"/>
            <a:ext cx="999754" cy="1042407"/>
          </a:xfrm>
          <a:custGeom>
            <a:avLst/>
            <a:gdLst>
              <a:gd name="connsiteX0" fmla="*/ 1476164 w 2952328"/>
              <a:gd name="connsiteY0" fmla="*/ 468052 h 1872208"/>
              <a:gd name="connsiteX1" fmla="*/ 1476164 w 2952328"/>
              <a:gd name="connsiteY1" fmla="*/ 1872208 h 1872208"/>
              <a:gd name="connsiteX2" fmla="*/ 1476164 w 2952328"/>
              <a:gd name="connsiteY2" fmla="*/ 468052 h 1872208"/>
              <a:gd name="connsiteX0" fmla="*/ 1732535 w 2987940"/>
              <a:gd name="connsiteY0" fmla="*/ 558407 h 1486702"/>
              <a:gd name="connsiteX1" fmla="*/ 1387302 w 2987940"/>
              <a:gd name="connsiteY1" fmla="*/ 1486702 h 1486702"/>
              <a:gd name="connsiteX2" fmla="*/ 1732535 w 2987940"/>
              <a:gd name="connsiteY2" fmla="*/ 558407 h 1486702"/>
              <a:gd name="connsiteX0" fmla="*/ 1732535 w 2879821"/>
              <a:gd name="connsiteY0" fmla="*/ 558407 h 1486702"/>
              <a:gd name="connsiteX1" fmla="*/ 1387302 w 2879821"/>
              <a:gd name="connsiteY1" fmla="*/ 1486702 h 1486702"/>
              <a:gd name="connsiteX2" fmla="*/ 1732535 w 2879821"/>
              <a:gd name="connsiteY2" fmla="*/ 558407 h 1486702"/>
              <a:gd name="connsiteX0" fmla="*/ 1732535 w 2419994"/>
              <a:gd name="connsiteY0" fmla="*/ 558407 h 1486702"/>
              <a:gd name="connsiteX1" fmla="*/ 2416342 w 2419994"/>
              <a:gd name="connsiteY1" fmla="*/ 620781 h 1486702"/>
              <a:gd name="connsiteX2" fmla="*/ 1387302 w 2419994"/>
              <a:gd name="connsiteY2" fmla="*/ 1486702 h 1486702"/>
              <a:gd name="connsiteX3" fmla="*/ 1732535 w 2419994"/>
              <a:gd name="connsiteY3" fmla="*/ 558407 h 1486702"/>
              <a:gd name="connsiteX0" fmla="*/ 1732535 w 2416342"/>
              <a:gd name="connsiteY0" fmla="*/ 558407 h 1486702"/>
              <a:gd name="connsiteX1" fmla="*/ 2416342 w 2416342"/>
              <a:gd name="connsiteY1" fmla="*/ 620781 h 1486702"/>
              <a:gd name="connsiteX2" fmla="*/ 1387302 w 2416342"/>
              <a:gd name="connsiteY2" fmla="*/ 1486702 h 1486702"/>
              <a:gd name="connsiteX3" fmla="*/ 1732535 w 2416342"/>
              <a:gd name="connsiteY3" fmla="*/ 558407 h 1486702"/>
              <a:gd name="connsiteX0" fmla="*/ 1732535 w 2445654"/>
              <a:gd name="connsiteY0" fmla="*/ 558407 h 1486702"/>
              <a:gd name="connsiteX1" fmla="*/ 2416342 w 2445654"/>
              <a:gd name="connsiteY1" fmla="*/ 620781 h 1486702"/>
              <a:gd name="connsiteX2" fmla="*/ 1387302 w 2445654"/>
              <a:gd name="connsiteY2" fmla="*/ 1486702 h 1486702"/>
              <a:gd name="connsiteX3" fmla="*/ 1732535 w 2445654"/>
              <a:gd name="connsiteY3" fmla="*/ 558407 h 1486702"/>
              <a:gd name="connsiteX0" fmla="*/ 1687729 w 2462523"/>
              <a:gd name="connsiteY0" fmla="*/ 597090 h 1396957"/>
              <a:gd name="connsiteX1" fmla="*/ 2433211 w 2462523"/>
              <a:gd name="connsiteY1" fmla="*/ 531036 h 1396957"/>
              <a:gd name="connsiteX2" fmla="*/ 1404171 w 2462523"/>
              <a:gd name="connsiteY2" fmla="*/ 1396957 h 1396957"/>
              <a:gd name="connsiteX3" fmla="*/ 1687729 w 2462523"/>
              <a:gd name="connsiteY3" fmla="*/ 597090 h 1396957"/>
              <a:gd name="connsiteX0" fmla="*/ 1602237 w 2377031"/>
              <a:gd name="connsiteY0" fmla="*/ 705432 h 1505299"/>
              <a:gd name="connsiteX1" fmla="*/ 2347719 w 2377031"/>
              <a:gd name="connsiteY1" fmla="*/ 639378 h 1505299"/>
              <a:gd name="connsiteX2" fmla="*/ 1318679 w 2377031"/>
              <a:gd name="connsiteY2" fmla="*/ 1505299 h 1505299"/>
              <a:gd name="connsiteX3" fmla="*/ 1602237 w 2377031"/>
              <a:gd name="connsiteY3" fmla="*/ 705432 h 1505299"/>
              <a:gd name="connsiteX0" fmla="*/ 1602237 w 2365650"/>
              <a:gd name="connsiteY0" fmla="*/ 705432 h 1505299"/>
              <a:gd name="connsiteX1" fmla="*/ 2336089 w 2365650"/>
              <a:gd name="connsiteY1" fmla="*/ 403994 h 1505299"/>
              <a:gd name="connsiteX2" fmla="*/ 1318679 w 2365650"/>
              <a:gd name="connsiteY2" fmla="*/ 1505299 h 1505299"/>
              <a:gd name="connsiteX3" fmla="*/ 1602237 w 2365650"/>
              <a:gd name="connsiteY3" fmla="*/ 705432 h 1505299"/>
              <a:gd name="connsiteX0" fmla="*/ 1602237 w 2365650"/>
              <a:gd name="connsiteY0" fmla="*/ 705432 h 1505299"/>
              <a:gd name="connsiteX1" fmla="*/ 2336089 w 2365650"/>
              <a:gd name="connsiteY1" fmla="*/ 403994 h 1505299"/>
              <a:gd name="connsiteX2" fmla="*/ 1318679 w 2365650"/>
              <a:gd name="connsiteY2" fmla="*/ 1505299 h 1505299"/>
              <a:gd name="connsiteX3" fmla="*/ 1602237 w 2365650"/>
              <a:gd name="connsiteY3" fmla="*/ 705432 h 1505299"/>
              <a:gd name="connsiteX0" fmla="*/ 1439497 w 2422706"/>
              <a:gd name="connsiteY0" fmla="*/ 716381 h 1481118"/>
              <a:gd name="connsiteX1" fmla="*/ 2393145 w 2422706"/>
              <a:gd name="connsiteY1" fmla="*/ 379813 h 1481118"/>
              <a:gd name="connsiteX2" fmla="*/ 1375735 w 2422706"/>
              <a:gd name="connsiteY2" fmla="*/ 1481118 h 1481118"/>
              <a:gd name="connsiteX3" fmla="*/ 1439497 w 2422706"/>
              <a:gd name="connsiteY3" fmla="*/ 716381 h 1481118"/>
              <a:gd name="connsiteX0" fmla="*/ 1553565 w 2533764"/>
              <a:gd name="connsiteY0" fmla="*/ 639429 h 1670968"/>
              <a:gd name="connsiteX1" fmla="*/ 2507213 w 2533764"/>
              <a:gd name="connsiteY1" fmla="*/ 302861 h 1670968"/>
              <a:gd name="connsiteX2" fmla="*/ 1335091 w 2533764"/>
              <a:gd name="connsiteY2" fmla="*/ 1670969 h 1670968"/>
              <a:gd name="connsiteX3" fmla="*/ 1553565 w 2533764"/>
              <a:gd name="connsiteY3" fmla="*/ 639429 h 1670968"/>
              <a:gd name="connsiteX0" fmla="*/ 1377002 w 2357201"/>
              <a:gd name="connsiteY0" fmla="*/ 721977 h 1753517"/>
              <a:gd name="connsiteX1" fmla="*/ 2330650 w 2357201"/>
              <a:gd name="connsiteY1" fmla="*/ 385409 h 1753517"/>
              <a:gd name="connsiteX2" fmla="*/ 1158528 w 2357201"/>
              <a:gd name="connsiteY2" fmla="*/ 1753517 h 1753517"/>
              <a:gd name="connsiteX3" fmla="*/ 1377002 w 2357201"/>
              <a:gd name="connsiteY3" fmla="*/ 721977 h 1753517"/>
              <a:gd name="connsiteX0" fmla="*/ 1323023 w 2303222"/>
              <a:gd name="connsiteY0" fmla="*/ 761082 h 1792622"/>
              <a:gd name="connsiteX1" fmla="*/ 2276671 w 2303222"/>
              <a:gd name="connsiteY1" fmla="*/ 424514 h 1792622"/>
              <a:gd name="connsiteX2" fmla="*/ 1104549 w 2303222"/>
              <a:gd name="connsiteY2" fmla="*/ 1792622 h 1792622"/>
              <a:gd name="connsiteX3" fmla="*/ 1323023 w 2303222"/>
              <a:gd name="connsiteY3" fmla="*/ 761082 h 1792622"/>
              <a:gd name="connsiteX0" fmla="*/ 1323023 w 2122597"/>
              <a:gd name="connsiteY0" fmla="*/ 761082 h 1792622"/>
              <a:gd name="connsiteX1" fmla="*/ 2092380 w 2122597"/>
              <a:gd name="connsiteY1" fmla="*/ 705350 h 1792622"/>
              <a:gd name="connsiteX2" fmla="*/ 1104549 w 2122597"/>
              <a:gd name="connsiteY2" fmla="*/ 1792622 h 1792622"/>
              <a:gd name="connsiteX3" fmla="*/ 1323023 w 2122597"/>
              <a:gd name="connsiteY3" fmla="*/ 761082 h 1792622"/>
              <a:gd name="connsiteX0" fmla="*/ 1270157 w 2069730"/>
              <a:gd name="connsiteY0" fmla="*/ 899575 h 1931115"/>
              <a:gd name="connsiteX1" fmla="*/ 2039514 w 2069730"/>
              <a:gd name="connsiteY1" fmla="*/ 843843 h 1931115"/>
              <a:gd name="connsiteX2" fmla="*/ 1051683 w 2069730"/>
              <a:gd name="connsiteY2" fmla="*/ 1931115 h 1931115"/>
              <a:gd name="connsiteX3" fmla="*/ 1270157 w 2069730"/>
              <a:gd name="connsiteY3" fmla="*/ 899575 h 1931115"/>
              <a:gd name="connsiteX0" fmla="*/ 1249639 w 2049212"/>
              <a:gd name="connsiteY0" fmla="*/ 1187929 h 2219469"/>
              <a:gd name="connsiteX1" fmla="*/ 2018996 w 2049212"/>
              <a:gd name="connsiteY1" fmla="*/ 1132197 h 2219469"/>
              <a:gd name="connsiteX2" fmla="*/ 1031165 w 2049212"/>
              <a:gd name="connsiteY2" fmla="*/ 2219469 h 2219469"/>
              <a:gd name="connsiteX3" fmla="*/ 1249639 w 2049212"/>
              <a:gd name="connsiteY3" fmla="*/ 1187929 h 2219469"/>
            </a:gdLst>
            <a:ahLst/>
            <a:cxnLst>
              <a:cxn ang="0">
                <a:pos x="connsiteX0" y="connsiteY0"/>
              </a:cxn>
              <a:cxn ang="0">
                <a:pos x="connsiteX1" y="connsiteY1"/>
              </a:cxn>
              <a:cxn ang="0">
                <a:pos x="connsiteX2" y="connsiteY2"/>
              </a:cxn>
              <a:cxn ang="0">
                <a:pos x="connsiteX3" y="connsiteY3"/>
              </a:cxn>
            </a:cxnLst>
            <a:rect l="l" t="t" r="r" b="b"/>
            <a:pathLst>
              <a:path w="2049212" h="2219469">
                <a:moveTo>
                  <a:pt x="1249639" y="1187929"/>
                </a:moveTo>
                <a:cubicBezTo>
                  <a:pt x="1351166" y="1024948"/>
                  <a:pt x="1606733" y="601232"/>
                  <a:pt x="2018996" y="1132197"/>
                </a:cubicBezTo>
                <a:cubicBezTo>
                  <a:pt x="2250706" y="1464194"/>
                  <a:pt x="1075153" y="2211203"/>
                  <a:pt x="1031165" y="2219469"/>
                </a:cubicBezTo>
                <a:cubicBezTo>
                  <a:pt x="-1463911" y="327436"/>
                  <a:pt x="1368579" y="-1121501"/>
                  <a:pt x="1249639" y="1187929"/>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a:off x="2216696" y="3123636"/>
            <a:ext cx="5919114" cy="923330"/>
          </a:xfrm>
          <a:prstGeom prst="rect">
            <a:avLst/>
          </a:prstGeom>
          <a:noFill/>
          <a:effectLst>
            <a:reflection blurRad="6350" stA="50000" endA="300" endPos="90000" dir="5400000" sy="-100000" algn="bl" rotWithShape="0"/>
          </a:effectLst>
        </p:spPr>
        <p:txBody>
          <a:bodyPr wrap="none" lIns="91440" tIns="45720" rIns="91440" bIns="45720">
            <a:prstTxWarp prst="textInflateTop">
              <a:avLst/>
            </a:prstTxWarp>
            <a:spAutoFit/>
          </a:bodyPr>
          <a:lstStyle/>
          <a:p>
            <a:pPr algn="ctr"/>
            <a:r>
              <a:rPr lang="en-US" altLang="ko-KR" sz="5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돋움" pitchFamily="50" charset="-127"/>
                <a:ea typeface="돋움" pitchFamily="50" charset="-127"/>
              </a:rPr>
              <a:t>Physical Distribution</a:t>
            </a:r>
            <a:endParaRPr lang="en-US" altLang="ko-KR" sz="5400" b="1" cap="none" spc="0" dirty="0">
              <a:ln w="12700">
                <a:solidFill>
                  <a:schemeClr val="tx2">
                    <a:satMod val="155000"/>
                  </a:schemeClr>
                </a:solidFill>
                <a:prstDash val="solid"/>
              </a:ln>
              <a:effectLst>
                <a:outerShdw blurRad="41275" dist="20320" dir="1800000" algn="tl" rotWithShape="0">
                  <a:srgbClr val="000000">
                    <a:alpha val="40000"/>
                  </a:srgbClr>
                </a:outerShdw>
              </a:effectLst>
              <a:latin typeface="돋움" pitchFamily="50" charset="-127"/>
              <a:ea typeface="돋움" pitchFamily="50" charset="-127"/>
            </a:endParaRPr>
          </a:p>
        </p:txBody>
      </p:sp>
      <p:pic>
        <p:nvPicPr>
          <p:cNvPr id="11" name="그림 10"/>
          <p:cNvPicPr>
            <a:picLocks noChangeAspect="1"/>
          </p:cNvPicPr>
          <p:nvPr/>
        </p:nvPicPr>
        <p:blipFill>
          <a:blip r:embed="rId4">
            <a:clrChange>
              <a:clrFrom>
                <a:srgbClr val="9E9D9B"/>
              </a:clrFrom>
              <a:clrTo>
                <a:srgbClr val="9E9D9B">
                  <a:alpha val="0"/>
                </a:srgbClr>
              </a:clrTo>
            </a:clrChange>
            <a:extLst>
              <a:ext uri="{28A0092B-C50C-407E-A947-70E740481C1C}">
                <a14:useLocalDpi xmlns:a14="http://schemas.microsoft.com/office/drawing/2010/main" val="0"/>
              </a:ext>
            </a:extLst>
          </a:blip>
          <a:stretch>
            <a:fillRect/>
          </a:stretch>
        </p:blipFill>
        <p:spPr>
          <a:xfrm>
            <a:off x="7905328" y="6093296"/>
            <a:ext cx="1602012" cy="592460"/>
          </a:xfrm>
          <a:prstGeom prst="rect">
            <a:avLst/>
          </a:prstGeom>
        </p:spPr>
      </p:pic>
    </p:spTree>
    <p:extLst>
      <p:ext uri="{BB962C8B-B14F-4D97-AF65-F5344CB8AC3E}">
        <p14:creationId xmlns:p14="http://schemas.microsoft.com/office/powerpoint/2010/main" val="3636909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lang="ko-KR" altLang="en-US" dirty="0" smtClean="0"/>
              <a:t>목</a:t>
            </a:r>
            <a:r>
              <a:rPr lang="ko-KR" altLang="en-US" dirty="0"/>
              <a:t>차</a:t>
            </a:r>
          </a:p>
        </p:txBody>
      </p:sp>
      <p:sp>
        <p:nvSpPr>
          <p:cNvPr id="5" name="슬라이드 번호 개체 틀 4"/>
          <p:cNvSpPr>
            <a:spLocks noGrp="1"/>
          </p:cNvSpPr>
          <p:nvPr>
            <p:ph type="sldNum" sz="quarter" idx="12"/>
          </p:nvPr>
        </p:nvSpPr>
        <p:spPr/>
        <p:txBody>
          <a:bodyPr/>
          <a:lstStyle/>
          <a:p>
            <a:fld id="{2F935E5F-1BBB-4044-8E7F-7B8AB6E881C3}" type="slidenum">
              <a:rPr lang="ko-KR" altLang="en-US" smtClean="0"/>
              <a:t>2</a:t>
            </a:fld>
            <a:endParaRPr lang="ko-KR" altLang="en-US"/>
          </a:p>
        </p:txBody>
      </p:sp>
      <p:sp>
        <p:nvSpPr>
          <p:cNvPr id="9" name="평행 사변형 8"/>
          <p:cNvSpPr/>
          <p:nvPr/>
        </p:nvSpPr>
        <p:spPr>
          <a:xfrm>
            <a:off x="1280726" y="1733158"/>
            <a:ext cx="5853543" cy="791278"/>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400" dirty="0" smtClean="0">
                <a:solidFill>
                  <a:schemeClr val="tx1"/>
                </a:solidFill>
                <a:latin typeface="돋움" pitchFamily="50" charset="-127"/>
                <a:ea typeface="돋움" pitchFamily="50" charset="-127"/>
                <a:hlinkClick r:id="rId2" action="ppaction://hlinksldjump"/>
              </a:rPr>
              <a:t>물류</a:t>
            </a:r>
            <a:endParaRPr lang="ko-KR" altLang="en-US" sz="2400" dirty="0">
              <a:solidFill>
                <a:schemeClr val="tx1"/>
              </a:solidFill>
              <a:latin typeface="돋움" pitchFamily="50" charset="-127"/>
              <a:ea typeface="돋움" pitchFamily="50" charset="-127"/>
            </a:endParaRPr>
          </a:p>
        </p:txBody>
      </p:sp>
      <p:sp>
        <p:nvSpPr>
          <p:cNvPr id="7" name="사다리꼴 6"/>
          <p:cNvSpPr/>
          <p:nvPr/>
        </p:nvSpPr>
        <p:spPr>
          <a:xfrm rot="20503737" flipV="1">
            <a:off x="810632" y="1713910"/>
            <a:ext cx="1045081" cy="791278"/>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latin typeface="돋움" pitchFamily="50" charset="-127"/>
              <a:ea typeface="돋움" pitchFamily="50" charset="-127"/>
            </a:endParaRPr>
          </a:p>
        </p:txBody>
      </p:sp>
      <p:sp>
        <p:nvSpPr>
          <p:cNvPr id="8" name="TextBox 7"/>
          <p:cNvSpPr txBox="1"/>
          <p:nvPr/>
        </p:nvSpPr>
        <p:spPr>
          <a:xfrm>
            <a:off x="1130805" y="1878716"/>
            <a:ext cx="412621" cy="461665"/>
          </a:xfrm>
          <a:prstGeom prst="rect">
            <a:avLst/>
          </a:prstGeom>
          <a:noFill/>
        </p:spPr>
        <p:txBody>
          <a:bodyPr wrap="square" rtlCol="0">
            <a:spAutoFit/>
          </a:bodyPr>
          <a:lstStyle/>
          <a:p>
            <a:pPr algn="ctr"/>
            <a:r>
              <a:rPr lang="en-US" altLang="ko-KR" sz="2400" dirty="0" smtClean="0">
                <a:latin typeface="돋움" pitchFamily="50" charset="-127"/>
                <a:ea typeface="돋움" pitchFamily="50" charset="-127"/>
              </a:rPr>
              <a:t>1</a:t>
            </a:r>
            <a:endParaRPr lang="ko-KR" altLang="en-US" sz="2400" dirty="0">
              <a:latin typeface="돋움" pitchFamily="50" charset="-127"/>
              <a:ea typeface="돋움" pitchFamily="50" charset="-127"/>
            </a:endParaRPr>
          </a:p>
        </p:txBody>
      </p:sp>
      <p:sp>
        <p:nvSpPr>
          <p:cNvPr id="10" name="평행 사변형 9"/>
          <p:cNvSpPr/>
          <p:nvPr/>
        </p:nvSpPr>
        <p:spPr>
          <a:xfrm>
            <a:off x="1284670" y="2856801"/>
            <a:ext cx="5853543" cy="791278"/>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400" dirty="0" smtClean="0">
                <a:solidFill>
                  <a:schemeClr val="tx1"/>
                </a:solidFill>
                <a:latin typeface="돋움" pitchFamily="50" charset="-127"/>
                <a:ea typeface="돋움" pitchFamily="50" charset="-127"/>
              </a:rPr>
              <a:t>한국물류대상</a:t>
            </a:r>
            <a:endParaRPr lang="ko-KR" altLang="en-US" sz="2400" dirty="0">
              <a:solidFill>
                <a:schemeClr val="tx1"/>
              </a:solidFill>
              <a:latin typeface="돋움" pitchFamily="50" charset="-127"/>
              <a:ea typeface="돋움" pitchFamily="50" charset="-127"/>
            </a:endParaRPr>
          </a:p>
        </p:txBody>
      </p:sp>
      <p:sp>
        <p:nvSpPr>
          <p:cNvPr id="11" name="사다리꼴 10"/>
          <p:cNvSpPr/>
          <p:nvPr/>
        </p:nvSpPr>
        <p:spPr>
          <a:xfrm rot="20503737" flipV="1">
            <a:off x="814576" y="2837553"/>
            <a:ext cx="1045081" cy="791278"/>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latin typeface="돋움" pitchFamily="50" charset="-127"/>
              <a:ea typeface="돋움" pitchFamily="50" charset="-127"/>
            </a:endParaRPr>
          </a:p>
        </p:txBody>
      </p:sp>
      <p:sp>
        <p:nvSpPr>
          <p:cNvPr id="12" name="TextBox 11"/>
          <p:cNvSpPr txBox="1"/>
          <p:nvPr/>
        </p:nvSpPr>
        <p:spPr>
          <a:xfrm>
            <a:off x="1126859" y="3000261"/>
            <a:ext cx="412621" cy="461665"/>
          </a:xfrm>
          <a:prstGeom prst="rect">
            <a:avLst/>
          </a:prstGeom>
          <a:noFill/>
        </p:spPr>
        <p:txBody>
          <a:bodyPr wrap="square" rtlCol="0">
            <a:spAutoFit/>
          </a:bodyPr>
          <a:lstStyle/>
          <a:p>
            <a:pPr algn="ctr"/>
            <a:r>
              <a:rPr lang="en-US" altLang="ko-KR" sz="2400" dirty="0">
                <a:latin typeface="돋움" pitchFamily="50" charset="-127"/>
                <a:ea typeface="돋움" pitchFamily="50" charset="-127"/>
              </a:rPr>
              <a:t>2</a:t>
            </a:r>
            <a:endParaRPr lang="ko-KR" altLang="en-US" sz="2400" dirty="0">
              <a:latin typeface="돋움" pitchFamily="50" charset="-127"/>
              <a:ea typeface="돋움" pitchFamily="50" charset="-127"/>
            </a:endParaRPr>
          </a:p>
        </p:txBody>
      </p:sp>
      <p:sp>
        <p:nvSpPr>
          <p:cNvPr id="13" name="평행 사변형 12"/>
          <p:cNvSpPr/>
          <p:nvPr/>
        </p:nvSpPr>
        <p:spPr>
          <a:xfrm>
            <a:off x="1284670" y="4047602"/>
            <a:ext cx="5853543" cy="791278"/>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400" dirty="0" smtClean="0">
                <a:solidFill>
                  <a:schemeClr val="tx1"/>
                </a:solidFill>
                <a:latin typeface="돋움" pitchFamily="50" charset="-127"/>
                <a:ea typeface="돋움" pitchFamily="50" charset="-127"/>
              </a:rPr>
              <a:t>아시아 해상 화물 </a:t>
            </a:r>
            <a:r>
              <a:rPr lang="ko-KR" altLang="en-US" sz="2400" dirty="0" err="1" smtClean="0">
                <a:solidFill>
                  <a:schemeClr val="tx1"/>
                </a:solidFill>
                <a:latin typeface="돋움" pitchFamily="50" charset="-127"/>
                <a:ea typeface="돋움" pitchFamily="50" charset="-127"/>
              </a:rPr>
              <a:t>수출물</a:t>
            </a:r>
            <a:r>
              <a:rPr lang="ko-KR" altLang="en-US" sz="2400" dirty="0" smtClean="0">
                <a:solidFill>
                  <a:schemeClr val="tx1"/>
                </a:solidFill>
                <a:latin typeface="돋움" pitchFamily="50" charset="-127"/>
                <a:ea typeface="돋움" pitchFamily="50" charset="-127"/>
              </a:rPr>
              <a:t> 동향</a:t>
            </a:r>
            <a:endParaRPr lang="ko-KR" altLang="en-US" sz="2400" dirty="0">
              <a:solidFill>
                <a:schemeClr val="tx1"/>
              </a:solidFill>
              <a:latin typeface="돋움" pitchFamily="50" charset="-127"/>
              <a:ea typeface="돋움" pitchFamily="50" charset="-127"/>
            </a:endParaRPr>
          </a:p>
        </p:txBody>
      </p:sp>
      <p:sp>
        <p:nvSpPr>
          <p:cNvPr id="14" name="사다리꼴 13"/>
          <p:cNvSpPr/>
          <p:nvPr/>
        </p:nvSpPr>
        <p:spPr>
          <a:xfrm rot="20503737" flipV="1">
            <a:off x="814576" y="4028354"/>
            <a:ext cx="1045081" cy="791278"/>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latin typeface="돋움" pitchFamily="50" charset="-127"/>
              <a:ea typeface="돋움" pitchFamily="50" charset="-127"/>
            </a:endParaRPr>
          </a:p>
        </p:txBody>
      </p:sp>
      <p:sp>
        <p:nvSpPr>
          <p:cNvPr id="15" name="TextBox 14"/>
          <p:cNvSpPr txBox="1"/>
          <p:nvPr/>
        </p:nvSpPr>
        <p:spPr>
          <a:xfrm>
            <a:off x="1126860" y="4193160"/>
            <a:ext cx="412621" cy="461665"/>
          </a:xfrm>
          <a:prstGeom prst="rect">
            <a:avLst/>
          </a:prstGeom>
          <a:noFill/>
        </p:spPr>
        <p:txBody>
          <a:bodyPr wrap="square" rtlCol="0">
            <a:spAutoFit/>
          </a:bodyPr>
          <a:lstStyle/>
          <a:p>
            <a:pPr algn="ctr"/>
            <a:r>
              <a:rPr lang="en-US" altLang="ko-KR" sz="2400" dirty="0">
                <a:latin typeface="돋움" pitchFamily="50" charset="-127"/>
                <a:ea typeface="돋움" pitchFamily="50" charset="-127"/>
              </a:rPr>
              <a:t>3</a:t>
            </a:r>
            <a:endParaRPr lang="ko-KR" altLang="en-US" sz="2400" dirty="0">
              <a:latin typeface="돋움" pitchFamily="50" charset="-127"/>
              <a:ea typeface="돋움" pitchFamily="50" charset="-127"/>
            </a:endParaRPr>
          </a:p>
        </p:txBody>
      </p:sp>
      <p:sp>
        <p:nvSpPr>
          <p:cNvPr id="16" name="평행 사변형 15"/>
          <p:cNvSpPr/>
          <p:nvPr/>
        </p:nvSpPr>
        <p:spPr>
          <a:xfrm>
            <a:off x="1284670" y="5210623"/>
            <a:ext cx="5853543" cy="791278"/>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400" dirty="0" smtClean="0">
                <a:solidFill>
                  <a:schemeClr val="tx1"/>
                </a:solidFill>
                <a:latin typeface="돋움" pitchFamily="50" charset="-127"/>
                <a:ea typeface="돋움" pitchFamily="50" charset="-127"/>
              </a:rPr>
              <a:t>주요 물류 관련 업체</a:t>
            </a:r>
            <a:endParaRPr lang="ko-KR" altLang="en-US" sz="2400" dirty="0">
              <a:solidFill>
                <a:schemeClr val="tx1"/>
              </a:solidFill>
              <a:latin typeface="돋움" pitchFamily="50" charset="-127"/>
              <a:ea typeface="돋움" pitchFamily="50" charset="-127"/>
            </a:endParaRPr>
          </a:p>
        </p:txBody>
      </p:sp>
      <p:sp>
        <p:nvSpPr>
          <p:cNvPr id="17" name="사다리꼴 16"/>
          <p:cNvSpPr/>
          <p:nvPr/>
        </p:nvSpPr>
        <p:spPr>
          <a:xfrm rot="20503737" flipV="1">
            <a:off x="814576" y="5191375"/>
            <a:ext cx="1045081" cy="791278"/>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latin typeface="돋움" pitchFamily="50" charset="-127"/>
              <a:ea typeface="돋움" pitchFamily="50" charset="-127"/>
            </a:endParaRPr>
          </a:p>
        </p:txBody>
      </p:sp>
      <p:sp>
        <p:nvSpPr>
          <p:cNvPr id="18" name="TextBox 17"/>
          <p:cNvSpPr txBox="1"/>
          <p:nvPr/>
        </p:nvSpPr>
        <p:spPr>
          <a:xfrm>
            <a:off x="1134750" y="5356181"/>
            <a:ext cx="412621" cy="461665"/>
          </a:xfrm>
          <a:prstGeom prst="rect">
            <a:avLst/>
          </a:prstGeom>
          <a:noFill/>
        </p:spPr>
        <p:txBody>
          <a:bodyPr wrap="square" rtlCol="0">
            <a:spAutoFit/>
          </a:bodyPr>
          <a:lstStyle/>
          <a:p>
            <a:pPr algn="ctr"/>
            <a:r>
              <a:rPr lang="en-US" altLang="ko-KR" sz="2400" dirty="0">
                <a:latin typeface="돋움" pitchFamily="50" charset="-127"/>
                <a:ea typeface="돋움" pitchFamily="50" charset="-127"/>
              </a:rPr>
              <a:t>4</a:t>
            </a:r>
            <a:endParaRPr lang="ko-KR" altLang="en-US" sz="2400" dirty="0">
              <a:latin typeface="돋움" pitchFamily="50" charset="-127"/>
              <a:ea typeface="돋움" pitchFamily="50" charset="-127"/>
            </a:endParaRPr>
          </a:p>
        </p:txBody>
      </p:sp>
      <p:pic>
        <p:nvPicPr>
          <p:cNvPr id="19" name="그림 18"/>
          <p:cNvPicPr>
            <a:picLocks noChangeAspect="1"/>
          </p:cNvPicPr>
          <p:nvPr/>
        </p:nvPicPr>
        <p:blipFill rotWithShape="1">
          <a:blip r:embed="rId3">
            <a:extLst>
              <a:ext uri="{28A0092B-C50C-407E-A947-70E740481C1C}">
                <a14:useLocalDpi xmlns:a14="http://schemas.microsoft.com/office/drawing/2010/main" val="0"/>
              </a:ext>
            </a:extLst>
          </a:blip>
          <a:srcRect l="56272" t="31451" r="4767" b="34274"/>
          <a:stretch/>
        </p:blipFill>
        <p:spPr>
          <a:xfrm>
            <a:off x="7329264" y="3000261"/>
            <a:ext cx="2376264" cy="2817585"/>
          </a:xfrm>
          <a:prstGeom prst="rect">
            <a:avLst/>
          </a:prstGeom>
        </p:spPr>
      </p:pic>
    </p:spTree>
    <p:extLst>
      <p:ext uri="{BB962C8B-B14F-4D97-AF65-F5344CB8AC3E}">
        <p14:creationId xmlns:p14="http://schemas.microsoft.com/office/powerpoint/2010/main" val="1596049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ko-KR" altLang="en-US" dirty="0" smtClean="0"/>
              <a:t>물</a:t>
            </a:r>
            <a:r>
              <a:rPr lang="ko-KR" altLang="en-US" dirty="0"/>
              <a:t>류</a:t>
            </a:r>
          </a:p>
        </p:txBody>
      </p:sp>
      <p:sp>
        <p:nvSpPr>
          <p:cNvPr id="4" name="내용 개체 틀 3"/>
          <p:cNvSpPr>
            <a:spLocks noGrp="1"/>
          </p:cNvSpPr>
          <p:nvPr>
            <p:ph sz="half" idx="1"/>
          </p:nvPr>
        </p:nvSpPr>
        <p:spPr>
          <a:xfrm>
            <a:off x="495300" y="1600201"/>
            <a:ext cx="6401916" cy="2548879"/>
          </a:xfrm>
        </p:spPr>
        <p:txBody>
          <a:bodyPr>
            <a:normAutofit/>
          </a:bodyPr>
          <a:lstStyle/>
          <a:p>
            <a:pPr>
              <a:lnSpc>
                <a:spcPct val="160000"/>
              </a:lnSpc>
              <a:buFont typeface="Wingdings" pitchFamily="2" charset="2"/>
              <a:buChar char="u"/>
            </a:pPr>
            <a:r>
              <a:rPr lang="en-US" altLang="ko-KR" sz="2400" b="1" dirty="0" smtClean="0">
                <a:latin typeface="굴림" pitchFamily="50" charset="-127"/>
                <a:ea typeface="굴림" pitchFamily="50" charset="-127"/>
              </a:rPr>
              <a:t>Logistics</a:t>
            </a:r>
          </a:p>
          <a:p>
            <a:pPr lvl="1">
              <a:lnSpc>
                <a:spcPct val="150000"/>
              </a:lnSpc>
              <a:buFont typeface="Wingdings" pitchFamily="2" charset="2"/>
              <a:buChar char="ü"/>
            </a:pPr>
            <a:r>
              <a:rPr lang="en-US" altLang="ko-KR" sz="1800" dirty="0" smtClean="0">
                <a:latin typeface="굴림" pitchFamily="50" charset="-127"/>
                <a:ea typeface="굴림" pitchFamily="50" charset="-127"/>
              </a:rPr>
              <a:t>Logistics is the art and science of managing and controlling the flow of goods, information and other resources like products, services and people from the source of production to the marketplace</a:t>
            </a:r>
            <a:endParaRPr lang="ko-KR" altLang="en-US" sz="1800" dirty="0">
              <a:latin typeface="굴림" pitchFamily="50" charset="-127"/>
              <a:ea typeface="굴림" pitchFamily="50" charset="-127"/>
            </a:endParaRPr>
          </a:p>
        </p:txBody>
      </p:sp>
      <p:pic>
        <p:nvPicPr>
          <p:cNvPr id="8" name="동영상.wmv">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7617296" y="2132856"/>
            <a:ext cx="1937420" cy="1453065"/>
          </a:xfrm>
        </p:spPr>
      </p:pic>
      <p:sp>
        <p:nvSpPr>
          <p:cNvPr id="6" name="슬라이드 번호 개체 틀 5"/>
          <p:cNvSpPr>
            <a:spLocks noGrp="1"/>
          </p:cNvSpPr>
          <p:nvPr>
            <p:ph type="sldNum" sz="quarter" idx="12"/>
          </p:nvPr>
        </p:nvSpPr>
        <p:spPr/>
        <p:txBody>
          <a:bodyPr/>
          <a:lstStyle/>
          <a:p>
            <a:fld id="{2F935E5F-1BBB-4044-8E7F-7B8AB6E881C3}" type="slidenum">
              <a:rPr lang="ko-KR" altLang="en-US" smtClean="0"/>
              <a:t>3</a:t>
            </a:fld>
            <a:endParaRPr lang="ko-KR" altLang="en-US"/>
          </a:p>
        </p:txBody>
      </p:sp>
      <p:sp>
        <p:nvSpPr>
          <p:cNvPr id="7" name="내용 개체 틀 3"/>
          <p:cNvSpPr txBox="1">
            <a:spLocks/>
          </p:cNvSpPr>
          <p:nvPr/>
        </p:nvSpPr>
        <p:spPr>
          <a:xfrm>
            <a:off x="488504" y="4221088"/>
            <a:ext cx="8928992" cy="2548879"/>
          </a:xfrm>
          <a:prstGeom prst="rect">
            <a:avLst/>
          </a:prstGeom>
        </p:spPr>
        <p:txBody>
          <a:bodyPr vert="horz" lIns="91440" tIns="45720" rIns="91440" bIns="45720" rtlCol="0">
            <a:normAutofit fontScale="92500"/>
          </a:bodyPr>
          <a:lstStyle>
            <a:lvl1pPr marL="342900" indent="-34290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1800" kern="1200">
                <a:solidFill>
                  <a:schemeClr val="tx1"/>
                </a:solidFill>
                <a:latin typeface="+mn-lt"/>
                <a:ea typeface="+mn-ea"/>
                <a:cs typeface="+mn-cs"/>
              </a:defRPr>
            </a:lvl9pPr>
          </a:lstStyle>
          <a:p>
            <a:pPr>
              <a:lnSpc>
                <a:spcPct val="150000"/>
              </a:lnSpc>
              <a:buFont typeface="Wingdings" pitchFamily="2" charset="2"/>
              <a:buChar char="u"/>
            </a:pPr>
            <a:r>
              <a:rPr lang="ko-KR" altLang="en-US" sz="2600" b="1" dirty="0" smtClean="0">
                <a:latin typeface="굴림" pitchFamily="50" charset="-127"/>
                <a:ea typeface="굴림" pitchFamily="50" charset="-127"/>
              </a:rPr>
              <a:t>물류</a:t>
            </a:r>
            <a:endParaRPr lang="en-US" altLang="ko-KR" sz="2600" b="1" dirty="0" smtClean="0">
              <a:latin typeface="굴림" pitchFamily="50" charset="-127"/>
              <a:ea typeface="굴림" pitchFamily="50" charset="-127"/>
            </a:endParaRPr>
          </a:p>
          <a:p>
            <a:pPr lvl="1">
              <a:lnSpc>
                <a:spcPct val="150000"/>
              </a:lnSpc>
              <a:buFont typeface="Wingdings" pitchFamily="2" charset="2"/>
              <a:buChar char="ü"/>
            </a:pPr>
            <a:r>
              <a:rPr lang="ko-KR" altLang="en-US" sz="2200" dirty="0" smtClean="0">
                <a:latin typeface="굴림" pitchFamily="50" charset="-127"/>
                <a:ea typeface="굴림" pitchFamily="50" charset="-127"/>
              </a:rPr>
              <a:t>물적 유통</a:t>
            </a:r>
            <a:r>
              <a:rPr lang="en-US" altLang="ko-KR" sz="2200" dirty="0" smtClean="0">
                <a:latin typeface="굴림" pitchFamily="50" charset="-127"/>
                <a:ea typeface="굴림" pitchFamily="50" charset="-127"/>
              </a:rPr>
              <a:t>, </a:t>
            </a:r>
            <a:r>
              <a:rPr lang="ko-KR" altLang="en-US" sz="2200" dirty="0" smtClean="0">
                <a:latin typeface="굴림" pitchFamily="50" charset="-127"/>
                <a:ea typeface="굴림" pitchFamily="50" charset="-127"/>
              </a:rPr>
              <a:t>즉 생산자로부터 소비자까지의 물건의 흐름과 그 과정</a:t>
            </a:r>
            <a:endParaRPr lang="en-US" altLang="ko-KR" sz="2200" dirty="0" smtClean="0">
              <a:latin typeface="굴림" pitchFamily="50" charset="-127"/>
              <a:ea typeface="굴림" pitchFamily="50" charset="-127"/>
            </a:endParaRPr>
          </a:p>
          <a:p>
            <a:pPr lvl="1">
              <a:lnSpc>
                <a:spcPct val="150000"/>
              </a:lnSpc>
              <a:buFont typeface="Wingdings" pitchFamily="2" charset="2"/>
              <a:buChar char="ü"/>
            </a:pPr>
            <a:r>
              <a:rPr lang="ko-KR" altLang="en-US" sz="2200" dirty="0" smtClean="0">
                <a:latin typeface="굴림" pitchFamily="50" charset="-127"/>
                <a:ea typeface="굴림" pitchFamily="50" charset="-127"/>
              </a:rPr>
              <a:t>생산된 상품을 수송</a:t>
            </a:r>
            <a:r>
              <a:rPr lang="en-US" altLang="ko-KR" sz="2200" dirty="0" smtClean="0">
                <a:latin typeface="굴림" pitchFamily="50" charset="-127"/>
                <a:ea typeface="굴림" pitchFamily="50" charset="-127"/>
              </a:rPr>
              <a:t>, </a:t>
            </a:r>
            <a:r>
              <a:rPr lang="ko-KR" altLang="en-US" sz="2200" dirty="0" smtClean="0">
                <a:latin typeface="굴림" pitchFamily="50" charset="-127"/>
                <a:ea typeface="굴림" pitchFamily="50" charset="-127"/>
              </a:rPr>
              <a:t>하역</a:t>
            </a:r>
            <a:r>
              <a:rPr lang="en-US" altLang="ko-KR" sz="2200" dirty="0" smtClean="0">
                <a:latin typeface="굴림" pitchFamily="50" charset="-127"/>
                <a:ea typeface="굴림" pitchFamily="50" charset="-127"/>
              </a:rPr>
              <a:t>, </a:t>
            </a:r>
            <a:r>
              <a:rPr lang="ko-KR" altLang="en-US" sz="2200" dirty="0" smtClean="0">
                <a:latin typeface="굴림" pitchFamily="50" charset="-127"/>
                <a:ea typeface="굴림" pitchFamily="50" charset="-127"/>
              </a:rPr>
              <a:t>보관</a:t>
            </a:r>
            <a:r>
              <a:rPr lang="en-US" altLang="ko-KR" sz="2200" dirty="0" smtClean="0">
                <a:latin typeface="굴림" pitchFamily="50" charset="-127"/>
                <a:ea typeface="굴림" pitchFamily="50" charset="-127"/>
              </a:rPr>
              <a:t>, </a:t>
            </a:r>
            <a:r>
              <a:rPr lang="ko-KR" altLang="en-US" sz="2200" dirty="0" smtClean="0">
                <a:latin typeface="굴림" pitchFamily="50" charset="-127"/>
                <a:ea typeface="굴림" pitchFamily="50" charset="-127"/>
              </a:rPr>
              <a:t>포장하는 과정과 유통 가공이나 수송 시설 등 물자 유통 과정을 모두 포함</a:t>
            </a:r>
            <a:endParaRPr lang="ko-KR" altLang="en-US" sz="2200" dirty="0">
              <a:latin typeface="굴림" pitchFamily="50" charset="-127"/>
              <a:ea typeface="굴림" pitchFamily="50" charset="-127"/>
            </a:endParaRPr>
          </a:p>
        </p:txBody>
      </p:sp>
    </p:spTree>
    <p:extLst>
      <p:ext uri="{BB962C8B-B14F-4D97-AF65-F5344CB8AC3E}">
        <p14:creationId xmlns:p14="http://schemas.microsoft.com/office/powerpoint/2010/main" val="160645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75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r>
              <a:rPr lang="ko-KR" altLang="en-US" dirty="0" smtClean="0"/>
              <a:t>한국물류대</a:t>
            </a:r>
            <a:r>
              <a:rPr lang="ko-KR" altLang="en-US" dirty="0"/>
              <a:t>상</a:t>
            </a:r>
          </a:p>
        </p:txBody>
      </p:sp>
      <p:sp>
        <p:nvSpPr>
          <p:cNvPr id="6" name="슬라이드 번호 개체 틀 5"/>
          <p:cNvSpPr>
            <a:spLocks noGrp="1"/>
          </p:cNvSpPr>
          <p:nvPr>
            <p:ph type="sldNum" sz="quarter" idx="12"/>
          </p:nvPr>
        </p:nvSpPr>
        <p:spPr/>
        <p:txBody>
          <a:bodyPr/>
          <a:lstStyle/>
          <a:p>
            <a:fld id="{2F935E5F-1BBB-4044-8E7F-7B8AB6E881C3}" type="slidenum">
              <a:rPr lang="ko-KR" altLang="en-US" smtClean="0"/>
              <a:t>4</a:t>
            </a:fld>
            <a:endParaRPr lang="ko-KR" altLang="en-US"/>
          </a:p>
        </p:txBody>
      </p:sp>
      <p:sp>
        <p:nvSpPr>
          <p:cNvPr id="8" name="한쪽 모서리가 잘린 사각형 7"/>
          <p:cNvSpPr/>
          <p:nvPr/>
        </p:nvSpPr>
        <p:spPr>
          <a:xfrm flipH="1">
            <a:off x="514838" y="2846344"/>
            <a:ext cx="1917881" cy="1894216"/>
          </a:xfrm>
          <a:prstGeom prst="snip1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latin typeface="돋움" pitchFamily="50" charset="-127"/>
                <a:ea typeface="돋움" pitchFamily="50" charset="-127"/>
              </a:rPr>
              <a:t>추진</a:t>
            </a:r>
            <a:endParaRPr lang="en-US" altLang="ko-KR" dirty="0" smtClean="0">
              <a:solidFill>
                <a:schemeClr val="tx1"/>
              </a:solidFill>
              <a:latin typeface="돋움" pitchFamily="50" charset="-127"/>
              <a:ea typeface="돋움" pitchFamily="50" charset="-127"/>
            </a:endParaRPr>
          </a:p>
          <a:p>
            <a:pPr algn="ctr"/>
            <a:r>
              <a:rPr lang="ko-KR" altLang="en-US" dirty="0" smtClean="0">
                <a:solidFill>
                  <a:schemeClr val="tx1"/>
                </a:solidFill>
                <a:latin typeface="돋움" pitchFamily="50" charset="-127"/>
                <a:ea typeface="돋움" pitchFamily="50" charset="-127"/>
              </a:rPr>
              <a:t>목</a:t>
            </a:r>
            <a:r>
              <a:rPr lang="ko-KR" altLang="en-US" dirty="0">
                <a:solidFill>
                  <a:schemeClr val="tx1"/>
                </a:solidFill>
                <a:latin typeface="돋움" pitchFamily="50" charset="-127"/>
                <a:ea typeface="돋움" pitchFamily="50" charset="-127"/>
              </a:rPr>
              <a:t>적</a:t>
            </a:r>
          </a:p>
        </p:txBody>
      </p:sp>
      <p:sp>
        <p:nvSpPr>
          <p:cNvPr id="9" name="한쪽 모서리가 잘린 사각형 8"/>
          <p:cNvSpPr/>
          <p:nvPr/>
        </p:nvSpPr>
        <p:spPr>
          <a:xfrm flipH="1">
            <a:off x="488503" y="4740560"/>
            <a:ext cx="1944215" cy="1280728"/>
          </a:xfrm>
          <a:prstGeom prst="snip1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latin typeface="돋움" pitchFamily="50" charset="-127"/>
                <a:ea typeface="돋움" pitchFamily="50" charset="-127"/>
              </a:rPr>
              <a:t>추진 </a:t>
            </a:r>
            <a:endParaRPr lang="en-US" altLang="ko-KR" dirty="0" smtClean="0">
              <a:solidFill>
                <a:schemeClr val="tx1"/>
              </a:solidFill>
              <a:latin typeface="돋움" pitchFamily="50" charset="-127"/>
              <a:ea typeface="돋움" pitchFamily="50" charset="-127"/>
            </a:endParaRPr>
          </a:p>
          <a:p>
            <a:pPr algn="ctr"/>
            <a:r>
              <a:rPr lang="ko-KR" altLang="en-US" dirty="0" smtClean="0">
                <a:solidFill>
                  <a:schemeClr val="tx1"/>
                </a:solidFill>
                <a:latin typeface="돋움" pitchFamily="50" charset="-127"/>
                <a:ea typeface="돋움" pitchFamily="50" charset="-127"/>
              </a:rPr>
              <a:t>방</a:t>
            </a:r>
            <a:r>
              <a:rPr lang="ko-KR" altLang="en-US" dirty="0">
                <a:solidFill>
                  <a:schemeClr val="tx1"/>
                </a:solidFill>
                <a:latin typeface="돋움" pitchFamily="50" charset="-127"/>
                <a:ea typeface="돋움" pitchFamily="50" charset="-127"/>
              </a:rPr>
              <a:t>향</a:t>
            </a:r>
          </a:p>
        </p:txBody>
      </p:sp>
      <p:graphicFrame>
        <p:nvGraphicFramePr>
          <p:cNvPr id="7" name="표 6"/>
          <p:cNvGraphicFramePr>
            <a:graphicFrameLocks noGrp="1"/>
          </p:cNvGraphicFramePr>
          <p:nvPr>
            <p:extLst>
              <p:ext uri="{D42A27DB-BD31-4B8C-83A1-F6EECF244321}">
                <p14:modId xmlns:p14="http://schemas.microsoft.com/office/powerpoint/2010/main" val="3948932605"/>
              </p:ext>
            </p:extLst>
          </p:nvPr>
        </p:nvGraphicFramePr>
        <p:xfrm>
          <a:off x="2432719" y="2836521"/>
          <a:ext cx="6912769" cy="3184767"/>
        </p:xfrm>
        <a:graphic>
          <a:graphicData uri="http://schemas.openxmlformats.org/drawingml/2006/table">
            <a:tbl>
              <a:tblPr>
                <a:tableStyleId>{35758FB7-9AC5-4552-8A53-C91805E547FA}</a:tableStyleId>
              </a:tblPr>
              <a:tblGrid>
                <a:gridCol w="1956581"/>
                <a:gridCol w="4956188"/>
              </a:tblGrid>
              <a:tr h="851976">
                <a:tc>
                  <a:txBody>
                    <a:bodyPr/>
                    <a:lstStyle/>
                    <a:p>
                      <a:pPr algn="ctr" latinLnBrk="1"/>
                      <a:r>
                        <a:rPr lang="ko-KR" altLang="en-US" dirty="0" smtClean="0">
                          <a:latin typeface="돋움" pitchFamily="50" charset="-127"/>
                          <a:ea typeface="돋움" pitchFamily="50" charset="-127"/>
                        </a:rPr>
                        <a:t>배경</a:t>
                      </a:r>
                      <a:endParaRPr lang="ko-KR" altLang="en-US" dirty="0">
                        <a:latin typeface="돋움" pitchFamily="50" charset="-127"/>
                        <a:ea typeface="돋움" pitchFamily="50" charset="-127"/>
                      </a:endParaRPr>
                    </a:p>
                  </a:txBody>
                  <a:tcPr anchor="ctr"/>
                </a:tc>
                <a:tc>
                  <a:txBody>
                    <a:bodyPr/>
                    <a:lstStyle/>
                    <a:p>
                      <a:pPr algn="ctr" latinLnBrk="1"/>
                      <a:r>
                        <a:rPr lang="ko-KR" altLang="en-US" dirty="0" smtClean="0">
                          <a:latin typeface="돋움" pitchFamily="50" charset="-127"/>
                          <a:ea typeface="돋움" pitchFamily="50" charset="-127"/>
                        </a:rPr>
                        <a:t>국가 경제의 대동맥 역할을 담당하고 있는 물류 산업의 중요성 증대</a:t>
                      </a:r>
                      <a:endParaRPr lang="ko-KR" altLang="en-US" dirty="0">
                        <a:latin typeface="돋움" pitchFamily="50" charset="-127"/>
                        <a:ea typeface="돋움" pitchFamily="50" charset="-127"/>
                      </a:endParaRPr>
                    </a:p>
                  </a:txBody>
                  <a:tcPr anchor="ctr"/>
                </a:tc>
              </a:tr>
              <a:tr h="493605">
                <a:tc>
                  <a:txBody>
                    <a:bodyPr/>
                    <a:lstStyle/>
                    <a:p>
                      <a:pPr algn="ctr" latinLnBrk="1"/>
                      <a:r>
                        <a:rPr lang="ko-KR" altLang="en-US" dirty="0" smtClean="0">
                          <a:latin typeface="돋움" pitchFamily="50" charset="-127"/>
                          <a:ea typeface="돋움" pitchFamily="50" charset="-127"/>
                        </a:rPr>
                        <a:t>자긍심</a:t>
                      </a:r>
                      <a:endParaRPr lang="ko-KR" altLang="en-US" dirty="0">
                        <a:latin typeface="돋움" pitchFamily="50" charset="-127"/>
                        <a:ea typeface="돋움" pitchFamily="50" charset="-127"/>
                      </a:endParaRPr>
                    </a:p>
                  </a:txBody>
                  <a:tcPr anchor="ctr"/>
                </a:tc>
                <a:tc>
                  <a:txBody>
                    <a:bodyPr/>
                    <a:lstStyle/>
                    <a:p>
                      <a:pPr algn="ctr" latinLnBrk="1"/>
                      <a:r>
                        <a:rPr lang="ko-KR" altLang="en-US" dirty="0" smtClean="0">
                          <a:latin typeface="돋움" pitchFamily="50" charset="-127"/>
                          <a:ea typeface="돋움" pitchFamily="50" charset="-127"/>
                        </a:rPr>
                        <a:t>물류 분야 종사자들의 자긍심 고취</a:t>
                      </a:r>
                      <a:endParaRPr lang="ko-KR" altLang="en-US" dirty="0">
                        <a:latin typeface="돋움" pitchFamily="50" charset="-127"/>
                        <a:ea typeface="돋움" pitchFamily="50" charset="-127"/>
                      </a:endParaRPr>
                    </a:p>
                  </a:txBody>
                  <a:tcPr anchor="ctr"/>
                </a:tc>
              </a:tr>
              <a:tr h="493605">
                <a:tc>
                  <a:txBody>
                    <a:bodyPr/>
                    <a:lstStyle/>
                    <a:p>
                      <a:pPr algn="ctr" latinLnBrk="1"/>
                      <a:r>
                        <a:rPr lang="ko-KR" altLang="en-US" dirty="0" smtClean="0">
                          <a:latin typeface="돋움" pitchFamily="50" charset="-127"/>
                          <a:ea typeface="돋움" pitchFamily="50" charset="-127"/>
                        </a:rPr>
                        <a:t>기회 균등</a:t>
                      </a:r>
                      <a:endParaRPr lang="ko-KR" altLang="en-US" dirty="0">
                        <a:latin typeface="돋움" pitchFamily="50" charset="-127"/>
                        <a:ea typeface="돋움" pitchFamily="50" charset="-127"/>
                      </a:endParaRPr>
                    </a:p>
                  </a:txBody>
                  <a:tcPr anchor="ctr"/>
                </a:tc>
                <a:tc>
                  <a:txBody>
                    <a:bodyPr/>
                    <a:lstStyle/>
                    <a:p>
                      <a:pPr algn="ctr" latinLnBrk="1"/>
                      <a:r>
                        <a:rPr lang="ko-KR" altLang="en-US" dirty="0" smtClean="0">
                          <a:latin typeface="돋움" pitchFamily="50" charset="-127"/>
                          <a:ea typeface="돋움" pitchFamily="50" charset="-127"/>
                        </a:rPr>
                        <a:t>각계각층에서 소외되는 분야 없이 대상자 선발</a:t>
                      </a:r>
                      <a:endParaRPr lang="ko-KR" altLang="en-US" dirty="0">
                        <a:latin typeface="돋움" pitchFamily="50" charset="-127"/>
                        <a:ea typeface="돋움" pitchFamily="50" charset="-127"/>
                      </a:endParaRPr>
                    </a:p>
                  </a:txBody>
                  <a:tcPr anchor="ctr"/>
                </a:tc>
              </a:tr>
              <a:tr h="851976">
                <a:tc>
                  <a:txBody>
                    <a:bodyPr/>
                    <a:lstStyle/>
                    <a:p>
                      <a:pPr algn="ctr" latinLnBrk="1"/>
                      <a:r>
                        <a:rPr lang="ko-KR" altLang="en-US" dirty="0" smtClean="0">
                          <a:latin typeface="돋움" pitchFamily="50" charset="-127"/>
                          <a:ea typeface="돋움" pitchFamily="50" charset="-127"/>
                        </a:rPr>
                        <a:t>국정 참여 의식 제고</a:t>
                      </a:r>
                      <a:endParaRPr lang="ko-KR" altLang="en-US" dirty="0">
                        <a:latin typeface="돋움" pitchFamily="50" charset="-127"/>
                        <a:ea typeface="돋움" pitchFamily="50" charset="-127"/>
                      </a:endParaRPr>
                    </a:p>
                  </a:txBody>
                  <a:tcPr anchor="ctr"/>
                </a:tc>
                <a:tc>
                  <a:txBody>
                    <a:bodyPr/>
                    <a:lstStyle/>
                    <a:p>
                      <a:pPr algn="ctr" latinLnBrk="1"/>
                      <a:r>
                        <a:rPr lang="ko-KR" altLang="en-US" dirty="0" smtClean="0">
                          <a:latin typeface="돋움" pitchFamily="50" charset="-127"/>
                          <a:ea typeface="돋움" pitchFamily="50" charset="-127"/>
                        </a:rPr>
                        <a:t>일반 국민 위주로 포상을 실시하여 애국심을 고취하고 국정 참여 의식 제고</a:t>
                      </a:r>
                      <a:endParaRPr lang="ko-KR" altLang="en-US" dirty="0">
                        <a:latin typeface="돋움" pitchFamily="50" charset="-127"/>
                        <a:ea typeface="돋움" pitchFamily="50" charset="-127"/>
                      </a:endParaRPr>
                    </a:p>
                  </a:txBody>
                  <a:tcPr anchor="ctr"/>
                </a:tc>
              </a:tr>
              <a:tr h="493605">
                <a:tc>
                  <a:txBody>
                    <a:bodyPr/>
                    <a:lstStyle/>
                    <a:p>
                      <a:pPr algn="ctr" latinLnBrk="1"/>
                      <a:r>
                        <a:rPr lang="ko-KR" altLang="en-US" dirty="0" smtClean="0">
                          <a:latin typeface="돋움" pitchFamily="50" charset="-127"/>
                          <a:ea typeface="돋움" pitchFamily="50" charset="-127"/>
                        </a:rPr>
                        <a:t>공정한 심사</a:t>
                      </a:r>
                      <a:endParaRPr lang="ko-KR" altLang="en-US" dirty="0">
                        <a:latin typeface="돋움" pitchFamily="50" charset="-127"/>
                        <a:ea typeface="돋움" pitchFamily="50" charset="-127"/>
                      </a:endParaRPr>
                    </a:p>
                  </a:txBody>
                  <a:tcPr anchor="ctr"/>
                </a:tc>
                <a:tc>
                  <a:txBody>
                    <a:bodyPr/>
                    <a:lstStyle/>
                    <a:p>
                      <a:pPr algn="ctr" latinLnBrk="1"/>
                      <a:r>
                        <a:rPr lang="ko-KR" altLang="en-US" dirty="0" smtClean="0">
                          <a:latin typeface="돋움" pitchFamily="50" charset="-127"/>
                          <a:ea typeface="돋움" pitchFamily="50" charset="-127"/>
                        </a:rPr>
                        <a:t>후보자 공개 검증 등 심사 절차 강화</a:t>
                      </a:r>
                      <a:endParaRPr lang="ko-KR" altLang="en-US" dirty="0">
                        <a:latin typeface="돋움" pitchFamily="50" charset="-127"/>
                        <a:ea typeface="돋움" pitchFamily="50" charset="-127"/>
                      </a:endParaRPr>
                    </a:p>
                  </a:txBody>
                  <a:tcPr anchor="ctr"/>
                </a:tc>
              </a:tr>
            </a:tbl>
          </a:graphicData>
        </a:graphic>
      </p:graphicFrame>
      <p:sp>
        <p:nvSpPr>
          <p:cNvPr id="10" name="한쪽 모서리는 잘리고 다른 쪽 모서리는 둥근 사각형 9"/>
          <p:cNvSpPr/>
          <p:nvPr/>
        </p:nvSpPr>
        <p:spPr>
          <a:xfrm flipH="1">
            <a:off x="2432719" y="1916832"/>
            <a:ext cx="1944218" cy="929512"/>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한쪽 모서리는 잘리고 다른 쪽 모서리는 둥근 사각형 10"/>
          <p:cNvSpPr/>
          <p:nvPr/>
        </p:nvSpPr>
        <p:spPr>
          <a:xfrm flipH="1">
            <a:off x="4376936" y="1916832"/>
            <a:ext cx="4968551" cy="929512"/>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평행 사변형 11"/>
          <p:cNvSpPr/>
          <p:nvPr/>
        </p:nvSpPr>
        <p:spPr>
          <a:xfrm>
            <a:off x="2648744" y="1916832"/>
            <a:ext cx="1512168" cy="92951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latin typeface="돋움" pitchFamily="50" charset="-127"/>
                <a:ea typeface="돋움" pitchFamily="50" charset="-127"/>
              </a:rPr>
              <a:t>구분</a:t>
            </a:r>
            <a:endParaRPr lang="ko-KR" altLang="en-US" dirty="0">
              <a:solidFill>
                <a:schemeClr val="tx1"/>
              </a:solidFill>
              <a:latin typeface="돋움" pitchFamily="50" charset="-127"/>
              <a:ea typeface="돋움" pitchFamily="50" charset="-127"/>
            </a:endParaRPr>
          </a:p>
        </p:txBody>
      </p:sp>
      <p:sp>
        <p:nvSpPr>
          <p:cNvPr id="13" name="평행 사변형 12"/>
          <p:cNvSpPr/>
          <p:nvPr/>
        </p:nvSpPr>
        <p:spPr>
          <a:xfrm>
            <a:off x="4520952" y="1916832"/>
            <a:ext cx="4536504" cy="92951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latin typeface="돋움" pitchFamily="50" charset="-127"/>
                <a:ea typeface="돋움" pitchFamily="50" charset="-127"/>
              </a:rPr>
              <a:t>내</a:t>
            </a:r>
            <a:r>
              <a:rPr lang="ko-KR" altLang="en-US" dirty="0">
                <a:solidFill>
                  <a:schemeClr val="tx1"/>
                </a:solidFill>
                <a:latin typeface="돋움" pitchFamily="50" charset="-127"/>
                <a:ea typeface="돋움" pitchFamily="50" charset="-127"/>
              </a:rPr>
              <a:t>용</a:t>
            </a:r>
          </a:p>
        </p:txBody>
      </p:sp>
    </p:spTree>
    <p:extLst>
      <p:ext uri="{BB962C8B-B14F-4D97-AF65-F5344CB8AC3E}">
        <p14:creationId xmlns:p14="http://schemas.microsoft.com/office/powerpoint/2010/main" val="795475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r>
              <a:rPr lang="ko-KR" altLang="en-US" dirty="0" smtClean="0"/>
              <a:t>아시아 해상 화물 </a:t>
            </a:r>
            <a:r>
              <a:rPr lang="ko-KR" altLang="en-US" dirty="0" err="1" smtClean="0"/>
              <a:t>수출물</a:t>
            </a:r>
            <a:r>
              <a:rPr lang="ko-KR" altLang="en-US" dirty="0" smtClean="0"/>
              <a:t> 동향</a:t>
            </a:r>
            <a:endParaRPr lang="ko-KR" altLang="en-US" dirty="0"/>
          </a:p>
        </p:txBody>
      </p:sp>
      <p:sp>
        <p:nvSpPr>
          <p:cNvPr id="2" name="슬라이드 번호 개체 틀 1"/>
          <p:cNvSpPr>
            <a:spLocks noGrp="1"/>
          </p:cNvSpPr>
          <p:nvPr>
            <p:ph type="sldNum" sz="quarter" idx="12"/>
          </p:nvPr>
        </p:nvSpPr>
        <p:spPr/>
        <p:txBody>
          <a:bodyPr/>
          <a:lstStyle/>
          <a:p>
            <a:fld id="{2F935E5F-1BBB-4044-8E7F-7B8AB6E881C3}" type="slidenum">
              <a:rPr lang="ko-KR" altLang="en-US" smtClean="0"/>
              <a:t>5</a:t>
            </a:fld>
            <a:endParaRPr lang="ko-KR" altLang="en-US"/>
          </a:p>
        </p:txBody>
      </p:sp>
      <p:graphicFrame>
        <p:nvGraphicFramePr>
          <p:cNvPr id="3" name="차트 2"/>
          <p:cNvGraphicFramePr/>
          <p:nvPr>
            <p:extLst>
              <p:ext uri="{D42A27DB-BD31-4B8C-83A1-F6EECF244321}">
                <p14:modId xmlns:p14="http://schemas.microsoft.com/office/powerpoint/2010/main" val="3131660649"/>
              </p:ext>
            </p:extLst>
          </p:nvPr>
        </p:nvGraphicFramePr>
        <p:xfrm>
          <a:off x="416496" y="1556792"/>
          <a:ext cx="9145016" cy="4402667"/>
        </p:xfrm>
        <a:graphic>
          <a:graphicData uri="http://schemas.openxmlformats.org/drawingml/2006/chart">
            <c:chart xmlns:c="http://schemas.openxmlformats.org/drawingml/2006/chart" xmlns:r="http://schemas.openxmlformats.org/officeDocument/2006/relationships" r:id="rId2"/>
          </a:graphicData>
        </a:graphic>
      </p:graphicFrame>
      <p:sp>
        <p:nvSpPr>
          <p:cNvPr id="4" name="오각형 3"/>
          <p:cNvSpPr/>
          <p:nvPr/>
        </p:nvSpPr>
        <p:spPr>
          <a:xfrm>
            <a:off x="6681192" y="3429000"/>
            <a:ext cx="1872208" cy="576064"/>
          </a:xfrm>
          <a:prstGeom prst="homePlat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latin typeface="돋움" pitchFamily="50" charset="-127"/>
                <a:ea typeface="돋움" pitchFamily="50" charset="-127"/>
              </a:rPr>
              <a:t>관세청 자료</a:t>
            </a:r>
            <a:endParaRPr lang="ko-KR" altLang="en-US" dirty="0">
              <a:solidFill>
                <a:schemeClr val="tx1"/>
              </a:solidFill>
              <a:latin typeface="돋움" pitchFamily="50" charset="-127"/>
              <a:ea typeface="돋움" pitchFamily="50" charset="-127"/>
            </a:endParaRPr>
          </a:p>
        </p:txBody>
      </p:sp>
    </p:spTree>
    <p:extLst>
      <p:ext uri="{BB962C8B-B14F-4D97-AF65-F5344CB8AC3E}">
        <p14:creationId xmlns:p14="http://schemas.microsoft.com/office/powerpoint/2010/main" val="943219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r>
              <a:rPr lang="ko-KR" altLang="en-US" dirty="0" smtClean="0"/>
              <a:t>주유 물류 관련 업체</a:t>
            </a:r>
            <a:endParaRPr lang="ko-KR" altLang="en-US" dirty="0"/>
          </a:p>
        </p:txBody>
      </p:sp>
      <p:sp>
        <p:nvSpPr>
          <p:cNvPr id="2" name="슬라이드 번호 개체 틀 1"/>
          <p:cNvSpPr>
            <a:spLocks noGrp="1"/>
          </p:cNvSpPr>
          <p:nvPr>
            <p:ph type="sldNum" sz="quarter" idx="12"/>
          </p:nvPr>
        </p:nvSpPr>
        <p:spPr/>
        <p:txBody>
          <a:bodyPr/>
          <a:lstStyle/>
          <a:p>
            <a:fld id="{2F935E5F-1BBB-4044-8E7F-7B8AB6E881C3}" type="slidenum">
              <a:rPr lang="ko-KR" altLang="en-US" smtClean="0"/>
              <a:t>6</a:t>
            </a:fld>
            <a:endParaRPr lang="ko-KR" altLang="en-US"/>
          </a:p>
        </p:txBody>
      </p:sp>
      <p:grpSp>
        <p:nvGrpSpPr>
          <p:cNvPr id="12" name="그룹 11"/>
          <p:cNvGrpSpPr/>
          <p:nvPr/>
        </p:nvGrpSpPr>
        <p:grpSpPr>
          <a:xfrm>
            <a:off x="643077" y="1421498"/>
            <a:ext cx="4321306" cy="4608512"/>
            <a:chOff x="128464" y="1844824"/>
            <a:chExt cx="4320480" cy="4608512"/>
          </a:xfrm>
        </p:grpSpPr>
        <p:sp>
          <p:nvSpPr>
            <p:cNvPr id="11" name="모서리가 접힌 도형 10"/>
            <p:cNvSpPr/>
            <p:nvPr/>
          </p:nvSpPr>
          <p:spPr>
            <a:xfrm flipH="1">
              <a:off x="128464" y="2077959"/>
              <a:ext cx="4320480" cy="4375377"/>
            </a:xfrm>
            <a:prstGeom prst="foldedCorner">
              <a:avLst>
                <a:gd name="adj" fmla="val 63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굴림" pitchFamily="50" charset="-127"/>
                <a:ea typeface="굴림" pitchFamily="50" charset="-127"/>
              </a:endParaRPr>
            </a:p>
          </p:txBody>
        </p:sp>
        <p:sp>
          <p:nvSpPr>
            <p:cNvPr id="3" name="오각형 2"/>
            <p:cNvSpPr/>
            <p:nvPr/>
          </p:nvSpPr>
          <p:spPr>
            <a:xfrm>
              <a:off x="728749" y="1844824"/>
              <a:ext cx="3000116" cy="46627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latin typeface="굴림" pitchFamily="50" charset="-127"/>
                  <a:ea typeface="굴림" pitchFamily="50" charset="-127"/>
                </a:rPr>
                <a:t>국제종합물류</a:t>
              </a:r>
              <a:endParaRPr lang="ko-KR" altLang="en-US" dirty="0">
                <a:solidFill>
                  <a:schemeClr val="tx1"/>
                </a:solidFill>
                <a:latin typeface="굴림" pitchFamily="50" charset="-127"/>
                <a:ea typeface="굴림" pitchFamily="50" charset="-127"/>
              </a:endParaRPr>
            </a:p>
          </p:txBody>
        </p:sp>
        <p:graphicFrame>
          <p:nvGraphicFramePr>
            <p:cNvPr id="6" name="다이어그램 5"/>
            <p:cNvGraphicFramePr/>
            <p:nvPr>
              <p:extLst>
                <p:ext uri="{D42A27DB-BD31-4B8C-83A1-F6EECF244321}">
                  <p14:modId xmlns:p14="http://schemas.microsoft.com/office/powerpoint/2010/main" val="3575002503"/>
                </p:ext>
              </p:extLst>
            </p:nvPr>
          </p:nvGraphicFramePr>
          <p:xfrm>
            <a:off x="495719" y="2388231"/>
            <a:ext cx="3466173" cy="1904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대각선 방향의 모서리가 잘린 사각형 6"/>
            <p:cNvSpPr/>
            <p:nvPr/>
          </p:nvSpPr>
          <p:spPr>
            <a:xfrm flipH="1">
              <a:off x="440684" y="4371992"/>
              <a:ext cx="1224042" cy="815973"/>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latin typeface="굴림" pitchFamily="50" charset="-127"/>
                  <a:ea typeface="굴림" pitchFamily="50" charset="-127"/>
                </a:rPr>
                <a:t>삼진        </a:t>
              </a:r>
              <a:r>
                <a:rPr lang="ko-KR" altLang="en-US" dirty="0" err="1" smtClean="0">
                  <a:solidFill>
                    <a:schemeClr val="tx1"/>
                  </a:solidFill>
                  <a:latin typeface="굴림" pitchFamily="50" charset="-127"/>
                  <a:ea typeface="굴림" pitchFamily="50" charset="-127"/>
                </a:rPr>
                <a:t>지에스</a:t>
              </a:r>
              <a:endParaRPr lang="ko-KR" altLang="en-US" dirty="0">
                <a:solidFill>
                  <a:schemeClr val="tx1"/>
                </a:solidFill>
                <a:latin typeface="굴림" pitchFamily="50" charset="-127"/>
                <a:ea typeface="굴림" pitchFamily="50" charset="-127"/>
              </a:endParaRPr>
            </a:p>
          </p:txBody>
        </p:sp>
        <p:sp>
          <p:nvSpPr>
            <p:cNvPr id="8" name="대각선 방향의 모서리가 잘린 사각형 7"/>
            <p:cNvSpPr/>
            <p:nvPr/>
          </p:nvSpPr>
          <p:spPr>
            <a:xfrm flipH="1">
              <a:off x="442270" y="5308096"/>
              <a:ext cx="1222456" cy="815973"/>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err="1" smtClean="0">
                  <a:solidFill>
                    <a:schemeClr val="tx1"/>
                  </a:solidFill>
                  <a:latin typeface="굴림" pitchFamily="50" charset="-127"/>
                  <a:ea typeface="굴림" pitchFamily="50" charset="-127"/>
                </a:rPr>
                <a:t>용마</a:t>
              </a:r>
              <a:r>
                <a:rPr lang="ko-KR" altLang="en-US" dirty="0" smtClean="0">
                  <a:solidFill>
                    <a:schemeClr val="tx1"/>
                  </a:solidFill>
                  <a:latin typeface="굴림" pitchFamily="50" charset="-127"/>
                  <a:ea typeface="굴림" pitchFamily="50" charset="-127"/>
                </a:rPr>
                <a:t>       </a:t>
              </a:r>
              <a:r>
                <a:rPr lang="ko-KR" altLang="en-US" dirty="0" err="1" smtClean="0">
                  <a:solidFill>
                    <a:schemeClr val="tx1"/>
                  </a:solidFill>
                  <a:latin typeface="굴림" pitchFamily="50" charset="-127"/>
                  <a:ea typeface="굴림" pitchFamily="50" charset="-127"/>
                </a:rPr>
                <a:t>로지스</a:t>
              </a:r>
              <a:endParaRPr lang="ko-KR" altLang="en-US" dirty="0">
                <a:solidFill>
                  <a:schemeClr val="tx1"/>
                </a:solidFill>
                <a:latin typeface="굴림" pitchFamily="50" charset="-127"/>
                <a:ea typeface="굴림" pitchFamily="50" charset="-127"/>
              </a:endParaRPr>
            </a:p>
          </p:txBody>
        </p:sp>
        <p:sp>
          <p:nvSpPr>
            <p:cNvPr id="10" name="모서리가 둥근 직사각형 9"/>
            <p:cNvSpPr/>
            <p:nvPr/>
          </p:nvSpPr>
          <p:spPr>
            <a:xfrm>
              <a:off x="1892580" y="4371992"/>
              <a:ext cx="2376264" cy="1800200"/>
            </a:xfrm>
            <a:prstGeom prst="roundRect">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굴림" pitchFamily="50" charset="-127"/>
                <a:ea typeface="굴림" pitchFamily="50" charset="-127"/>
              </a:endParaRPr>
            </a:p>
          </p:txBody>
        </p:sp>
        <p:graphicFrame>
          <p:nvGraphicFramePr>
            <p:cNvPr id="9" name="다이어그램 8"/>
            <p:cNvGraphicFramePr/>
            <p:nvPr>
              <p:extLst>
                <p:ext uri="{D42A27DB-BD31-4B8C-83A1-F6EECF244321}">
                  <p14:modId xmlns:p14="http://schemas.microsoft.com/office/powerpoint/2010/main" val="945381217"/>
                </p:ext>
              </p:extLst>
            </p:nvPr>
          </p:nvGraphicFramePr>
          <p:xfrm>
            <a:off x="2070680" y="4365104"/>
            <a:ext cx="2091277" cy="18139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grpSp>
        <p:nvGrpSpPr>
          <p:cNvPr id="22" name="그룹 21"/>
          <p:cNvGrpSpPr/>
          <p:nvPr/>
        </p:nvGrpSpPr>
        <p:grpSpPr>
          <a:xfrm>
            <a:off x="5241032" y="1421498"/>
            <a:ext cx="4248472" cy="4608512"/>
            <a:chOff x="5241032" y="1421498"/>
            <a:chExt cx="4248472" cy="4608512"/>
          </a:xfrm>
        </p:grpSpPr>
        <p:sp>
          <p:nvSpPr>
            <p:cNvPr id="21" name="모서리가 접힌 도형 20"/>
            <p:cNvSpPr/>
            <p:nvPr/>
          </p:nvSpPr>
          <p:spPr>
            <a:xfrm>
              <a:off x="5241032" y="1654633"/>
              <a:ext cx="4248472" cy="4375377"/>
            </a:xfrm>
            <a:prstGeom prst="foldedCorner">
              <a:avLst>
                <a:gd name="adj" fmla="val 72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굴림" pitchFamily="50" charset="-127"/>
                <a:ea typeface="굴림" pitchFamily="50" charset="-127"/>
              </a:endParaRPr>
            </a:p>
          </p:txBody>
        </p:sp>
        <p:sp>
          <p:nvSpPr>
            <p:cNvPr id="14" name="정육면체 13"/>
            <p:cNvSpPr/>
            <p:nvPr/>
          </p:nvSpPr>
          <p:spPr>
            <a:xfrm>
              <a:off x="7365947" y="2060847"/>
              <a:ext cx="1403477" cy="12274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mtClean="0">
                  <a:solidFill>
                    <a:schemeClr val="tx1"/>
                  </a:solidFill>
                  <a:latin typeface="굴림" pitchFamily="50" charset="-127"/>
                  <a:ea typeface="굴림" pitchFamily="50" charset="-127"/>
                </a:rPr>
                <a:t>삼우물류</a:t>
              </a:r>
              <a:endParaRPr lang="ko-KR" altLang="en-US" dirty="0">
                <a:solidFill>
                  <a:schemeClr val="tx1"/>
                </a:solidFill>
                <a:latin typeface="굴림" pitchFamily="50" charset="-127"/>
                <a:ea typeface="굴림" pitchFamily="50" charset="-127"/>
              </a:endParaRPr>
            </a:p>
          </p:txBody>
        </p:sp>
        <p:sp>
          <p:nvSpPr>
            <p:cNvPr id="15" name="정육면체 14"/>
            <p:cNvSpPr/>
            <p:nvPr/>
          </p:nvSpPr>
          <p:spPr>
            <a:xfrm flipH="1">
              <a:off x="5889783" y="2060847"/>
              <a:ext cx="1403477" cy="122740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latin typeface="굴림" pitchFamily="50" charset="-127"/>
                  <a:ea typeface="굴림" pitchFamily="50" charset="-127"/>
                </a:rPr>
                <a:t>대화물류</a:t>
              </a:r>
              <a:endParaRPr lang="ko-KR" altLang="en-US" dirty="0">
                <a:solidFill>
                  <a:schemeClr val="tx1"/>
                </a:solidFill>
                <a:latin typeface="굴림" pitchFamily="50" charset="-127"/>
                <a:ea typeface="굴림" pitchFamily="50" charset="-127"/>
              </a:endParaRPr>
            </a:p>
          </p:txBody>
        </p:sp>
        <p:sp>
          <p:nvSpPr>
            <p:cNvPr id="16" name="오각형 15"/>
            <p:cNvSpPr/>
            <p:nvPr/>
          </p:nvSpPr>
          <p:spPr>
            <a:xfrm flipH="1">
              <a:off x="5812689" y="1421498"/>
              <a:ext cx="2956735" cy="52985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mtClean="0">
                  <a:solidFill>
                    <a:schemeClr val="tx1"/>
                  </a:solidFill>
                  <a:latin typeface="굴림" pitchFamily="50" charset="-127"/>
                  <a:ea typeface="굴림" pitchFamily="50" charset="-127"/>
                </a:rPr>
                <a:t>어시스트코리아</a:t>
              </a:r>
              <a:endParaRPr lang="ko-KR" altLang="en-US">
                <a:solidFill>
                  <a:schemeClr val="tx1"/>
                </a:solidFill>
                <a:latin typeface="굴림" pitchFamily="50" charset="-127"/>
                <a:ea typeface="굴림" pitchFamily="50" charset="-127"/>
              </a:endParaRPr>
            </a:p>
          </p:txBody>
        </p:sp>
        <p:sp>
          <p:nvSpPr>
            <p:cNvPr id="17" name="양쪽 모서리가 잘린 사각형 16"/>
            <p:cNvSpPr/>
            <p:nvPr/>
          </p:nvSpPr>
          <p:spPr>
            <a:xfrm>
              <a:off x="5880318" y="3429000"/>
              <a:ext cx="2889106" cy="654618"/>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err="1" smtClean="0">
                  <a:solidFill>
                    <a:schemeClr val="tx1"/>
                  </a:solidFill>
                  <a:latin typeface="굴림" pitchFamily="50" charset="-127"/>
                  <a:ea typeface="굴림" pitchFamily="50" charset="-127"/>
                </a:rPr>
                <a:t>에버게인로지스틱스</a:t>
              </a:r>
              <a:endParaRPr lang="ko-KR" altLang="en-US" dirty="0">
                <a:solidFill>
                  <a:schemeClr val="tx1"/>
                </a:solidFill>
                <a:latin typeface="굴림" pitchFamily="50" charset="-127"/>
                <a:ea typeface="굴림" pitchFamily="50" charset="-127"/>
              </a:endParaRPr>
            </a:p>
          </p:txBody>
        </p:sp>
        <p:sp>
          <p:nvSpPr>
            <p:cNvPr id="18" name="양쪽 모서리가 잘린 사각형 17"/>
            <p:cNvSpPr/>
            <p:nvPr/>
          </p:nvSpPr>
          <p:spPr>
            <a:xfrm>
              <a:off x="5880318" y="4005064"/>
              <a:ext cx="2889106" cy="654618"/>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latin typeface="굴림" pitchFamily="50" charset="-127"/>
                  <a:ea typeface="굴림" pitchFamily="50" charset="-127"/>
                </a:rPr>
                <a:t>ACT&amp;</a:t>
              </a:r>
              <a:r>
                <a:rPr lang="ko-KR" altLang="en-US" dirty="0" err="1" smtClean="0">
                  <a:solidFill>
                    <a:schemeClr val="tx1"/>
                  </a:solidFill>
                  <a:latin typeface="굴림" pitchFamily="50" charset="-127"/>
                  <a:ea typeface="굴림" pitchFamily="50" charset="-127"/>
                </a:rPr>
                <a:t>코아물류</a:t>
              </a:r>
              <a:endParaRPr lang="ko-KR" altLang="en-US" dirty="0">
                <a:solidFill>
                  <a:schemeClr val="tx1"/>
                </a:solidFill>
                <a:latin typeface="굴림" pitchFamily="50" charset="-127"/>
                <a:ea typeface="굴림" pitchFamily="50" charset="-127"/>
              </a:endParaRPr>
            </a:p>
          </p:txBody>
        </p:sp>
        <p:sp>
          <p:nvSpPr>
            <p:cNvPr id="19" name="십자형 18"/>
            <p:cNvSpPr/>
            <p:nvPr/>
          </p:nvSpPr>
          <p:spPr>
            <a:xfrm>
              <a:off x="5662362" y="4848766"/>
              <a:ext cx="1682500" cy="9001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latin typeface="굴림" pitchFamily="50" charset="-127"/>
                  <a:ea typeface="굴림" pitchFamily="50" charset="-127"/>
                </a:rPr>
                <a:t>점수유통</a:t>
              </a:r>
              <a:endParaRPr lang="ko-KR" altLang="en-US" dirty="0">
                <a:solidFill>
                  <a:schemeClr val="tx1"/>
                </a:solidFill>
                <a:latin typeface="굴림" pitchFamily="50" charset="-127"/>
                <a:ea typeface="굴림" pitchFamily="50" charset="-127"/>
              </a:endParaRPr>
            </a:p>
          </p:txBody>
        </p:sp>
        <p:sp>
          <p:nvSpPr>
            <p:cNvPr id="20" name="십자형 19"/>
            <p:cNvSpPr/>
            <p:nvPr/>
          </p:nvSpPr>
          <p:spPr>
            <a:xfrm>
              <a:off x="7334074" y="4848766"/>
              <a:ext cx="1693356" cy="9001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err="1" smtClean="0">
                  <a:solidFill>
                    <a:schemeClr val="tx1"/>
                  </a:solidFill>
                  <a:latin typeface="굴림" pitchFamily="50" charset="-127"/>
                  <a:ea typeface="굴림" pitchFamily="50" charset="-127"/>
                </a:rPr>
                <a:t>세양물류</a:t>
              </a:r>
              <a:endParaRPr lang="ko-KR" altLang="en-US" dirty="0">
                <a:solidFill>
                  <a:schemeClr val="tx1"/>
                </a:solidFill>
                <a:latin typeface="굴림" pitchFamily="50" charset="-127"/>
                <a:ea typeface="굴림" pitchFamily="50" charset="-127"/>
              </a:endParaRPr>
            </a:p>
          </p:txBody>
        </p:sp>
      </p:grpSp>
    </p:spTree>
    <p:extLst>
      <p:ext uri="{BB962C8B-B14F-4D97-AF65-F5344CB8AC3E}">
        <p14:creationId xmlns:p14="http://schemas.microsoft.com/office/powerpoint/2010/main" val="94321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5"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vertic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183</Words>
  <Application>Microsoft Office PowerPoint</Application>
  <PresentationFormat>A4 용지(210x297mm)</PresentationFormat>
  <Paragraphs>58</Paragraphs>
  <Slides>6</Slides>
  <Notes>0</Notes>
  <HiddenSlides>0</HiddenSlides>
  <MMClips>1</MMClips>
  <ScaleCrop>false</ScaleCrop>
  <HeadingPairs>
    <vt:vector size="4" baseType="variant">
      <vt:variant>
        <vt:lpstr>테마</vt:lpstr>
      </vt:variant>
      <vt:variant>
        <vt:i4>1</vt:i4>
      </vt:variant>
      <vt:variant>
        <vt:lpstr>슬라이드 제목</vt:lpstr>
      </vt:variant>
      <vt:variant>
        <vt:i4>6</vt:i4>
      </vt:variant>
    </vt:vector>
  </HeadingPairs>
  <TitlesOfParts>
    <vt:vector size="7" baseType="lpstr">
      <vt:lpstr>Office 테마</vt:lpstr>
      <vt:lpstr>PowerPoint 프레젠테이션</vt:lpstr>
      <vt:lpstr>목차</vt:lpstr>
      <vt:lpstr>물류</vt:lpstr>
      <vt:lpstr>한국물류대상</vt:lpstr>
      <vt:lpstr>아시아 해상 화물 수출물 동향</vt:lpstr>
      <vt:lpstr>주유 물류 관련 업체</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Windows User</dc:creator>
  <cp:lastModifiedBy>Windows User</cp:lastModifiedBy>
  <cp:revision>8</cp:revision>
  <dcterms:created xsi:type="dcterms:W3CDTF">2021-03-11T09:41:10Z</dcterms:created>
  <dcterms:modified xsi:type="dcterms:W3CDTF">2021-03-11T10:58:43Z</dcterms:modified>
</cp:coreProperties>
</file>