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2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민사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1,2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심 조정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/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화해 처리 건수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2012년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단독</c:v>
                </c:pt>
                <c:pt idx="1">
                  <c:v>합의 </c:v>
                </c:pt>
                <c:pt idx="2">
                  <c:v>소액</c:v>
                </c:pt>
                <c:pt idx="3">
                  <c:v>창소</c:v>
                </c:pt>
                <c:pt idx="4">
                  <c:v>합계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21370</c:v>
                </c:pt>
                <c:pt idx="1">
                  <c:v>4826</c:v>
                </c:pt>
                <c:pt idx="2">
                  <c:v>27472</c:v>
                </c:pt>
                <c:pt idx="3">
                  <c:v>4611</c:v>
                </c:pt>
                <c:pt idx="4">
                  <c:v>58279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3-48A7-9457-20D50868C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065535"/>
        <c:axId val="1083086175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3-48A7-9457-20D50868CD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단독</c:v>
                </c:pt>
                <c:pt idx="1">
                  <c:v>합의 </c:v>
                </c:pt>
                <c:pt idx="2">
                  <c:v>소액</c:v>
                </c:pt>
                <c:pt idx="3">
                  <c:v>창소</c:v>
                </c:pt>
                <c:pt idx="4">
                  <c:v>합계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39214</c:v>
                </c:pt>
                <c:pt idx="1">
                  <c:v>8739</c:v>
                </c:pt>
                <c:pt idx="2">
                  <c:v>36974</c:v>
                </c:pt>
                <c:pt idx="3">
                  <c:v>13168</c:v>
                </c:pt>
                <c:pt idx="4">
                  <c:v>98095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43-48A7-9457-20D50868C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090975"/>
        <c:axId val="1083067935"/>
      </c:lineChart>
      <c:catAx>
        <c:axId val="108306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083086175"/>
        <c:crosses val="autoZero"/>
        <c:auto val="1"/>
        <c:lblAlgn val="ctr"/>
        <c:lblOffset val="100"/>
        <c:noMultiLvlLbl val="0"/>
      </c:catAx>
      <c:valAx>
        <c:axId val="108308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돋움" panose="020B0600000101010101" pitchFamily="50" charset="-127"/>
                  <a:ea typeface="돋움" panose="020B0600000101010101" pitchFamily="50" charset="-127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083065535"/>
        <c:crosses val="autoZero"/>
        <c:crossBetween val="between"/>
      </c:valAx>
      <c:valAx>
        <c:axId val="108306793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083090975"/>
        <c:crosses val="max"/>
        <c:crossBetween val="between"/>
        <c:majorUnit val="30000"/>
      </c:valAx>
      <c:catAx>
        <c:axId val="10830909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3067935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2FEA3-FE9A-4700-B17C-3FEB59A7E917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BC442FF2-229F-491C-A91A-F6F6131E39D0}">
      <dgm:prSet phldrT="[텍스트]"/>
      <dgm:spPr/>
      <dgm:t>
        <a:bodyPr/>
        <a:lstStyle/>
        <a:p>
          <a:pPr latinLnBrk="1"/>
          <a:r>
            <a:rPr lang="ko-KR" altLang="en-US" dirty="0"/>
            <a:t>수락</a:t>
          </a:r>
        </a:p>
      </dgm:t>
    </dgm:pt>
    <dgm:pt modelId="{B55B9235-7D34-417B-BF90-877CAD08DD68}" type="parTrans" cxnId="{4DDDD839-1075-4088-9EA6-7E1E2D2564F7}">
      <dgm:prSet/>
      <dgm:spPr/>
      <dgm:t>
        <a:bodyPr/>
        <a:lstStyle/>
        <a:p>
          <a:pPr latinLnBrk="1"/>
          <a:endParaRPr lang="ko-KR" altLang="en-US"/>
        </a:p>
      </dgm:t>
    </dgm:pt>
    <dgm:pt modelId="{DFEA3A6B-3353-4228-A12A-C12B8CD0C7A3}" type="sibTrans" cxnId="{4DDDD839-1075-4088-9EA6-7E1E2D2564F7}">
      <dgm:prSet/>
      <dgm:spPr/>
      <dgm:t>
        <a:bodyPr/>
        <a:lstStyle/>
        <a:p>
          <a:pPr latinLnBrk="1"/>
          <a:endParaRPr lang="ko-KR" altLang="en-US"/>
        </a:p>
      </dgm:t>
    </dgm:pt>
    <dgm:pt modelId="{4167DCD7-855F-4631-AB9E-2A503C290F36}">
      <dgm:prSet phldrT="[텍스트]"/>
      <dgm:spPr/>
      <dgm:t>
        <a:bodyPr/>
        <a:lstStyle/>
        <a:p>
          <a:pPr latinLnBrk="1"/>
          <a:r>
            <a:rPr lang="ko-KR" altLang="en-US" dirty="0"/>
            <a:t>조정</a:t>
          </a:r>
          <a:br>
            <a:rPr lang="en-US" altLang="ko-KR" dirty="0"/>
          </a:br>
          <a:r>
            <a:rPr lang="ko-KR" altLang="en-US" dirty="0"/>
            <a:t>성립</a:t>
          </a:r>
        </a:p>
      </dgm:t>
    </dgm:pt>
    <dgm:pt modelId="{360C34FB-211E-4A4E-A6A3-7C074222DABD}" type="parTrans" cxnId="{100F77E9-DE01-4FCE-AB6E-1D15F1118B3C}">
      <dgm:prSet/>
      <dgm:spPr/>
      <dgm:t>
        <a:bodyPr/>
        <a:lstStyle/>
        <a:p>
          <a:pPr latinLnBrk="1"/>
          <a:endParaRPr lang="ko-KR" altLang="en-US"/>
        </a:p>
      </dgm:t>
    </dgm:pt>
    <dgm:pt modelId="{B3D23610-E069-4AD3-B197-2C12E6F6BA76}" type="sibTrans" cxnId="{100F77E9-DE01-4FCE-AB6E-1D15F1118B3C}">
      <dgm:prSet/>
      <dgm:spPr/>
      <dgm:t>
        <a:bodyPr/>
        <a:lstStyle/>
        <a:p>
          <a:pPr latinLnBrk="1"/>
          <a:endParaRPr lang="ko-KR" altLang="en-US"/>
        </a:p>
      </dgm:t>
    </dgm:pt>
    <dgm:pt modelId="{648AF8DB-354D-4B85-9E84-7E68CA89CFE4}">
      <dgm:prSet phldrT="[텍스트]"/>
      <dgm:spPr/>
      <dgm:t>
        <a:bodyPr/>
        <a:lstStyle/>
        <a:p>
          <a:pPr latinLnBrk="1"/>
          <a:r>
            <a:rPr lang="ko-KR" altLang="en-US" dirty="0"/>
            <a:t>조정서</a:t>
          </a:r>
          <a:br>
            <a:rPr lang="en-US" altLang="ko-KR" dirty="0"/>
          </a:br>
          <a:r>
            <a:rPr lang="ko-KR" altLang="en-US" dirty="0"/>
            <a:t>발급</a:t>
          </a:r>
        </a:p>
      </dgm:t>
    </dgm:pt>
    <dgm:pt modelId="{7563EF10-AEF9-4302-9ED2-C55644DE1796}" type="parTrans" cxnId="{D54B3909-859A-4B5F-B97F-F124AB832156}">
      <dgm:prSet/>
      <dgm:spPr/>
      <dgm:t>
        <a:bodyPr/>
        <a:lstStyle/>
        <a:p>
          <a:pPr latinLnBrk="1"/>
          <a:endParaRPr lang="ko-KR" altLang="en-US"/>
        </a:p>
      </dgm:t>
    </dgm:pt>
    <dgm:pt modelId="{53060998-F5FB-487E-904F-3AB73AA205BE}" type="sibTrans" cxnId="{D54B3909-859A-4B5F-B97F-F124AB832156}">
      <dgm:prSet/>
      <dgm:spPr/>
      <dgm:t>
        <a:bodyPr/>
        <a:lstStyle/>
        <a:p>
          <a:pPr latinLnBrk="1"/>
          <a:endParaRPr lang="ko-KR" altLang="en-US"/>
        </a:p>
      </dgm:t>
    </dgm:pt>
    <dgm:pt modelId="{5247989F-2CAD-4C0E-90B0-381B2D9CB461}" type="pres">
      <dgm:prSet presAssocID="{33F2FEA3-FE9A-4700-B17C-3FEB59A7E917}" presName="Name0" presStyleCnt="0">
        <dgm:presLayoutVars>
          <dgm:dir/>
          <dgm:resizeHandles val="exact"/>
        </dgm:presLayoutVars>
      </dgm:prSet>
      <dgm:spPr/>
    </dgm:pt>
    <dgm:pt modelId="{29DEA7F9-5150-4887-8C64-BBEFDD0C488A}" type="pres">
      <dgm:prSet presAssocID="{BC442FF2-229F-491C-A91A-F6F6131E39D0}" presName="node" presStyleLbl="node1" presStyleIdx="0" presStyleCnt="3">
        <dgm:presLayoutVars>
          <dgm:bulletEnabled val="1"/>
        </dgm:presLayoutVars>
      </dgm:prSet>
      <dgm:spPr/>
    </dgm:pt>
    <dgm:pt modelId="{03BD82B6-B9B7-4B0D-B706-D9AE148B2033}" type="pres">
      <dgm:prSet presAssocID="{DFEA3A6B-3353-4228-A12A-C12B8CD0C7A3}" presName="sibTrans" presStyleLbl="sibTrans2D1" presStyleIdx="0" presStyleCnt="2"/>
      <dgm:spPr/>
    </dgm:pt>
    <dgm:pt modelId="{1CF0D935-ABD4-4F33-95C3-E89F9933E101}" type="pres">
      <dgm:prSet presAssocID="{DFEA3A6B-3353-4228-A12A-C12B8CD0C7A3}" presName="connectorText" presStyleLbl="sibTrans2D1" presStyleIdx="0" presStyleCnt="2"/>
      <dgm:spPr/>
    </dgm:pt>
    <dgm:pt modelId="{BD9B6EEE-0A3B-4AE9-96E0-AE9F9CC48182}" type="pres">
      <dgm:prSet presAssocID="{4167DCD7-855F-4631-AB9E-2A503C290F36}" presName="node" presStyleLbl="node1" presStyleIdx="1" presStyleCnt="3">
        <dgm:presLayoutVars>
          <dgm:bulletEnabled val="1"/>
        </dgm:presLayoutVars>
      </dgm:prSet>
      <dgm:spPr/>
    </dgm:pt>
    <dgm:pt modelId="{4E9C79FE-AF75-4FEB-8D7C-4258B6DE198D}" type="pres">
      <dgm:prSet presAssocID="{B3D23610-E069-4AD3-B197-2C12E6F6BA76}" presName="sibTrans" presStyleLbl="sibTrans2D1" presStyleIdx="1" presStyleCnt="2"/>
      <dgm:spPr/>
    </dgm:pt>
    <dgm:pt modelId="{071AF781-3BA1-4130-8F54-414A92C38028}" type="pres">
      <dgm:prSet presAssocID="{B3D23610-E069-4AD3-B197-2C12E6F6BA76}" presName="connectorText" presStyleLbl="sibTrans2D1" presStyleIdx="1" presStyleCnt="2"/>
      <dgm:spPr/>
    </dgm:pt>
    <dgm:pt modelId="{D7ABC282-D866-43A9-8C69-34EB571CF105}" type="pres">
      <dgm:prSet presAssocID="{648AF8DB-354D-4B85-9E84-7E68CA89CFE4}" presName="node" presStyleLbl="node1" presStyleIdx="2" presStyleCnt="3">
        <dgm:presLayoutVars>
          <dgm:bulletEnabled val="1"/>
        </dgm:presLayoutVars>
      </dgm:prSet>
      <dgm:spPr/>
    </dgm:pt>
  </dgm:ptLst>
  <dgm:cxnLst>
    <dgm:cxn modelId="{D54B3909-859A-4B5F-B97F-F124AB832156}" srcId="{33F2FEA3-FE9A-4700-B17C-3FEB59A7E917}" destId="{648AF8DB-354D-4B85-9E84-7E68CA89CFE4}" srcOrd="2" destOrd="0" parTransId="{7563EF10-AEF9-4302-9ED2-C55644DE1796}" sibTransId="{53060998-F5FB-487E-904F-3AB73AA205BE}"/>
    <dgm:cxn modelId="{4DDDD839-1075-4088-9EA6-7E1E2D2564F7}" srcId="{33F2FEA3-FE9A-4700-B17C-3FEB59A7E917}" destId="{BC442FF2-229F-491C-A91A-F6F6131E39D0}" srcOrd="0" destOrd="0" parTransId="{B55B9235-7D34-417B-BF90-877CAD08DD68}" sibTransId="{DFEA3A6B-3353-4228-A12A-C12B8CD0C7A3}"/>
    <dgm:cxn modelId="{12E6FD44-9D4F-49CD-A137-DBC96950A5FF}" type="presOf" srcId="{DFEA3A6B-3353-4228-A12A-C12B8CD0C7A3}" destId="{03BD82B6-B9B7-4B0D-B706-D9AE148B2033}" srcOrd="0" destOrd="0" presId="urn:microsoft.com/office/officeart/2005/8/layout/process1"/>
    <dgm:cxn modelId="{C0DAD266-BA9A-45B0-BF57-6D76C34AC7E1}" type="presOf" srcId="{B3D23610-E069-4AD3-B197-2C12E6F6BA76}" destId="{4E9C79FE-AF75-4FEB-8D7C-4258B6DE198D}" srcOrd="0" destOrd="0" presId="urn:microsoft.com/office/officeart/2005/8/layout/process1"/>
    <dgm:cxn modelId="{7E854258-556F-42F9-AA83-A85F2ED7B38E}" type="presOf" srcId="{4167DCD7-855F-4631-AB9E-2A503C290F36}" destId="{BD9B6EEE-0A3B-4AE9-96E0-AE9F9CC48182}" srcOrd="0" destOrd="0" presId="urn:microsoft.com/office/officeart/2005/8/layout/process1"/>
    <dgm:cxn modelId="{2E58BD78-BBC6-4C53-976D-58520F4925D6}" type="presOf" srcId="{33F2FEA3-FE9A-4700-B17C-3FEB59A7E917}" destId="{5247989F-2CAD-4C0E-90B0-381B2D9CB461}" srcOrd="0" destOrd="0" presId="urn:microsoft.com/office/officeart/2005/8/layout/process1"/>
    <dgm:cxn modelId="{DE0A8A82-595D-4C62-9E68-837790F4BF52}" type="presOf" srcId="{648AF8DB-354D-4B85-9E84-7E68CA89CFE4}" destId="{D7ABC282-D866-43A9-8C69-34EB571CF105}" srcOrd="0" destOrd="0" presId="urn:microsoft.com/office/officeart/2005/8/layout/process1"/>
    <dgm:cxn modelId="{3EA933AD-3086-4F45-8130-BCC70CA35A97}" type="presOf" srcId="{B3D23610-E069-4AD3-B197-2C12E6F6BA76}" destId="{071AF781-3BA1-4130-8F54-414A92C38028}" srcOrd="1" destOrd="0" presId="urn:microsoft.com/office/officeart/2005/8/layout/process1"/>
    <dgm:cxn modelId="{7124C5AF-F969-434E-8B06-20D3874D5C54}" type="presOf" srcId="{BC442FF2-229F-491C-A91A-F6F6131E39D0}" destId="{29DEA7F9-5150-4887-8C64-BBEFDD0C488A}" srcOrd="0" destOrd="0" presId="urn:microsoft.com/office/officeart/2005/8/layout/process1"/>
    <dgm:cxn modelId="{D6EA20E0-ABD0-45F3-9AEA-BE1535DCFA29}" type="presOf" srcId="{DFEA3A6B-3353-4228-A12A-C12B8CD0C7A3}" destId="{1CF0D935-ABD4-4F33-95C3-E89F9933E101}" srcOrd="1" destOrd="0" presId="urn:microsoft.com/office/officeart/2005/8/layout/process1"/>
    <dgm:cxn modelId="{100F77E9-DE01-4FCE-AB6E-1D15F1118B3C}" srcId="{33F2FEA3-FE9A-4700-B17C-3FEB59A7E917}" destId="{4167DCD7-855F-4631-AB9E-2A503C290F36}" srcOrd="1" destOrd="0" parTransId="{360C34FB-211E-4A4E-A6A3-7C074222DABD}" sibTransId="{B3D23610-E069-4AD3-B197-2C12E6F6BA76}"/>
    <dgm:cxn modelId="{6BCC22A7-9834-45A4-913D-89C86F8C1C1D}" type="presParOf" srcId="{5247989F-2CAD-4C0E-90B0-381B2D9CB461}" destId="{29DEA7F9-5150-4887-8C64-BBEFDD0C488A}" srcOrd="0" destOrd="0" presId="urn:microsoft.com/office/officeart/2005/8/layout/process1"/>
    <dgm:cxn modelId="{B0045BCB-28AF-4347-9224-DF94F7C56495}" type="presParOf" srcId="{5247989F-2CAD-4C0E-90B0-381B2D9CB461}" destId="{03BD82B6-B9B7-4B0D-B706-D9AE148B2033}" srcOrd="1" destOrd="0" presId="urn:microsoft.com/office/officeart/2005/8/layout/process1"/>
    <dgm:cxn modelId="{98CB66D3-89FB-400F-AC6F-22C9ED89D094}" type="presParOf" srcId="{03BD82B6-B9B7-4B0D-B706-D9AE148B2033}" destId="{1CF0D935-ABD4-4F33-95C3-E89F9933E101}" srcOrd="0" destOrd="0" presId="urn:microsoft.com/office/officeart/2005/8/layout/process1"/>
    <dgm:cxn modelId="{C5D24CAE-FDCE-4E2C-9610-AA402C0B7E0B}" type="presParOf" srcId="{5247989F-2CAD-4C0E-90B0-381B2D9CB461}" destId="{BD9B6EEE-0A3B-4AE9-96E0-AE9F9CC48182}" srcOrd="2" destOrd="0" presId="urn:microsoft.com/office/officeart/2005/8/layout/process1"/>
    <dgm:cxn modelId="{2A5889AD-5FC4-46D5-A9AE-9B8C1ABE9A9B}" type="presParOf" srcId="{5247989F-2CAD-4C0E-90B0-381B2D9CB461}" destId="{4E9C79FE-AF75-4FEB-8D7C-4258B6DE198D}" srcOrd="3" destOrd="0" presId="urn:microsoft.com/office/officeart/2005/8/layout/process1"/>
    <dgm:cxn modelId="{78EF891D-6972-44E1-B335-38ACB39B96E9}" type="presParOf" srcId="{4E9C79FE-AF75-4FEB-8D7C-4258B6DE198D}" destId="{071AF781-3BA1-4130-8F54-414A92C38028}" srcOrd="0" destOrd="0" presId="urn:microsoft.com/office/officeart/2005/8/layout/process1"/>
    <dgm:cxn modelId="{8A06079A-AE5C-4C25-A01F-46091ACA852E}" type="presParOf" srcId="{5247989F-2CAD-4C0E-90B0-381B2D9CB461}" destId="{D7ABC282-D866-43A9-8C69-34EB571CF1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EA7F9-5150-4887-8C64-BBEFDD0C488A}">
      <dsp:nvSpPr>
        <dsp:cNvPr id="0" name=""/>
        <dsp:cNvSpPr/>
      </dsp:nvSpPr>
      <dsp:spPr>
        <a:xfrm>
          <a:off x="3251" y="18529"/>
          <a:ext cx="971809" cy="719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수락</a:t>
          </a:r>
        </a:p>
      </dsp:txBody>
      <dsp:txXfrm>
        <a:off x="24332" y="39610"/>
        <a:ext cx="929647" cy="677584"/>
      </dsp:txXfrm>
    </dsp:sp>
    <dsp:sp modelId="{03BD82B6-B9B7-4B0D-B706-D9AE148B2033}">
      <dsp:nvSpPr>
        <dsp:cNvPr id="0" name=""/>
        <dsp:cNvSpPr/>
      </dsp:nvSpPr>
      <dsp:spPr>
        <a:xfrm>
          <a:off x="1072241" y="257898"/>
          <a:ext cx="206023" cy="241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00" kern="1200"/>
        </a:p>
      </dsp:txBody>
      <dsp:txXfrm>
        <a:off x="1072241" y="306100"/>
        <a:ext cx="144216" cy="144604"/>
      </dsp:txXfrm>
    </dsp:sp>
    <dsp:sp modelId="{BD9B6EEE-0A3B-4AE9-96E0-AE9F9CC48182}">
      <dsp:nvSpPr>
        <dsp:cNvPr id="0" name=""/>
        <dsp:cNvSpPr/>
      </dsp:nvSpPr>
      <dsp:spPr>
        <a:xfrm>
          <a:off x="1363784" y="18529"/>
          <a:ext cx="971809" cy="719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조정</a:t>
          </a:r>
          <a:br>
            <a:rPr lang="en-US" altLang="ko-KR" sz="1400" kern="1200" dirty="0"/>
          </a:br>
          <a:r>
            <a:rPr lang="ko-KR" altLang="en-US" sz="1400" kern="1200" dirty="0"/>
            <a:t>성립</a:t>
          </a:r>
        </a:p>
      </dsp:txBody>
      <dsp:txXfrm>
        <a:off x="1384865" y="39610"/>
        <a:ext cx="929647" cy="677584"/>
      </dsp:txXfrm>
    </dsp:sp>
    <dsp:sp modelId="{4E9C79FE-AF75-4FEB-8D7C-4258B6DE198D}">
      <dsp:nvSpPr>
        <dsp:cNvPr id="0" name=""/>
        <dsp:cNvSpPr/>
      </dsp:nvSpPr>
      <dsp:spPr>
        <a:xfrm>
          <a:off x="2432774" y="257898"/>
          <a:ext cx="206023" cy="241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00" kern="1200"/>
        </a:p>
      </dsp:txBody>
      <dsp:txXfrm>
        <a:off x="2432774" y="306100"/>
        <a:ext cx="144216" cy="144604"/>
      </dsp:txXfrm>
    </dsp:sp>
    <dsp:sp modelId="{D7ABC282-D866-43A9-8C69-34EB571CF105}">
      <dsp:nvSpPr>
        <dsp:cNvPr id="0" name=""/>
        <dsp:cNvSpPr/>
      </dsp:nvSpPr>
      <dsp:spPr>
        <a:xfrm>
          <a:off x="2724317" y="18529"/>
          <a:ext cx="971809" cy="719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조정서</a:t>
          </a:r>
          <a:br>
            <a:rPr lang="en-US" altLang="ko-KR" sz="1400" kern="1200" dirty="0"/>
          </a:br>
          <a:r>
            <a:rPr lang="ko-KR" altLang="en-US" sz="1400" kern="1200" dirty="0"/>
            <a:t>발급</a:t>
          </a:r>
        </a:p>
      </dsp:txBody>
      <dsp:txXfrm>
        <a:off x="2745398" y="39610"/>
        <a:ext cx="929647" cy="67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907A-46F3-462D-9B27-B3C8C2FC7643}" type="datetimeFigureOut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BC37B-E08A-46B8-9A8E-F83BD2B84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24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FAC4-9C62-48FA-97F6-008DEFFF300F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0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3436-7D22-4BC3-AE00-5E22F891ABDE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2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02CB-8326-43BD-8CD6-C1E54084F40D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0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22A2-1C29-4A46-98D4-0E2B7A8C6C93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D91351-EF7F-1936-8C71-A506A1AAFDD2}"/>
              </a:ext>
            </a:extLst>
          </p:cNvPr>
          <p:cNvSpPr/>
          <p:nvPr userDrawn="1"/>
        </p:nvSpPr>
        <p:spPr>
          <a:xfrm>
            <a:off x="0" y="639764"/>
            <a:ext cx="9906000" cy="5032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화면 표시 7">
            <a:extLst>
              <a:ext uri="{FF2B5EF4-FFF2-40B4-BE49-F238E27FC236}">
                <a16:creationId xmlns:a16="http://schemas.microsoft.com/office/drawing/2014/main" id="{AC33C02F-2BB9-5E98-07B4-75D66FF04BA0}"/>
              </a:ext>
            </a:extLst>
          </p:cNvPr>
          <p:cNvSpPr/>
          <p:nvPr userDrawn="1"/>
        </p:nvSpPr>
        <p:spPr>
          <a:xfrm flipH="1">
            <a:off x="681038" y="0"/>
            <a:ext cx="8543924" cy="1143000"/>
          </a:xfrm>
          <a:prstGeom prst="flowChartDisp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8255"/>
            <a:ext cx="8543925" cy="1325563"/>
          </a:xfrm>
        </p:spPr>
        <p:txBody>
          <a:bodyPr/>
          <a:lstStyle>
            <a:lvl1pPr algn="ctr">
              <a:defRPr sz="4000" b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 descr="텍스트, 의류, 소매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C10157-7B38-024A-44C6-4635170F4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3D3832"/>
              </a:clrFrom>
              <a:clrTo>
                <a:srgbClr val="3D38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509"/>
            <a:ext cx="972671" cy="9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A475-F4D0-4184-9087-486023CFA4BA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22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F26-ADF4-48B0-9AFA-CD68BEA5E4E4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64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701-2DEE-49DE-AB90-19F72A9A84AB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3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2DBE-DCDF-43CD-BDB2-AB5DFD422004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97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29F-4DD4-4B56-9299-1C4496CB5D72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51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9EBD-CEDF-474F-BECB-15039C0FB1B3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5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C242-5B45-4E6E-9F3A-F2F0A0311152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06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FE727B-FA7F-44ED-B0E5-3C1469CDE6B3}" type="datetime1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5AC4D-2D55-43BB-A25F-984B46A6D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F98B5911-D11B-648D-C7DE-DF755B8648B6}"/>
              </a:ext>
            </a:extLst>
          </p:cNvPr>
          <p:cNvSpPr/>
          <p:nvPr/>
        </p:nvSpPr>
        <p:spPr>
          <a:xfrm flipV="1">
            <a:off x="0" y="0"/>
            <a:ext cx="9906000" cy="2709949"/>
          </a:xfrm>
          <a:prstGeom prst="round2Same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817C9-59CF-4D0E-0D60-F8A863C6D76B}"/>
              </a:ext>
            </a:extLst>
          </p:cNvPr>
          <p:cNvSpPr txBox="1"/>
          <p:nvPr/>
        </p:nvSpPr>
        <p:spPr>
          <a:xfrm>
            <a:off x="563880" y="3013501"/>
            <a:ext cx="8778240" cy="830997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n-US" altLang="ko-KR" sz="4800" b="1" dirty="0">
                <a:latin typeface="돋움" panose="020B0600000101010101" pitchFamily="50" charset="-127"/>
                <a:ea typeface="돋움" panose="020B0600000101010101" pitchFamily="50" charset="-127"/>
              </a:rPr>
              <a:t>Mediation &amp; Reconciliation</a:t>
            </a:r>
            <a:endParaRPr lang="ko-KR" altLang="en-US" sz="48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8" name="그림 7" descr="텍스트, 의류, 소매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4DA113-6772-17D1-ACE8-C52356CF3D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5302C"/>
              </a:clrFrom>
              <a:clrTo>
                <a:srgbClr val="3530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874"/>
            <a:ext cx="1241367" cy="12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8BFF0F6-2D86-96AE-19A1-1DA1ABEF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784475A-0B81-F9F7-8588-B2832F16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83D94F9F-40A2-DE1F-9686-55B05B09CA74}"/>
              </a:ext>
            </a:extLst>
          </p:cNvPr>
          <p:cNvSpPr/>
          <p:nvPr/>
        </p:nvSpPr>
        <p:spPr>
          <a:xfrm flipH="1">
            <a:off x="1313411" y="1961804"/>
            <a:ext cx="5087389" cy="482138"/>
          </a:xfrm>
          <a:prstGeom prst="corner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칠각형 5">
            <a:extLst>
              <a:ext uri="{FF2B5EF4-FFF2-40B4-BE49-F238E27FC236}">
                <a16:creationId xmlns:a16="http://schemas.microsoft.com/office/drawing/2014/main" id="{01B53AFE-A302-5D42-91D3-68C9F1EE6258}"/>
              </a:ext>
            </a:extLst>
          </p:cNvPr>
          <p:cNvSpPr/>
          <p:nvPr/>
        </p:nvSpPr>
        <p:spPr>
          <a:xfrm>
            <a:off x="831273" y="1463040"/>
            <a:ext cx="1529542" cy="980901"/>
          </a:xfrm>
          <a:prstGeom prst="hept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455F7-E39F-E421-103E-391A42BE7CA6}"/>
              </a:ext>
            </a:extLst>
          </p:cNvPr>
          <p:cNvSpPr txBox="1"/>
          <p:nvPr/>
        </p:nvSpPr>
        <p:spPr>
          <a:xfrm>
            <a:off x="2360815" y="1582262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조정과 화해</a:t>
            </a: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4A65E893-05F6-7400-4827-78CC2F08BC89}"/>
              </a:ext>
            </a:extLst>
          </p:cNvPr>
          <p:cNvSpPr/>
          <p:nvPr/>
        </p:nvSpPr>
        <p:spPr>
          <a:xfrm flipH="1">
            <a:off x="1313411" y="3322247"/>
            <a:ext cx="5087389" cy="482138"/>
          </a:xfrm>
          <a:prstGeom prst="corner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칠각형 8">
            <a:extLst>
              <a:ext uri="{FF2B5EF4-FFF2-40B4-BE49-F238E27FC236}">
                <a16:creationId xmlns:a16="http://schemas.microsoft.com/office/drawing/2014/main" id="{F6AE3129-E952-EB38-5C2D-F242CEF78F5B}"/>
              </a:ext>
            </a:extLst>
          </p:cNvPr>
          <p:cNvSpPr/>
          <p:nvPr/>
        </p:nvSpPr>
        <p:spPr>
          <a:xfrm>
            <a:off x="831273" y="2823483"/>
            <a:ext cx="1529542" cy="980901"/>
          </a:xfrm>
          <a:prstGeom prst="hept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D95BE-A50D-01A8-0399-49115378EEE9}"/>
              </a:ext>
            </a:extLst>
          </p:cNvPr>
          <p:cNvSpPr txBox="1"/>
          <p:nvPr/>
        </p:nvSpPr>
        <p:spPr>
          <a:xfrm>
            <a:off x="2360815" y="2942705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조정과 화해의 개요</a:t>
            </a:r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5D60798D-80E1-258E-5FDB-A374732B8BBB}"/>
              </a:ext>
            </a:extLst>
          </p:cNvPr>
          <p:cNvSpPr/>
          <p:nvPr/>
        </p:nvSpPr>
        <p:spPr>
          <a:xfrm flipH="1">
            <a:off x="1313411" y="4570467"/>
            <a:ext cx="5087389" cy="482138"/>
          </a:xfrm>
          <a:prstGeom prst="corner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칠각형 11">
            <a:extLst>
              <a:ext uri="{FF2B5EF4-FFF2-40B4-BE49-F238E27FC236}">
                <a16:creationId xmlns:a16="http://schemas.microsoft.com/office/drawing/2014/main" id="{E4076F82-5A09-EAB7-1E12-813697C1A689}"/>
              </a:ext>
            </a:extLst>
          </p:cNvPr>
          <p:cNvSpPr/>
          <p:nvPr/>
        </p:nvSpPr>
        <p:spPr>
          <a:xfrm>
            <a:off x="831273" y="4071703"/>
            <a:ext cx="1529542" cy="980901"/>
          </a:xfrm>
          <a:prstGeom prst="hept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160FA-10D2-975B-B5FC-83A77EF794E3}"/>
              </a:ext>
            </a:extLst>
          </p:cNvPr>
          <p:cNvSpPr txBox="1"/>
          <p:nvPr/>
        </p:nvSpPr>
        <p:spPr>
          <a:xfrm>
            <a:off x="2360815" y="4190925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민사 조정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/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화해 처리 건수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6EE5E5CC-94D6-FB59-7CA8-59498DC11474}"/>
              </a:ext>
            </a:extLst>
          </p:cNvPr>
          <p:cNvSpPr/>
          <p:nvPr/>
        </p:nvSpPr>
        <p:spPr>
          <a:xfrm flipH="1">
            <a:off x="1313411" y="5739718"/>
            <a:ext cx="5087389" cy="482138"/>
          </a:xfrm>
          <a:prstGeom prst="corner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칠각형 14">
            <a:extLst>
              <a:ext uri="{FF2B5EF4-FFF2-40B4-BE49-F238E27FC236}">
                <a16:creationId xmlns:a16="http://schemas.microsoft.com/office/drawing/2014/main" id="{83582422-5AB5-5BB7-5458-42D235D4FA2C}"/>
              </a:ext>
            </a:extLst>
          </p:cNvPr>
          <p:cNvSpPr/>
          <p:nvPr/>
        </p:nvSpPr>
        <p:spPr>
          <a:xfrm>
            <a:off x="831273" y="5240954"/>
            <a:ext cx="1529542" cy="980901"/>
          </a:xfrm>
          <a:prstGeom prst="hept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BB5AD5-ACA1-4EE0-780A-95CBE5F90043}"/>
              </a:ext>
            </a:extLst>
          </p:cNvPr>
          <p:cNvSpPr txBox="1"/>
          <p:nvPr/>
        </p:nvSpPr>
        <p:spPr>
          <a:xfrm>
            <a:off x="2360815" y="5360176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분쟁 조정 절차</a:t>
            </a:r>
          </a:p>
        </p:txBody>
      </p:sp>
      <p:pic>
        <p:nvPicPr>
          <p:cNvPr id="18" name="그림 17" descr="의류, 상의, 소매, 패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869723-A5B8-8897-3DB2-0DB789C70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8" r="592"/>
          <a:stretch>
            <a:fillRect/>
          </a:stretch>
        </p:blipFill>
        <p:spPr>
          <a:xfrm>
            <a:off x="7721484" y="4190925"/>
            <a:ext cx="1742209" cy="21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1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AF0D6FA-C3EE-CD97-4F50-F431EB9A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509742"/>
            <a:ext cx="7149551" cy="2646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Reconciliation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reconciliation of two beliefs, facts or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demands that seem to be opposed is the process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of finding a way in which they can both be true or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both be successful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0FBD235-FEFF-52C1-6A86-C69C13D5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4A15476-FE3E-99BB-B58F-A7F40791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조정과 화해</a:t>
            </a:r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CD61BFB0-C1FB-1327-0CE5-1383F1D7225B}"/>
              </a:ext>
            </a:extLst>
          </p:cNvPr>
          <p:cNvSpPr txBox="1">
            <a:spLocks/>
          </p:cNvSpPr>
          <p:nvPr/>
        </p:nvSpPr>
        <p:spPr>
          <a:xfrm>
            <a:off x="681038" y="4322288"/>
            <a:ext cx="9410613" cy="264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조정과 화해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조정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법원을 비롯한 제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자가 화해에 이르도록 분쟁당사자들을 설듯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화해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분쟁 당사자가 서로 양보하여 당사자 사이의 분쟁을 중지할 것을 약정함으로써 성립하는 계약</a:t>
            </a:r>
          </a:p>
        </p:txBody>
      </p:sp>
      <p:pic>
        <p:nvPicPr>
          <p:cNvPr id="6" name="2022-06-25_Untitled_01">
            <a:hlinkClick r:id="" action="ppaction://media"/>
            <a:extLst>
              <a:ext uri="{FF2B5EF4-FFF2-40B4-BE49-F238E27FC236}">
                <a16:creationId xmlns:a16="http://schemas.microsoft.com/office/drawing/2014/main" id="{4E31A93B-EC10-DC6D-4461-B5150FEFE7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0589" y="2177776"/>
            <a:ext cx="1772478" cy="1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4F7F7596-BBE1-8360-D2E9-EB9D096B1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116229"/>
              </p:ext>
            </p:extLst>
          </p:nvPr>
        </p:nvGraphicFramePr>
        <p:xfrm>
          <a:off x="1363286" y="2294313"/>
          <a:ext cx="8030095" cy="40620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7155">
                  <a:extLst>
                    <a:ext uri="{9D8B030D-6E8A-4147-A177-3AD203B41FA5}">
                      <a16:colId xmlns:a16="http://schemas.microsoft.com/office/drawing/2014/main" val="630288794"/>
                    </a:ext>
                  </a:extLst>
                </a:gridCol>
                <a:gridCol w="2509697">
                  <a:extLst>
                    <a:ext uri="{9D8B030D-6E8A-4147-A177-3AD203B41FA5}">
                      <a16:colId xmlns:a16="http://schemas.microsoft.com/office/drawing/2014/main" val="1296993561"/>
                    </a:ext>
                  </a:extLst>
                </a:gridCol>
                <a:gridCol w="2813243">
                  <a:extLst>
                    <a:ext uri="{9D8B030D-6E8A-4147-A177-3AD203B41FA5}">
                      <a16:colId xmlns:a16="http://schemas.microsoft.com/office/drawing/2014/main" val="281393334"/>
                    </a:ext>
                  </a:extLst>
                </a:gridCol>
              </a:tblGrid>
              <a:tr h="8124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사건 접수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서로에 대한 이해증진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중재 합의 권고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717671"/>
                  </a:ext>
                </a:extLst>
              </a:tr>
              <a:tr h="8124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조사위원회 구성 및 파견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자발적 합의에 도달하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도록 노력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합리적인 중재 판정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711985"/>
                  </a:ext>
                </a:extLst>
              </a:tr>
              <a:tr h="8124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일정 수립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최종 결론 도출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-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096236"/>
                  </a:ext>
                </a:extLst>
              </a:tr>
              <a:tr h="8124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분쟁 상황 이해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합의 문서 작성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268404"/>
                  </a:ext>
                </a:extLst>
              </a:tr>
              <a:tr h="8124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해결 방안 모색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사후 관리를 통한 이행 여부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413150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E4177E7-A0CB-BC73-45AB-D6DCE215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D08BB4A-5CE3-9AA9-96CB-AA41050E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조정과 화해의 개요</a:t>
            </a:r>
          </a:p>
        </p:txBody>
      </p:sp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A1570DD8-8FC4-EFAF-8F42-715C9FD3E682}"/>
              </a:ext>
            </a:extLst>
          </p:cNvPr>
          <p:cNvSpPr/>
          <p:nvPr/>
        </p:nvSpPr>
        <p:spPr>
          <a:xfrm>
            <a:off x="1363286" y="1612669"/>
            <a:ext cx="2726576" cy="681640"/>
          </a:xfrm>
          <a:prstGeom prst="snip1Rect">
            <a:avLst>
              <a:gd name="adj" fmla="val 19106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A77C2FE4-33ED-7E15-88A7-EB5B61DE0ED6}"/>
              </a:ext>
            </a:extLst>
          </p:cNvPr>
          <p:cNvSpPr/>
          <p:nvPr/>
        </p:nvSpPr>
        <p:spPr>
          <a:xfrm>
            <a:off x="1363285" y="1612669"/>
            <a:ext cx="2560321" cy="681640"/>
          </a:xfrm>
          <a:prstGeom prst="parallelogram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FC45A-FE6F-0B36-6C65-802FA375558B}"/>
              </a:ext>
            </a:extLst>
          </p:cNvPr>
          <p:cNvSpPr txBox="1"/>
          <p:nvPr/>
        </p:nvSpPr>
        <p:spPr>
          <a:xfrm>
            <a:off x="1645917" y="1740313"/>
            <a:ext cx="19950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상담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교섭</a:t>
            </a: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8EC422D8-C87E-1392-1F85-4C1B788C2857}"/>
              </a:ext>
            </a:extLst>
          </p:cNvPr>
          <p:cNvSpPr/>
          <p:nvPr/>
        </p:nvSpPr>
        <p:spPr>
          <a:xfrm>
            <a:off x="4089861" y="1612669"/>
            <a:ext cx="2493819" cy="681640"/>
          </a:xfrm>
          <a:prstGeom prst="snip1Rect">
            <a:avLst>
              <a:gd name="adj" fmla="val 19106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47C18522-5DE9-E52B-E0BE-C56ADB908552}"/>
              </a:ext>
            </a:extLst>
          </p:cNvPr>
          <p:cNvSpPr/>
          <p:nvPr/>
        </p:nvSpPr>
        <p:spPr>
          <a:xfrm>
            <a:off x="4089861" y="1612669"/>
            <a:ext cx="2279309" cy="681640"/>
          </a:xfrm>
          <a:prstGeom prst="parallelogram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EC59D-6D94-534B-D4D8-137E994A3358}"/>
              </a:ext>
            </a:extLst>
          </p:cNvPr>
          <p:cNvSpPr txBox="1"/>
          <p:nvPr/>
        </p:nvSpPr>
        <p:spPr>
          <a:xfrm>
            <a:off x="4372494" y="1740313"/>
            <a:ext cx="17760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조정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화해</a:t>
            </a:r>
          </a:p>
        </p:txBody>
      </p:sp>
      <p:sp>
        <p:nvSpPr>
          <p:cNvPr id="14" name="사각형: 잘린 한쪽 모서리 13">
            <a:extLst>
              <a:ext uri="{FF2B5EF4-FFF2-40B4-BE49-F238E27FC236}">
                <a16:creationId xmlns:a16="http://schemas.microsoft.com/office/drawing/2014/main" id="{73266310-A9C1-A64C-239A-A64BD6B5FE12}"/>
              </a:ext>
            </a:extLst>
          </p:cNvPr>
          <p:cNvSpPr/>
          <p:nvPr/>
        </p:nvSpPr>
        <p:spPr>
          <a:xfrm>
            <a:off x="6583681" y="1612669"/>
            <a:ext cx="2809700" cy="681640"/>
          </a:xfrm>
          <a:prstGeom prst="snip1Rect">
            <a:avLst>
              <a:gd name="adj" fmla="val 19106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2E204DF3-0A72-8AA1-CC81-488042C5601C}"/>
              </a:ext>
            </a:extLst>
          </p:cNvPr>
          <p:cNvSpPr/>
          <p:nvPr/>
        </p:nvSpPr>
        <p:spPr>
          <a:xfrm>
            <a:off x="6583680" y="1612669"/>
            <a:ext cx="2560321" cy="681640"/>
          </a:xfrm>
          <a:prstGeom prst="parallelogram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19C3A-7707-B4A6-E63A-3A217DAA5508}"/>
              </a:ext>
            </a:extLst>
          </p:cNvPr>
          <p:cNvSpPr txBox="1"/>
          <p:nvPr/>
        </p:nvSpPr>
        <p:spPr>
          <a:xfrm>
            <a:off x="6866312" y="1740313"/>
            <a:ext cx="19950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중재 판정</a:t>
            </a:r>
          </a:p>
        </p:txBody>
      </p:sp>
      <p:sp>
        <p:nvSpPr>
          <p:cNvPr id="17" name="사각형: 잘린 대각선 방향 모서리 16">
            <a:extLst>
              <a:ext uri="{FF2B5EF4-FFF2-40B4-BE49-F238E27FC236}">
                <a16:creationId xmlns:a16="http://schemas.microsoft.com/office/drawing/2014/main" id="{467EF424-2203-C422-7881-C3C62CC7284F}"/>
              </a:ext>
            </a:extLst>
          </p:cNvPr>
          <p:cNvSpPr/>
          <p:nvPr/>
        </p:nvSpPr>
        <p:spPr>
          <a:xfrm flipH="1">
            <a:off x="182880" y="2294305"/>
            <a:ext cx="1180404" cy="1612677"/>
          </a:xfrm>
          <a:prstGeom prst="snip2Diag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개인</a:t>
            </a:r>
            <a:b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분쟁</a:t>
            </a:r>
          </a:p>
        </p:txBody>
      </p:sp>
      <p:sp>
        <p:nvSpPr>
          <p:cNvPr id="18" name="사각형: 잘린 대각선 방향 모서리 17">
            <a:extLst>
              <a:ext uri="{FF2B5EF4-FFF2-40B4-BE49-F238E27FC236}">
                <a16:creationId xmlns:a16="http://schemas.microsoft.com/office/drawing/2014/main" id="{6505643A-C49E-8717-C4AE-90B361BEBFB8}"/>
              </a:ext>
            </a:extLst>
          </p:cNvPr>
          <p:cNvSpPr/>
          <p:nvPr/>
        </p:nvSpPr>
        <p:spPr>
          <a:xfrm flipH="1">
            <a:off x="182880" y="3906982"/>
            <a:ext cx="1180404" cy="2449366"/>
          </a:xfrm>
          <a:prstGeom prst="snip2Diag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단체</a:t>
            </a:r>
            <a:b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분쟁</a:t>
            </a:r>
          </a:p>
        </p:txBody>
      </p:sp>
    </p:spTree>
    <p:extLst>
      <p:ext uri="{BB962C8B-B14F-4D97-AF65-F5344CB8AC3E}">
        <p14:creationId xmlns:p14="http://schemas.microsoft.com/office/powerpoint/2010/main" val="186784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D79CEAE5-2B1C-B9E2-746B-E5A2C34EE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004219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F524337-3D0D-5DFB-F117-514F089A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1377E3B-5B8D-E821-E1BE-870BACFF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민사 조정</a:t>
            </a:r>
            <a:r>
              <a:rPr lang="en-US" altLang="ko-KR" dirty="0"/>
              <a:t>/</a:t>
            </a:r>
            <a:r>
              <a:rPr lang="ko-KR" altLang="en-US" dirty="0"/>
              <a:t>화해 처리 건수</a:t>
            </a:r>
          </a:p>
        </p:txBody>
      </p:sp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5231B353-B529-9872-1F73-13C117BFE3CA}"/>
              </a:ext>
            </a:extLst>
          </p:cNvPr>
          <p:cNvSpPr/>
          <p:nvPr/>
        </p:nvSpPr>
        <p:spPr>
          <a:xfrm>
            <a:off x="2261061" y="2613687"/>
            <a:ext cx="1862051" cy="635924"/>
          </a:xfrm>
          <a:prstGeom prst="round1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대법원 자료</a:t>
            </a:r>
          </a:p>
        </p:txBody>
      </p:sp>
    </p:spTree>
    <p:extLst>
      <p:ext uri="{BB962C8B-B14F-4D97-AF65-F5344CB8AC3E}">
        <p14:creationId xmlns:p14="http://schemas.microsoft.com/office/powerpoint/2010/main" val="391289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AD05A2A-675A-6395-1157-8EE9294D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AC4D-2D55-43BB-A25F-984B46A6D53E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CCF19FB-64F9-9B2D-E11E-2FD92D83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분쟁 조정 절차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F12B5D4-C9AE-BD79-31DA-F449BCCFC2F1}"/>
              </a:ext>
            </a:extLst>
          </p:cNvPr>
          <p:cNvGrpSpPr/>
          <p:nvPr/>
        </p:nvGrpSpPr>
        <p:grpSpPr>
          <a:xfrm>
            <a:off x="349135" y="1210814"/>
            <a:ext cx="4603865" cy="4674597"/>
            <a:chOff x="349135" y="1210814"/>
            <a:chExt cx="4603865" cy="4674597"/>
          </a:xfrm>
        </p:grpSpPr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07D47A6E-EFDD-E9BB-AF50-2EFAE07A6717}"/>
                </a:ext>
              </a:extLst>
            </p:cNvPr>
            <p:cNvSpPr/>
            <p:nvPr/>
          </p:nvSpPr>
          <p:spPr>
            <a:xfrm>
              <a:off x="349135" y="1343818"/>
              <a:ext cx="4603865" cy="4541593"/>
            </a:xfrm>
            <a:prstGeom prst="snip2Diag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5A844A0B-4005-2E45-762D-E8C9B76208B8}"/>
                </a:ext>
              </a:extLst>
            </p:cNvPr>
            <p:cNvSpPr/>
            <p:nvPr/>
          </p:nvSpPr>
          <p:spPr>
            <a:xfrm>
              <a:off x="1130530" y="1210814"/>
              <a:ext cx="2643447" cy="701113"/>
            </a:xfrm>
            <a:prstGeom prst="round2Same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특별법</a:t>
              </a:r>
            </a:p>
          </p:txBody>
        </p:sp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6F23B1F3-385D-0425-2915-846B2D294AF8}"/>
                </a:ext>
              </a:extLst>
            </p:cNvPr>
            <p:cNvSpPr/>
            <p:nvPr/>
          </p:nvSpPr>
          <p:spPr>
            <a:xfrm>
              <a:off x="1130530" y="2344189"/>
              <a:ext cx="2643447" cy="515389"/>
            </a:xfrm>
            <a:prstGeom prst="hexagon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개인정보</a:t>
              </a:r>
            </a:p>
          </p:txBody>
        </p: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0B250E18-5AE4-7E52-F2E2-3AA2D17721C0}"/>
                </a:ext>
              </a:extLst>
            </p:cNvPr>
            <p:cNvCxnSpPr>
              <a:cxnSpLocks/>
            </p:cNvCxnSpPr>
            <p:nvPr/>
          </p:nvCxnSpPr>
          <p:spPr>
            <a:xfrm>
              <a:off x="2477193" y="1911927"/>
              <a:ext cx="0" cy="4322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사각형: 둥근 대각선 방향 모서리 12">
              <a:extLst>
                <a:ext uri="{FF2B5EF4-FFF2-40B4-BE49-F238E27FC236}">
                  <a16:creationId xmlns:a16="http://schemas.microsoft.com/office/drawing/2014/main" id="{3B694106-A995-8B64-072F-F25D37977037}"/>
                </a:ext>
              </a:extLst>
            </p:cNvPr>
            <p:cNvSpPr/>
            <p:nvPr/>
          </p:nvSpPr>
          <p:spPr>
            <a:xfrm>
              <a:off x="349135" y="3014767"/>
              <a:ext cx="4603865" cy="849452"/>
            </a:xfrm>
            <a:prstGeom prst="round2DiagRect">
              <a:avLst>
                <a:gd name="adj1" fmla="val 42751"/>
                <a:gd name="adj2" fmla="val 0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화살표: 오각형 13">
              <a:extLst>
                <a:ext uri="{FF2B5EF4-FFF2-40B4-BE49-F238E27FC236}">
                  <a16:creationId xmlns:a16="http://schemas.microsoft.com/office/drawing/2014/main" id="{901A84C8-AE9F-78D3-D07F-9E8D4871D998}"/>
                </a:ext>
              </a:extLst>
            </p:cNvPr>
            <p:cNvSpPr/>
            <p:nvPr/>
          </p:nvSpPr>
          <p:spPr>
            <a:xfrm flipH="1">
              <a:off x="681037" y="3318440"/>
              <a:ext cx="1347267" cy="484632"/>
            </a:xfrm>
            <a:prstGeom prst="homePlat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조정</a:t>
              </a:r>
            </a:p>
          </p:txBody>
        </p:sp>
        <p:sp>
          <p:nvSpPr>
            <p:cNvPr id="15" name="배지 14">
              <a:extLst>
                <a:ext uri="{FF2B5EF4-FFF2-40B4-BE49-F238E27FC236}">
                  <a16:creationId xmlns:a16="http://schemas.microsoft.com/office/drawing/2014/main" id="{15D61A5B-FF6F-1757-261D-D4299039C3AA}"/>
                </a:ext>
              </a:extLst>
            </p:cNvPr>
            <p:cNvSpPr/>
            <p:nvPr/>
          </p:nvSpPr>
          <p:spPr>
            <a:xfrm>
              <a:off x="2143385" y="3291840"/>
              <a:ext cx="1081954" cy="561831"/>
            </a:xfrm>
            <a:prstGeom prst="plaqu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효력</a:t>
              </a:r>
            </a:p>
          </p:txBody>
        </p:sp>
        <p:sp>
          <p:nvSpPr>
            <p:cNvPr id="16" name="화살표: 오각형 15">
              <a:extLst>
                <a:ext uri="{FF2B5EF4-FFF2-40B4-BE49-F238E27FC236}">
                  <a16:creationId xmlns:a16="http://schemas.microsoft.com/office/drawing/2014/main" id="{D1870C2B-B5D9-BC63-0836-C6EC7EDDF0F5}"/>
                </a:ext>
              </a:extLst>
            </p:cNvPr>
            <p:cNvSpPr/>
            <p:nvPr/>
          </p:nvSpPr>
          <p:spPr>
            <a:xfrm>
              <a:off x="3340420" y="3318440"/>
              <a:ext cx="1347267" cy="484632"/>
            </a:xfrm>
            <a:prstGeom prst="homePlat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구속력</a:t>
              </a:r>
            </a:p>
          </p:txBody>
        </p:sp>
        <p:sp>
          <p:nvSpPr>
            <p:cNvPr id="17" name="두루마리 모양: 가로로 말림 16">
              <a:extLst>
                <a:ext uri="{FF2B5EF4-FFF2-40B4-BE49-F238E27FC236}">
                  <a16:creationId xmlns:a16="http://schemas.microsoft.com/office/drawing/2014/main" id="{659D2507-1636-8647-6D07-2C999FBC24A1}"/>
                </a:ext>
              </a:extLst>
            </p:cNvPr>
            <p:cNvSpPr/>
            <p:nvPr/>
          </p:nvSpPr>
          <p:spPr>
            <a:xfrm>
              <a:off x="1130530" y="5179234"/>
              <a:ext cx="3225339" cy="581891"/>
            </a:xfrm>
            <a:prstGeom prst="horizontalScroll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중재법에 의한 중재</a:t>
              </a:r>
            </a:p>
          </p:txBody>
        </p:sp>
        <p:sp>
          <p:nvSpPr>
            <p:cNvPr id="18" name="사각형: 잘린 한쪽 모서리 17">
              <a:extLst>
                <a:ext uri="{FF2B5EF4-FFF2-40B4-BE49-F238E27FC236}">
                  <a16:creationId xmlns:a16="http://schemas.microsoft.com/office/drawing/2014/main" id="{15C9436E-07D6-43EB-CC0D-EE85F1E63FAE}"/>
                </a:ext>
              </a:extLst>
            </p:cNvPr>
            <p:cNvSpPr/>
            <p:nvPr/>
          </p:nvSpPr>
          <p:spPr>
            <a:xfrm flipH="1">
              <a:off x="764639" y="4390323"/>
              <a:ext cx="1180062" cy="830026"/>
            </a:xfrm>
            <a:prstGeom prst="snip1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전자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거래</a:t>
              </a:r>
            </a:p>
          </p:txBody>
        </p:sp>
        <p:sp>
          <p:nvSpPr>
            <p:cNvPr id="19" name="정육면체 18">
              <a:extLst>
                <a:ext uri="{FF2B5EF4-FFF2-40B4-BE49-F238E27FC236}">
                  <a16:creationId xmlns:a16="http://schemas.microsoft.com/office/drawing/2014/main" id="{D5C5CA72-EB9F-9275-1E5A-DC9A6C43BE41}"/>
                </a:ext>
              </a:extLst>
            </p:cNvPr>
            <p:cNvSpPr/>
            <p:nvPr/>
          </p:nvSpPr>
          <p:spPr>
            <a:xfrm>
              <a:off x="1887162" y="4188842"/>
              <a:ext cx="1180062" cy="824916"/>
            </a:xfrm>
            <a:prstGeom prst="cub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금융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</a:t>
              </a:r>
            </a:p>
          </p:txBody>
        </p:sp>
        <p:sp>
          <p:nvSpPr>
            <p:cNvPr id="20" name="순서도: 수동 입력 19">
              <a:extLst>
                <a:ext uri="{FF2B5EF4-FFF2-40B4-BE49-F238E27FC236}">
                  <a16:creationId xmlns:a16="http://schemas.microsoft.com/office/drawing/2014/main" id="{64B48510-5ED7-C6E7-FD7B-93C0F978A4A3}"/>
                </a:ext>
              </a:extLst>
            </p:cNvPr>
            <p:cNvSpPr/>
            <p:nvPr/>
          </p:nvSpPr>
          <p:spPr>
            <a:xfrm flipH="1">
              <a:off x="3067224" y="3962418"/>
              <a:ext cx="1180062" cy="824916"/>
            </a:xfrm>
            <a:prstGeom prst="flowChartManualInpu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무역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45D2BD2-12A6-24FA-AA7C-96FE0B56A356}"/>
              </a:ext>
            </a:extLst>
          </p:cNvPr>
          <p:cNvGrpSpPr/>
          <p:nvPr/>
        </p:nvGrpSpPr>
        <p:grpSpPr>
          <a:xfrm>
            <a:off x="5203766" y="1210814"/>
            <a:ext cx="4603863" cy="4674596"/>
            <a:chOff x="5203766" y="1210814"/>
            <a:chExt cx="4603863" cy="4674596"/>
          </a:xfrm>
        </p:grpSpPr>
        <p:sp>
          <p:nvSpPr>
            <p:cNvPr id="23" name="사각형: 잘린 대각선 방향 모서리 22">
              <a:extLst>
                <a:ext uri="{FF2B5EF4-FFF2-40B4-BE49-F238E27FC236}">
                  <a16:creationId xmlns:a16="http://schemas.microsoft.com/office/drawing/2014/main" id="{8E26B66E-35C7-2EDF-05A3-E89FD61D619A}"/>
                </a:ext>
              </a:extLst>
            </p:cNvPr>
            <p:cNvSpPr/>
            <p:nvPr/>
          </p:nvSpPr>
          <p:spPr>
            <a:xfrm flipH="1">
              <a:off x="5203766" y="1343817"/>
              <a:ext cx="4603863" cy="4541593"/>
            </a:xfrm>
            <a:prstGeom prst="snip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사각형: 둥근 대각선 방향 모서리 23">
              <a:extLst>
                <a:ext uri="{FF2B5EF4-FFF2-40B4-BE49-F238E27FC236}">
                  <a16:creationId xmlns:a16="http://schemas.microsoft.com/office/drawing/2014/main" id="{DC62178D-6EF7-EA0D-FE2C-43D31FF1E853}"/>
                </a:ext>
              </a:extLst>
            </p:cNvPr>
            <p:cNvSpPr/>
            <p:nvPr/>
          </p:nvSpPr>
          <p:spPr>
            <a:xfrm>
              <a:off x="6434051" y="1210814"/>
              <a:ext cx="2643447" cy="603946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 조정 절차</a:t>
              </a:r>
            </a:p>
          </p:txBody>
        </p:sp>
        <p:sp>
          <p:nvSpPr>
            <p:cNvPr id="25" name="화살표: 왼쪽/오른쪽/위쪽/아래쪽 24">
              <a:extLst>
                <a:ext uri="{FF2B5EF4-FFF2-40B4-BE49-F238E27FC236}">
                  <a16:creationId xmlns:a16="http://schemas.microsoft.com/office/drawing/2014/main" id="{114D84BF-6E07-3434-F3E0-53CCC7012371}"/>
                </a:ext>
              </a:extLst>
            </p:cNvPr>
            <p:cNvSpPr/>
            <p:nvPr/>
          </p:nvSpPr>
          <p:spPr>
            <a:xfrm>
              <a:off x="5353397" y="1832957"/>
              <a:ext cx="1562793" cy="1458883"/>
            </a:xfrm>
            <a:prstGeom prst="quadArrow">
              <a:avLst>
                <a:gd name="adj1" fmla="val 51837"/>
                <a:gd name="adj2" fmla="val 28198"/>
                <a:gd name="adj3" fmla="val 1610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접수</a:t>
              </a:r>
            </a:p>
          </p:txBody>
        </p:sp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989901AC-9BBB-E5F4-B0BC-CD8CDCA2978F}"/>
                </a:ext>
              </a:extLst>
            </p:cNvPr>
            <p:cNvSpPr/>
            <p:nvPr/>
          </p:nvSpPr>
          <p:spPr>
            <a:xfrm>
              <a:off x="7115695" y="1911927"/>
              <a:ext cx="2441170" cy="60394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합의권고 활용</a:t>
              </a:r>
            </a:p>
          </p:txBody>
        </p:sp>
        <p:sp>
          <p:nvSpPr>
            <p:cNvPr id="27" name="순서도: 저장 데이터 26">
              <a:extLst>
                <a:ext uri="{FF2B5EF4-FFF2-40B4-BE49-F238E27FC236}">
                  <a16:creationId xmlns:a16="http://schemas.microsoft.com/office/drawing/2014/main" id="{AD84A23B-E795-AA86-0AC3-2896589EF382}"/>
                </a:ext>
              </a:extLst>
            </p:cNvPr>
            <p:cNvSpPr/>
            <p:nvPr/>
          </p:nvSpPr>
          <p:spPr>
            <a:xfrm rot="20962035">
              <a:off x="5234334" y="3333422"/>
              <a:ext cx="3025833" cy="603946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위원회 회부 전</a:t>
              </a:r>
            </a:p>
          </p:txBody>
        </p:sp>
        <p:sp>
          <p:nvSpPr>
            <p:cNvPr id="28" name="순서도: 문서 27">
              <a:extLst>
                <a:ext uri="{FF2B5EF4-FFF2-40B4-BE49-F238E27FC236}">
                  <a16:creationId xmlns:a16="http://schemas.microsoft.com/office/drawing/2014/main" id="{23E1D344-A93A-2B72-1EB1-704C659706D6}"/>
                </a:ext>
              </a:extLst>
            </p:cNvPr>
            <p:cNvSpPr/>
            <p:nvPr/>
          </p:nvSpPr>
          <p:spPr>
            <a:xfrm flipV="1">
              <a:off x="8110538" y="2859578"/>
              <a:ext cx="1562793" cy="994093"/>
            </a:xfrm>
            <a:prstGeom prst="flowChart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8AEEAE-AB88-C040-800E-265AFDC49618}"/>
                </a:ext>
              </a:extLst>
            </p:cNvPr>
            <p:cNvSpPr txBox="1"/>
            <p:nvPr/>
          </p:nvSpPr>
          <p:spPr>
            <a:xfrm>
              <a:off x="8246486" y="3133396"/>
              <a:ext cx="1194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사실조사</a:t>
              </a:r>
              <a:br>
                <a:rPr lang="en-US" altLang="ko-KR" dirty="0"/>
              </a:br>
              <a:r>
                <a:rPr lang="en-US" altLang="ko-KR" dirty="0"/>
                <a:t>     </a:t>
              </a:r>
              <a:r>
                <a:rPr lang="ko-KR" altLang="en-US" dirty="0"/>
                <a:t>검토</a:t>
              </a:r>
            </a:p>
          </p:txBody>
        </p:sp>
        <p:graphicFrame>
          <p:nvGraphicFramePr>
            <p:cNvPr id="31" name="다이어그램 30">
              <a:extLst>
                <a:ext uri="{FF2B5EF4-FFF2-40B4-BE49-F238E27FC236}">
                  <a16:creationId xmlns:a16="http://schemas.microsoft.com/office/drawing/2014/main" id="{2252EF2D-749D-812D-74EC-49027FC197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6152995"/>
                </p:ext>
              </p:extLst>
            </p:nvPr>
          </p:nvGraphicFramePr>
          <p:xfrm>
            <a:off x="5525586" y="4172639"/>
            <a:ext cx="3699378" cy="7568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2" name="화살표: 오른쪽 31">
              <a:extLst>
                <a:ext uri="{FF2B5EF4-FFF2-40B4-BE49-F238E27FC236}">
                  <a16:creationId xmlns:a16="http://schemas.microsoft.com/office/drawing/2014/main" id="{4D4E9E8D-FFF8-5EF0-8371-2B3370F07BA2}"/>
                </a:ext>
              </a:extLst>
            </p:cNvPr>
            <p:cNvSpPr/>
            <p:nvPr/>
          </p:nvSpPr>
          <p:spPr>
            <a:xfrm>
              <a:off x="5525585" y="4966857"/>
              <a:ext cx="3699377" cy="918553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5D2F0D-7C84-5E4F-5089-101C13E587E2}"/>
                </a:ext>
              </a:extLst>
            </p:cNvPr>
            <p:cNvSpPr txBox="1"/>
            <p:nvPr/>
          </p:nvSpPr>
          <p:spPr>
            <a:xfrm>
              <a:off x="5702531" y="522034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협상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263B26-BD37-5548-A0BA-4BF7083B6F78}"/>
                </a:ext>
              </a:extLst>
            </p:cNvPr>
            <p:cNvSpPr txBox="1"/>
            <p:nvPr/>
          </p:nvSpPr>
          <p:spPr>
            <a:xfrm>
              <a:off x="6434051" y="522034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설득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6746B3-C9B6-8998-A7D1-A88E5E655C91}"/>
                </a:ext>
              </a:extLst>
            </p:cNvPr>
            <p:cNvSpPr txBox="1"/>
            <p:nvPr/>
          </p:nvSpPr>
          <p:spPr>
            <a:xfrm>
              <a:off x="7195619" y="522034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중재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4DB226-898B-E251-D01F-A1B05E30C373}"/>
                </a:ext>
              </a:extLst>
            </p:cNvPr>
            <p:cNvSpPr txBox="1"/>
            <p:nvPr/>
          </p:nvSpPr>
          <p:spPr>
            <a:xfrm>
              <a:off x="7970520" y="522034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이해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1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223</Words>
  <Application>Microsoft Office PowerPoint</Application>
  <PresentationFormat>A4 용지(210x297mm)</PresentationFormat>
  <Paragraphs>67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A. 조정과 화해</vt:lpstr>
      <vt:lpstr>B. 조정과 화해의 개요</vt:lpstr>
      <vt:lpstr>C. 민사 조정/화해 처리 건수</vt:lpstr>
      <vt:lpstr>D. 분쟁 조정 절차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휘언 이</dc:creator>
  <cp:lastModifiedBy>휘언 이</cp:lastModifiedBy>
  <cp:revision>1</cp:revision>
  <dcterms:created xsi:type="dcterms:W3CDTF">2025-08-20T15:06:26Z</dcterms:created>
  <dcterms:modified xsi:type="dcterms:W3CDTF">2025-08-20T15:54:39Z</dcterms:modified>
</cp:coreProperties>
</file>