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gif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93582" autoAdjust="0"/>
  </p:normalViewPr>
  <p:slideViewPr>
    <p:cSldViewPr snapToGrid="0">
      <p:cViewPr varScale="1">
        <p:scale>
          <a:sx n="70" d="100"/>
          <a:sy n="70" d="100"/>
        </p:scale>
        <p:origin x="60" y="16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n-cs"/>
              </a:defRPr>
            </a:pPr>
            <a:r>
              <a:rPr lang="ko-KR" sz="2400" b="1">
                <a:latin typeface="궁서" panose="02030600000101010101" pitchFamily="18" charset="-127"/>
                <a:ea typeface="궁서" panose="02030600000101010101" pitchFamily="18" charset="-127"/>
              </a:rPr>
              <a:t>디지털 비서와 자율형 로봇의 시장전망</a:t>
            </a:r>
          </a:p>
        </c:rich>
      </c:tx>
      <c:overlay val="0"/>
      <c:spPr>
        <a:solidFill>
          <a:schemeClr val="bg1"/>
        </a:solidFill>
        <a:ln w="6350">
          <a:solidFill>
            <a:schemeClr val="tx1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디지털 비서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2022년</c:v>
                </c:pt>
                <c:pt idx="1">
                  <c:v>2024년</c:v>
                </c:pt>
                <c:pt idx="2">
                  <c:v>2026년</c:v>
                </c:pt>
                <c:pt idx="3">
                  <c:v>2028년</c:v>
                </c:pt>
                <c:pt idx="4">
                  <c:v>2030년</c:v>
                </c:pt>
              </c:strCache>
            </c:strRef>
          </c:cat>
          <c:val>
            <c:numRef>
              <c:f>Sheet1!$B$2:$B$6</c:f>
              <c:numCache>
                <c:formatCode>#,##0_);[Red]\(#,##0\)</c:formatCode>
                <c:ptCount val="5"/>
                <c:pt idx="0">
                  <c:v>585</c:v>
                </c:pt>
                <c:pt idx="1">
                  <c:v>2175</c:v>
                </c:pt>
                <c:pt idx="2">
                  <c:v>4165</c:v>
                </c:pt>
                <c:pt idx="3">
                  <c:v>6405</c:v>
                </c:pt>
                <c:pt idx="4">
                  <c:v>8075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BA-4FD2-89CC-EED70847D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5676672"/>
        <c:axId val="165567763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자율형 로봇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BA-4FD2-89CC-EED70847D1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돋움" panose="020B0600000101010101" pitchFamily="50" charset="-127"/>
                    <a:ea typeface="돋움" panose="020B0600000101010101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2022년</c:v>
                </c:pt>
                <c:pt idx="1">
                  <c:v>2024년</c:v>
                </c:pt>
                <c:pt idx="2">
                  <c:v>2026년</c:v>
                </c:pt>
                <c:pt idx="3">
                  <c:v>2028년</c:v>
                </c:pt>
                <c:pt idx="4">
                  <c:v>2030년</c:v>
                </c:pt>
              </c:strCache>
            </c:strRef>
          </c:cat>
          <c:val>
            <c:numRef>
              <c:f>Sheet1!$C$2:$C$6</c:f>
              <c:numCache>
                <c:formatCode>#,##0_);[Red]\(#,##0\)</c:formatCode>
                <c:ptCount val="5"/>
                <c:pt idx="0">
                  <c:v>1282</c:v>
                </c:pt>
                <c:pt idx="1">
                  <c:v>3582</c:v>
                </c:pt>
                <c:pt idx="2">
                  <c:v>5882</c:v>
                </c:pt>
                <c:pt idx="3">
                  <c:v>9245</c:v>
                </c:pt>
                <c:pt idx="4">
                  <c:v>13927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BA-4FD2-89CC-EED70847D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6560016"/>
        <c:axId val="1486562416"/>
      </c:lineChart>
      <c:catAx>
        <c:axId val="165567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shade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655677632"/>
        <c:crosses val="autoZero"/>
        <c:auto val="1"/>
        <c:lblAlgn val="ctr"/>
        <c:lblOffset val="100"/>
        <c:noMultiLvlLbl val="0"/>
      </c:catAx>
      <c:valAx>
        <c:axId val="1655677632"/>
        <c:scaling>
          <c:orientation val="minMax"/>
        </c:scaling>
        <c:delete val="0"/>
        <c:axPos val="l"/>
        <c:numFmt formatCode="#,##0_);[Red]\(#,##0\)" sourceLinked="1"/>
        <c:majorTickMark val="none"/>
        <c:minorTickMark val="none"/>
        <c:tickLblPos val="nextTo"/>
        <c:spPr>
          <a:noFill/>
          <a:ln>
            <a:solidFill>
              <a:schemeClr val="accent1">
                <a:shade val="1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655676672"/>
        <c:crosses val="autoZero"/>
        <c:crossBetween val="between"/>
      </c:valAx>
      <c:valAx>
        <c:axId val="1486562416"/>
        <c:scaling>
          <c:orientation val="minMax"/>
        </c:scaling>
        <c:delete val="0"/>
        <c:axPos val="r"/>
        <c:numFmt formatCode="#,##0_);[Red]\(#,##0\)" sourceLinked="1"/>
        <c:majorTickMark val="out"/>
        <c:minorTickMark val="none"/>
        <c:tickLblPos val="nextTo"/>
        <c:spPr>
          <a:noFill/>
          <a:ln>
            <a:solidFill>
              <a:schemeClr val="accent1">
                <a:shade val="1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486560016"/>
        <c:crosses val="max"/>
        <c:crossBetween val="between"/>
        <c:majorUnit val="4000"/>
      </c:valAx>
      <c:catAx>
        <c:axId val="1486560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8656241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accent1">
                <a:shade val="1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FF00"/>
    </a:solidFill>
    <a:ln>
      <a:solidFill>
        <a:schemeClr val="accent1">
          <a:shade val="15000"/>
        </a:schemeClr>
      </a:solidFill>
    </a:ln>
    <a:effectLst/>
  </c:spPr>
  <c:txPr>
    <a:bodyPr/>
    <a:lstStyle/>
    <a:p>
      <a:pPr>
        <a:defRPr sz="1600">
          <a:solidFill>
            <a:schemeClr val="tx1"/>
          </a:solidFill>
          <a:latin typeface="돋움" panose="020B0600000101010101" pitchFamily="50" charset="-127"/>
          <a:ea typeface="돋움" panose="020B0600000101010101" pitchFamily="50" charset="-127"/>
        </a:defRPr>
      </a:pPr>
      <a:endParaRPr lang="ko-K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0A1890-CC4C-45F5-A61F-CE8A885FBAF6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23DC4E3A-BC22-456C-BE8F-8AF13D0B48A6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터치</a:t>
          </a:r>
        </a:p>
      </dgm:t>
    </dgm:pt>
    <dgm:pt modelId="{15130001-0F30-4206-AC33-1F873A2FA993}" type="parTrans" cxnId="{EC594F05-24EA-4FDD-8180-8120FCB2C857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1D7082ED-2F44-4FE5-A968-FB79A3BBBBE1}" type="sibTrans" cxnId="{EC594F05-24EA-4FDD-8180-8120FCB2C857}">
      <dgm:prSet custT="1"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BCB99F39-FC32-494F-B65D-072443EFC53C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음성</a:t>
          </a:r>
        </a:p>
      </dgm:t>
    </dgm:pt>
    <dgm:pt modelId="{FECF12F1-DFB4-4A48-86C6-24A46056E8DA}" type="parTrans" cxnId="{073A801F-0AF8-443D-8891-1D76E2ECE407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15066201-C237-42E1-9C1E-7BBCE7FB6845}" type="sibTrans" cxnId="{073A801F-0AF8-443D-8891-1D76E2ECE407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808C301F-76E0-43E7-BDC5-3F87528D9C61}" type="pres">
      <dgm:prSet presAssocID="{C40A1890-CC4C-45F5-A61F-CE8A885FBAF6}" presName="Name0" presStyleCnt="0">
        <dgm:presLayoutVars>
          <dgm:dir/>
          <dgm:resizeHandles val="exact"/>
        </dgm:presLayoutVars>
      </dgm:prSet>
      <dgm:spPr/>
    </dgm:pt>
    <dgm:pt modelId="{956D3FD8-B1DE-4C60-B6FA-17307904C1AC}" type="pres">
      <dgm:prSet presAssocID="{23DC4E3A-BC22-456C-BE8F-8AF13D0B48A6}" presName="node" presStyleLbl="node1" presStyleIdx="0" presStyleCnt="2" custScaleY="138331">
        <dgm:presLayoutVars>
          <dgm:bulletEnabled val="1"/>
        </dgm:presLayoutVars>
      </dgm:prSet>
      <dgm:spPr/>
    </dgm:pt>
    <dgm:pt modelId="{D90095A1-FB2D-4B73-8D87-2A883A7C87D6}" type="pres">
      <dgm:prSet presAssocID="{1D7082ED-2F44-4FE5-A968-FB79A3BBBBE1}" presName="sibTrans" presStyleLbl="sibTrans2D1" presStyleIdx="0" presStyleCnt="1"/>
      <dgm:spPr/>
    </dgm:pt>
    <dgm:pt modelId="{9CE4398A-7DC6-494C-BC48-9CA88BF8EA9C}" type="pres">
      <dgm:prSet presAssocID="{1D7082ED-2F44-4FE5-A968-FB79A3BBBBE1}" presName="connectorText" presStyleLbl="sibTrans2D1" presStyleIdx="0" presStyleCnt="1"/>
      <dgm:spPr/>
    </dgm:pt>
    <dgm:pt modelId="{4F33DCFE-44BA-4D76-957E-826571F820F0}" type="pres">
      <dgm:prSet presAssocID="{BCB99F39-FC32-494F-B65D-072443EFC53C}" presName="node" presStyleLbl="node1" presStyleIdx="1" presStyleCnt="2" custScaleY="138331">
        <dgm:presLayoutVars>
          <dgm:bulletEnabled val="1"/>
        </dgm:presLayoutVars>
      </dgm:prSet>
      <dgm:spPr/>
    </dgm:pt>
  </dgm:ptLst>
  <dgm:cxnLst>
    <dgm:cxn modelId="{EC594F05-24EA-4FDD-8180-8120FCB2C857}" srcId="{C40A1890-CC4C-45F5-A61F-CE8A885FBAF6}" destId="{23DC4E3A-BC22-456C-BE8F-8AF13D0B48A6}" srcOrd="0" destOrd="0" parTransId="{15130001-0F30-4206-AC33-1F873A2FA993}" sibTransId="{1D7082ED-2F44-4FE5-A968-FB79A3BBBBE1}"/>
    <dgm:cxn modelId="{84999B1D-6B93-40D9-BAAE-6CE4BCE08E87}" type="presOf" srcId="{1D7082ED-2F44-4FE5-A968-FB79A3BBBBE1}" destId="{9CE4398A-7DC6-494C-BC48-9CA88BF8EA9C}" srcOrd="1" destOrd="0" presId="urn:microsoft.com/office/officeart/2005/8/layout/process1"/>
    <dgm:cxn modelId="{073A801F-0AF8-443D-8891-1D76E2ECE407}" srcId="{C40A1890-CC4C-45F5-A61F-CE8A885FBAF6}" destId="{BCB99F39-FC32-494F-B65D-072443EFC53C}" srcOrd="1" destOrd="0" parTransId="{FECF12F1-DFB4-4A48-86C6-24A46056E8DA}" sibTransId="{15066201-C237-42E1-9C1E-7BBCE7FB6845}"/>
    <dgm:cxn modelId="{62D8EE31-CE7D-4E9A-9F67-AB8A7641BDF8}" type="presOf" srcId="{23DC4E3A-BC22-456C-BE8F-8AF13D0B48A6}" destId="{956D3FD8-B1DE-4C60-B6FA-17307904C1AC}" srcOrd="0" destOrd="0" presId="urn:microsoft.com/office/officeart/2005/8/layout/process1"/>
    <dgm:cxn modelId="{7AF77465-F2C2-48BA-A824-3AE284877E9A}" type="presOf" srcId="{1D7082ED-2F44-4FE5-A968-FB79A3BBBBE1}" destId="{D90095A1-FB2D-4B73-8D87-2A883A7C87D6}" srcOrd="0" destOrd="0" presId="urn:microsoft.com/office/officeart/2005/8/layout/process1"/>
    <dgm:cxn modelId="{1A2CD867-B13C-4E56-9EB8-0E0180E1A9AF}" type="presOf" srcId="{C40A1890-CC4C-45F5-A61F-CE8A885FBAF6}" destId="{808C301F-76E0-43E7-BDC5-3F87528D9C61}" srcOrd="0" destOrd="0" presId="urn:microsoft.com/office/officeart/2005/8/layout/process1"/>
    <dgm:cxn modelId="{250193B5-29AE-4BC2-830E-91EB60155DE1}" type="presOf" srcId="{BCB99F39-FC32-494F-B65D-072443EFC53C}" destId="{4F33DCFE-44BA-4D76-957E-826571F820F0}" srcOrd="0" destOrd="0" presId="urn:microsoft.com/office/officeart/2005/8/layout/process1"/>
    <dgm:cxn modelId="{BC48438E-DA07-40E2-B149-B217540A5584}" type="presParOf" srcId="{808C301F-76E0-43E7-BDC5-3F87528D9C61}" destId="{956D3FD8-B1DE-4C60-B6FA-17307904C1AC}" srcOrd="0" destOrd="0" presId="urn:microsoft.com/office/officeart/2005/8/layout/process1"/>
    <dgm:cxn modelId="{5517160F-C6B0-461A-9234-D646901C2B01}" type="presParOf" srcId="{808C301F-76E0-43E7-BDC5-3F87528D9C61}" destId="{D90095A1-FB2D-4B73-8D87-2A883A7C87D6}" srcOrd="1" destOrd="0" presId="urn:microsoft.com/office/officeart/2005/8/layout/process1"/>
    <dgm:cxn modelId="{847D3E38-BE41-4BBC-BD95-3F1B57A80A34}" type="presParOf" srcId="{D90095A1-FB2D-4B73-8D87-2A883A7C87D6}" destId="{9CE4398A-7DC6-494C-BC48-9CA88BF8EA9C}" srcOrd="0" destOrd="0" presId="urn:microsoft.com/office/officeart/2005/8/layout/process1"/>
    <dgm:cxn modelId="{F74DC8E2-6C70-4700-A225-CD7EF56B1B91}" type="presParOf" srcId="{808C301F-76E0-43E7-BDC5-3F87528D9C61}" destId="{4F33DCFE-44BA-4D76-957E-826571F820F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FFA932-07E7-4D65-8085-7EB07F25E94B}" type="doc">
      <dgm:prSet loTypeId="urn:microsoft.com/office/officeart/2005/8/layout/process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867CEAC-397C-46FA-9B8C-25EA26830965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음성</a:t>
          </a:r>
          <a:br>
            <a:rPr lang="en-US" altLang="ko-KR" sz="18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인터페이스</a:t>
          </a:r>
        </a:p>
      </dgm:t>
    </dgm:pt>
    <dgm:pt modelId="{1F433E5F-9890-4C9F-B298-27F69CE63E0A}" type="parTrans" cxnId="{DC82F3A7-D5FF-4BC5-AD3C-54D42359BDFE}">
      <dgm:prSet/>
      <dgm:spPr/>
      <dgm:t>
        <a:bodyPr/>
        <a:lstStyle/>
        <a:p>
          <a:pPr latinLnBrk="1"/>
          <a:endParaRPr lang="ko-KR" altLang="en-US" sz="1800">
            <a:solidFill>
              <a:schemeClr val="bg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3A843D90-B36E-44E5-B98B-E17820054362}" type="sibTrans" cxnId="{DC82F3A7-D5FF-4BC5-AD3C-54D42359BDFE}">
      <dgm:prSet custT="1"/>
      <dgm:spPr/>
      <dgm:t>
        <a:bodyPr/>
        <a:lstStyle/>
        <a:p>
          <a:pPr latinLnBrk="1"/>
          <a:endParaRPr lang="ko-KR" altLang="en-US" sz="1800">
            <a:solidFill>
              <a:schemeClr val="bg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589E7BE9-B739-4964-AB89-1B5E4A38E0AE}">
      <dgm:prSet phldrT="[텍스트]" custT="1"/>
      <dgm:spPr/>
      <dgm:t>
        <a:bodyPr/>
        <a:lstStyle/>
        <a:p>
          <a:pPr latinLnBrk="1"/>
          <a:r>
            <a:rPr lang="ko-KR" altLang="en-US" sz="180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빅데이터</a:t>
          </a:r>
          <a:br>
            <a:rPr lang="en-US" altLang="ko-KR" sz="180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rPr>
            <a:t>가동</a:t>
          </a:r>
          <a:endParaRPr lang="ko-KR" altLang="en-US" sz="1800" dirty="0">
            <a:solidFill>
              <a:schemeClr val="bg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FBA3EE83-4E75-4D56-9D81-8585D5E1AA7B}" type="parTrans" cxnId="{2EEF3099-F624-4CEB-B0DC-5BFFF7E4D54B}">
      <dgm:prSet/>
      <dgm:spPr/>
      <dgm:t>
        <a:bodyPr/>
        <a:lstStyle/>
        <a:p>
          <a:pPr latinLnBrk="1"/>
          <a:endParaRPr lang="ko-KR" altLang="en-US" sz="1800">
            <a:solidFill>
              <a:schemeClr val="bg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E72332E9-147B-4A66-B3FD-7448D6941B31}" type="sibTrans" cxnId="{2EEF3099-F624-4CEB-B0DC-5BFFF7E4D54B}">
      <dgm:prSet custT="1"/>
      <dgm:spPr/>
      <dgm:t>
        <a:bodyPr/>
        <a:lstStyle/>
        <a:p>
          <a:pPr latinLnBrk="1"/>
          <a:endParaRPr lang="ko-KR" altLang="en-US" sz="1800">
            <a:solidFill>
              <a:schemeClr val="bg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46899D12-A120-417C-BBAD-713CA87D8B19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rPr>
            <a:t>결과전달</a:t>
          </a:r>
        </a:p>
      </dgm:t>
    </dgm:pt>
    <dgm:pt modelId="{37C249CB-BF18-463D-861B-8C90903668C8}" type="parTrans" cxnId="{9DCA564C-EB62-49B1-B0EA-AEFEE6A0970E}">
      <dgm:prSet/>
      <dgm:spPr/>
      <dgm:t>
        <a:bodyPr/>
        <a:lstStyle/>
        <a:p>
          <a:pPr latinLnBrk="1"/>
          <a:endParaRPr lang="ko-KR" altLang="en-US" sz="1800">
            <a:solidFill>
              <a:schemeClr val="bg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E3AC7DAC-934B-494A-8BEA-99D0839474C1}" type="sibTrans" cxnId="{9DCA564C-EB62-49B1-B0EA-AEFEE6A0970E}">
      <dgm:prSet/>
      <dgm:spPr/>
      <dgm:t>
        <a:bodyPr/>
        <a:lstStyle/>
        <a:p>
          <a:pPr latinLnBrk="1"/>
          <a:endParaRPr lang="ko-KR" altLang="en-US" sz="1800">
            <a:solidFill>
              <a:schemeClr val="bg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AC32696C-F962-45CE-B4B0-87ADE6E4D7F5}" type="pres">
      <dgm:prSet presAssocID="{08FFA932-07E7-4D65-8085-7EB07F25E94B}" presName="linearFlow" presStyleCnt="0">
        <dgm:presLayoutVars>
          <dgm:resizeHandles val="exact"/>
        </dgm:presLayoutVars>
      </dgm:prSet>
      <dgm:spPr/>
    </dgm:pt>
    <dgm:pt modelId="{3A901133-2EE0-4AB9-9CF6-C8239AAC0483}" type="pres">
      <dgm:prSet presAssocID="{3867CEAC-397C-46FA-9B8C-25EA26830965}" presName="node" presStyleLbl="node1" presStyleIdx="0" presStyleCnt="3">
        <dgm:presLayoutVars>
          <dgm:bulletEnabled val="1"/>
        </dgm:presLayoutVars>
      </dgm:prSet>
      <dgm:spPr/>
    </dgm:pt>
    <dgm:pt modelId="{1A738CF0-B924-4D4B-B500-447888E815F4}" type="pres">
      <dgm:prSet presAssocID="{3A843D90-B36E-44E5-B98B-E17820054362}" presName="sibTrans" presStyleLbl="sibTrans2D1" presStyleIdx="0" presStyleCnt="2"/>
      <dgm:spPr/>
    </dgm:pt>
    <dgm:pt modelId="{DE58620B-2C2D-47E1-8953-F30D24933E3C}" type="pres">
      <dgm:prSet presAssocID="{3A843D90-B36E-44E5-B98B-E17820054362}" presName="connectorText" presStyleLbl="sibTrans2D1" presStyleIdx="0" presStyleCnt="2"/>
      <dgm:spPr/>
    </dgm:pt>
    <dgm:pt modelId="{E31957F3-DF00-4835-A201-5FB50BF376E9}" type="pres">
      <dgm:prSet presAssocID="{589E7BE9-B739-4964-AB89-1B5E4A38E0AE}" presName="node" presStyleLbl="node1" presStyleIdx="1" presStyleCnt="3">
        <dgm:presLayoutVars>
          <dgm:bulletEnabled val="1"/>
        </dgm:presLayoutVars>
      </dgm:prSet>
      <dgm:spPr/>
    </dgm:pt>
    <dgm:pt modelId="{2CBF7CB3-C9BD-42D4-9ED7-38654620CD1F}" type="pres">
      <dgm:prSet presAssocID="{E72332E9-147B-4A66-B3FD-7448D6941B31}" presName="sibTrans" presStyleLbl="sibTrans2D1" presStyleIdx="1" presStyleCnt="2"/>
      <dgm:spPr/>
    </dgm:pt>
    <dgm:pt modelId="{E2FEE6ED-2912-45F3-8830-D4225BD7D4E7}" type="pres">
      <dgm:prSet presAssocID="{E72332E9-147B-4A66-B3FD-7448D6941B31}" presName="connectorText" presStyleLbl="sibTrans2D1" presStyleIdx="1" presStyleCnt="2"/>
      <dgm:spPr/>
    </dgm:pt>
    <dgm:pt modelId="{5B3D2BE0-90AC-4F4A-94EF-715116477C33}" type="pres">
      <dgm:prSet presAssocID="{46899D12-A120-417C-BBAD-713CA87D8B19}" presName="node" presStyleLbl="node1" presStyleIdx="2" presStyleCnt="3">
        <dgm:presLayoutVars>
          <dgm:bulletEnabled val="1"/>
        </dgm:presLayoutVars>
      </dgm:prSet>
      <dgm:spPr/>
    </dgm:pt>
  </dgm:ptLst>
  <dgm:cxnLst>
    <dgm:cxn modelId="{7C7A020F-51D5-4F1D-9F71-55BBC3F8F87A}" type="presOf" srcId="{3A843D90-B36E-44E5-B98B-E17820054362}" destId="{1A738CF0-B924-4D4B-B500-447888E815F4}" srcOrd="0" destOrd="0" presId="urn:microsoft.com/office/officeart/2005/8/layout/process2"/>
    <dgm:cxn modelId="{2ED2CF1C-B4F4-4717-91C8-75B0C5F60C2C}" type="presOf" srcId="{3867CEAC-397C-46FA-9B8C-25EA26830965}" destId="{3A901133-2EE0-4AB9-9CF6-C8239AAC0483}" srcOrd="0" destOrd="0" presId="urn:microsoft.com/office/officeart/2005/8/layout/process2"/>
    <dgm:cxn modelId="{B435EE33-84EE-4D05-BB5B-3291E442F3A7}" type="presOf" srcId="{3A843D90-B36E-44E5-B98B-E17820054362}" destId="{DE58620B-2C2D-47E1-8953-F30D24933E3C}" srcOrd="1" destOrd="0" presId="urn:microsoft.com/office/officeart/2005/8/layout/process2"/>
    <dgm:cxn modelId="{9DCA564C-EB62-49B1-B0EA-AEFEE6A0970E}" srcId="{08FFA932-07E7-4D65-8085-7EB07F25E94B}" destId="{46899D12-A120-417C-BBAD-713CA87D8B19}" srcOrd="2" destOrd="0" parTransId="{37C249CB-BF18-463D-861B-8C90903668C8}" sibTransId="{E3AC7DAC-934B-494A-8BEA-99D0839474C1}"/>
    <dgm:cxn modelId="{5254906F-A1D7-422B-959F-70B202E64326}" type="presOf" srcId="{08FFA932-07E7-4D65-8085-7EB07F25E94B}" destId="{AC32696C-F962-45CE-B4B0-87ADE6E4D7F5}" srcOrd="0" destOrd="0" presId="urn:microsoft.com/office/officeart/2005/8/layout/process2"/>
    <dgm:cxn modelId="{E3EC268F-CE4F-4B50-AD10-2AA6A466F3BE}" type="presOf" srcId="{46899D12-A120-417C-BBAD-713CA87D8B19}" destId="{5B3D2BE0-90AC-4F4A-94EF-715116477C33}" srcOrd="0" destOrd="0" presId="urn:microsoft.com/office/officeart/2005/8/layout/process2"/>
    <dgm:cxn modelId="{B0D34B98-283D-4AE5-8BEE-35B25D82E2AC}" type="presOf" srcId="{589E7BE9-B739-4964-AB89-1B5E4A38E0AE}" destId="{E31957F3-DF00-4835-A201-5FB50BF376E9}" srcOrd="0" destOrd="0" presId="urn:microsoft.com/office/officeart/2005/8/layout/process2"/>
    <dgm:cxn modelId="{2EEF3099-F624-4CEB-B0DC-5BFFF7E4D54B}" srcId="{08FFA932-07E7-4D65-8085-7EB07F25E94B}" destId="{589E7BE9-B739-4964-AB89-1B5E4A38E0AE}" srcOrd="1" destOrd="0" parTransId="{FBA3EE83-4E75-4D56-9D81-8585D5E1AA7B}" sibTransId="{E72332E9-147B-4A66-B3FD-7448D6941B31}"/>
    <dgm:cxn modelId="{DC82F3A7-D5FF-4BC5-AD3C-54D42359BDFE}" srcId="{08FFA932-07E7-4D65-8085-7EB07F25E94B}" destId="{3867CEAC-397C-46FA-9B8C-25EA26830965}" srcOrd="0" destOrd="0" parTransId="{1F433E5F-9890-4C9F-B298-27F69CE63E0A}" sibTransId="{3A843D90-B36E-44E5-B98B-E17820054362}"/>
    <dgm:cxn modelId="{AFD886D8-3336-4D56-9433-5DBD56AD59E7}" type="presOf" srcId="{E72332E9-147B-4A66-B3FD-7448D6941B31}" destId="{2CBF7CB3-C9BD-42D4-9ED7-38654620CD1F}" srcOrd="0" destOrd="0" presId="urn:microsoft.com/office/officeart/2005/8/layout/process2"/>
    <dgm:cxn modelId="{B3AB00E2-0B78-4F81-96E2-A31DBA6D270E}" type="presOf" srcId="{E72332E9-147B-4A66-B3FD-7448D6941B31}" destId="{E2FEE6ED-2912-45F3-8830-D4225BD7D4E7}" srcOrd="1" destOrd="0" presId="urn:microsoft.com/office/officeart/2005/8/layout/process2"/>
    <dgm:cxn modelId="{49FDA7C1-EA46-4454-B7BD-8A39F6763AA6}" type="presParOf" srcId="{AC32696C-F962-45CE-B4B0-87ADE6E4D7F5}" destId="{3A901133-2EE0-4AB9-9CF6-C8239AAC0483}" srcOrd="0" destOrd="0" presId="urn:microsoft.com/office/officeart/2005/8/layout/process2"/>
    <dgm:cxn modelId="{8EB6A135-98D5-4152-99BB-8B64FE6ADF73}" type="presParOf" srcId="{AC32696C-F962-45CE-B4B0-87ADE6E4D7F5}" destId="{1A738CF0-B924-4D4B-B500-447888E815F4}" srcOrd="1" destOrd="0" presId="urn:microsoft.com/office/officeart/2005/8/layout/process2"/>
    <dgm:cxn modelId="{B13A8F22-6877-499F-8BA3-E33D6366049A}" type="presParOf" srcId="{1A738CF0-B924-4D4B-B500-447888E815F4}" destId="{DE58620B-2C2D-47E1-8953-F30D24933E3C}" srcOrd="0" destOrd="0" presId="urn:microsoft.com/office/officeart/2005/8/layout/process2"/>
    <dgm:cxn modelId="{EA250E85-5025-432A-B9D6-2FDB11993116}" type="presParOf" srcId="{AC32696C-F962-45CE-B4B0-87ADE6E4D7F5}" destId="{E31957F3-DF00-4835-A201-5FB50BF376E9}" srcOrd="2" destOrd="0" presId="urn:microsoft.com/office/officeart/2005/8/layout/process2"/>
    <dgm:cxn modelId="{6D2D9A42-37D3-4EB6-8B1D-3B47CC9A5821}" type="presParOf" srcId="{AC32696C-F962-45CE-B4B0-87ADE6E4D7F5}" destId="{2CBF7CB3-C9BD-42D4-9ED7-38654620CD1F}" srcOrd="3" destOrd="0" presId="urn:microsoft.com/office/officeart/2005/8/layout/process2"/>
    <dgm:cxn modelId="{71B96466-BD7B-4FF5-AADC-9A94DB36FB89}" type="presParOf" srcId="{2CBF7CB3-C9BD-42D4-9ED7-38654620CD1F}" destId="{E2FEE6ED-2912-45F3-8830-D4225BD7D4E7}" srcOrd="0" destOrd="0" presId="urn:microsoft.com/office/officeart/2005/8/layout/process2"/>
    <dgm:cxn modelId="{35FFC9A5-D86E-4486-AF99-63D1517D66F3}" type="presParOf" srcId="{AC32696C-F962-45CE-B4B0-87ADE6E4D7F5}" destId="{5B3D2BE0-90AC-4F4A-94EF-715116477C3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D3FD8-B1DE-4C60-B6FA-17307904C1AC}">
      <dsp:nvSpPr>
        <dsp:cNvPr id="0" name=""/>
        <dsp:cNvSpPr/>
      </dsp:nvSpPr>
      <dsp:spPr>
        <a:xfrm>
          <a:off x="410" y="812216"/>
          <a:ext cx="874979" cy="7262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터치</a:t>
          </a:r>
        </a:p>
      </dsp:txBody>
      <dsp:txXfrm>
        <a:off x="21680" y="833486"/>
        <a:ext cx="832439" cy="683680"/>
      </dsp:txXfrm>
    </dsp:sp>
    <dsp:sp modelId="{D90095A1-FB2D-4B73-8D87-2A883A7C87D6}">
      <dsp:nvSpPr>
        <dsp:cNvPr id="0" name=""/>
        <dsp:cNvSpPr/>
      </dsp:nvSpPr>
      <dsp:spPr>
        <a:xfrm>
          <a:off x="962887" y="1066829"/>
          <a:ext cx="185495" cy="2169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800" kern="12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962887" y="1110228"/>
        <a:ext cx="129847" cy="130196"/>
      </dsp:txXfrm>
    </dsp:sp>
    <dsp:sp modelId="{4F33DCFE-44BA-4D76-957E-826571F820F0}">
      <dsp:nvSpPr>
        <dsp:cNvPr id="0" name=""/>
        <dsp:cNvSpPr/>
      </dsp:nvSpPr>
      <dsp:spPr>
        <a:xfrm>
          <a:off x="1225381" y="812216"/>
          <a:ext cx="874979" cy="7262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음성</a:t>
          </a:r>
        </a:p>
      </dsp:txBody>
      <dsp:txXfrm>
        <a:off x="1246651" y="833486"/>
        <a:ext cx="832439" cy="683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01133-2EE0-4AB9-9CF6-C8239AAC0483}">
      <dsp:nvSpPr>
        <dsp:cNvPr id="0" name=""/>
        <dsp:cNvSpPr/>
      </dsp:nvSpPr>
      <dsp:spPr>
        <a:xfrm>
          <a:off x="304622" y="1147"/>
          <a:ext cx="1339298" cy="587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음성</a:t>
          </a:r>
          <a:br>
            <a:rPr lang="en-US" altLang="ko-KR" sz="1800" kern="12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인터페이스</a:t>
          </a:r>
        </a:p>
      </dsp:txBody>
      <dsp:txXfrm>
        <a:off x="321817" y="18342"/>
        <a:ext cx="1304908" cy="552699"/>
      </dsp:txXfrm>
    </dsp:sp>
    <dsp:sp modelId="{1A738CF0-B924-4D4B-B500-447888E815F4}">
      <dsp:nvSpPr>
        <dsp:cNvPr id="0" name=""/>
        <dsp:cNvSpPr/>
      </dsp:nvSpPr>
      <dsp:spPr>
        <a:xfrm rot="5400000">
          <a:off x="864192" y="602914"/>
          <a:ext cx="220158" cy="264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800" kern="1200">
            <a:solidFill>
              <a:schemeClr val="bg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 rot="-5400000">
        <a:off x="895015" y="624930"/>
        <a:ext cx="158514" cy="154111"/>
      </dsp:txXfrm>
    </dsp:sp>
    <dsp:sp modelId="{E31957F3-DF00-4835-A201-5FB50BF376E9}">
      <dsp:nvSpPr>
        <dsp:cNvPr id="0" name=""/>
        <dsp:cNvSpPr/>
      </dsp:nvSpPr>
      <dsp:spPr>
        <a:xfrm>
          <a:off x="304622" y="881782"/>
          <a:ext cx="1339298" cy="587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빅데이터</a:t>
          </a:r>
          <a:br>
            <a:rPr lang="en-US" altLang="ko-KR" sz="1800" kern="120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rPr>
            <a:t>가동</a:t>
          </a:r>
          <a:endParaRPr lang="ko-KR" altLang="en-US" sz="1800" kern="1200" dirty="0">
            <a:solidFill>
              <a:schemeClr val="bg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321817" y="898977"/>
        <a:ext cx="1304908" cy="552699"/>
      </dsp:txXfrm>
    </dsp:sp>
    <dsp:sp modelId="{2CBF7CB3-C9BD-42D4-9ED7-38654620CD1F}">
      <dsp:nvSpPr>
        <dsp:cNvPr id="0" name=""/>
        <dsp:cNvSpPr/>
      </dsp:nvSpPr>
      <dsp:spPr>
        <a:xfrm rot="5400000">
          <a:off x="864192" y="1483549"/>
          <a:ext cx="220158" cy="264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800" kern="1200">
            <a:solidFill>
              <a:schemeClr val="bg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 rot="-5400000">
        <a:off x="895015" y="1505565"/>
        <a:ext cx="158514" cy="154111"/>
      </dsp:txXfrm>
    </dsp:sp>
    <dsp:sp modelId="{5B3D2BE0-90AC-4F4A-94EF-715116477C33}">
      <dsp:nvSpPr>
        <dsp:cNvPr id="0" name=""/>
        <dsp:cNvSpPr/>
      </dsp:nvSpPr>
      <dsp:spPr>
        <a:xfrm>
          <a:off x="304622" y="1762416"/>
          <a:ext cx="1339298" cy="587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rPr>
            <a:t>결과전달</a:t>
          </a:r>
        </a:p>
      </dsp:txBody>
      <dsp:txXfrm>
        <a:off x="321817" y="1779611"/>
        <a:ext cx="1304908" cy="552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0.29432</cdr:x>
      <cdr:y>0.1649</cdr:y>
    </cdr:from>
    <cdr:to>
      <cdr:x>0.5</cdr:x>
      <cdr:y>0.27654</cdr:y>
    </cdr:to>
    <cdr:sp macro="" textlink="">
      <cdr:nvSpPr>
        <cdr:cNvPr id="2" name="두루마리 모양: 가로로 말림 1">
          <a:extLst xmlns:a="http://schemas.openxmlformats.org/drawingml/2006/main">
            <a:ext uri="{FF2B5EF4-FFF2-40B4-BE49-F238E27FC236}">
              <a16:creationId xmlns:a16="http://schemas.microsoft.com/office/drawing/2014/main" id="{1A82F0CD-15B9-4045-C7FE-8933A43B3E09}"/>
            </a:ext>
          </a:extLst>
        </cdr:cNvPr>
        <cdr:cNvSpPr/>
      </cdr:nvSpPr>
      <cdr:spPr>
        <a:xfrm xmlns:a="http://schemas.openxmlformats.org/drawingml/2006/main">
          <a:off x="2511576" y="760667"/>
          <a:ext cx="1755227" cy="515007"/>
        </a:xfrm>
        <a:prstGeom xmlns:a="http://schemas.openxmlformats.org/drawingml/2006/main" prst="horizontalScroll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단위</a:t>
          </a:r>
          <a:r>
            <a:rPr lang="en-US" altLang="ko-KR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(</a:t>
          </a: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달러</a:t>
          </a:r>
          <a:r>
            <a:rPr lang="en-US" altLang="ko-KR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)</a:t>
          </a:r>
          <a:endParaRPr lang="ko-KR" altLang="en-US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5C783-44A4-4D0D-BA65-7B2FF56A3B11}" type="datetimeFigureOut">
              <a:rPr lang="ko-KR" altLang="en-US" smtClean="0"/>
              <a:t>2025-12-02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94AFC-8AFD-47D1-A345-85EE47BD3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2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94AFC-8AFD-47D1-A345-85EE47BD395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602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94AFC-8AFD-47D1-A345-85EE47BD395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3530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94AFC-8AFD-47D1-A345-85EE47BD395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2606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AF09-2491-41C1-94E4-B3CEA65D70E7}" type="datetime1">
              <a:rPr lang="ko-KR" altLang="en-US" smtClean="0"/>
              <a:t>2025-12-02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455A-EEC3-4FDF-BBD4-9B64174868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6591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8D0B-86F8-4437-B660-2187331B5A55}" type="datetime1">
              <a:rPr lang="ko-KR" altLang="en-US" smtClean="0"/>
              <a:t>2025-12-02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455A-EEC3-4FDF-BBD4-9B64174868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765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9695-AF5E-4ACB-A82D-C8125C689C63}" type="datetime1">
              <a:rPr lang="ko-KR" altLang="en-US" smtClean="0"/>
              <a:t>2025-12-02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455A-EEC3-4FDF-BBD4-9B64174868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2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6299D-A93A-41CE-94B4-F634346CEF5A}" type="datetime1">
              <a:rPr lang="ko-KR" altLang="en-US" smtClean="0"/>
              <a:t>2025-12-02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455A-EEC3-4FDF-BBD4-9B64174868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214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7AB6-8928-40D0-8478-C19F5B96728D}" type="datetime1">
              <a:rPr lang="ko-KR" altLang="en-US" smtClean="0"/>
              <a:t>2025-12-02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455A-EEC3-4FDF-BBD4-9B641748683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화살표: 오각형 6">
            <a:extLst>
              <a:ext uri="{FF2B5EF4-FFF2-40B4-BE49-F238E27FC236}">
                <a16:creationId xmlns:a16="http://schemas.microsoft.com/office/drawing/2014/main" id="{6C8FA8B5-B182-C746-CC60-167301FFAB2D}"/>
              </a:ext>
            </a:extLst>
          </p:cNvPr>
          <p:cNvSpPr/>
          <p:nvPr userDrawn="1"/>
        </p:nvSpPr>
        <p:spPr>
          <a:xfrm>
            <a:off x="0" y="871249"/>
            <a:ext cx="9906000" cy="365124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solidFill>
                <a:schemeClr val="tx1"/>
              </a:solidFill>
            </a:endParaRPr>
          </a:p>
        </p:txBody>
      </p:sp>
      <p:sp>
        <p:nvSpPr>
          <p:cNvPr id="8" name="사각형: 둥근 한쪽 모서리 7">
            <a:extLst>
              <a:ext uri="{FF2B5EF4-FFF2-40B4-BE49-F238E27FC236}">
                <a16:creationId xmlns:a16="http://schemas.microsoft.com/office/drawing/2014/main" id="{1C92B298-8EB4-026A-6898-F70F4C77F6CD}"/>
              </a:ext>
            </a:extLst>
          </p:cNvPr>
          <p:cNvSpPr/>
          <p:nvPr userDrawn="1"/>
        </p:nvSpPr>
        <p:spPr>
          <a:xfrm>
            <a:off x="675878" y="1"/>
            <a:ext cx="8549084" cy="1236373"/>
          </a:xfrm>
          <a:prstGeom prst="round1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97" y="0"/>
            <a:ext cx="8543925" cy="1236374"/>
          </a:xfrm>
          <a:ln>
            <a:noFill/>
          </a:ln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A155A3E-2285-F045-6CD1-BEB1618905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29"/>
            <a:ext cx="1313793" cy="4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1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7551-28FD-4530-8AC6-45E3B3B303C0}" type="datetime1">
              <a:rPr lang="ko-KR" altLang="en-US" smtClean="0"/>
              <a:t>2025-12-02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455A-EEC3-4FDF-BBD4-9B64174868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75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CDD7-C039-4987-8C4A-92D4F89B168C}" type="datetime1">
              <a:rPr lang="ko-KR" altLang="en-US" smtClean="0"/>
              <a:t>2025-12-02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455A-EEC3-4FDF-BBD4-9B64174868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132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00C1-817B-4102-880D-D8B1BD44AA39}" type="datetime1">
              <a:rPr lang="ko-KR" altLang="en-US" smtClean="0"/>
              <a:t>2025-12-02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455A-EEC3-4FDF-BBD4-9B64174868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856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889D2-BCFE-4AAF-974F-18B2258001E7}" type="datetime1">
              <a:rPr lang="ko-KR" altLang="en-US" smtClean="0"/>
              <a:t>2025-12-02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455A-EEC3-4FDF-BBD4-9B64174868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860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20A8-A81E-4146-8EA1-0CBF7FF5B7E6}" type="datetime1">
              <a:rPr lang="ko-KR" altLang="en-US" smtClean="0"/>
              <a:t>2025-12-02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455A-EEC3-4FDF-BBD4-9B64174868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094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DADE-A9CC-4B51-9B2E-ED90AA6BF492}" type="datetime1">
              <a:rPr lang="ko-KR" altLang="en-US" smtClean="0"/>
              <a:t>2025-12-02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455A-EEC3-4FDF-BBD4-9B64174868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9450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CE88E-4129-4CC8-AF85-151A2A04A84F}" type="datetime1">
              <a:rPr lang="ko-KR" altLang="en-US" smtClean="0"/>
              <a:t>2025-12-02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7455A-EEC3-4FDF-BBD4-9B64174868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229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9875321F-798F-9F4B-16B1-0223CC3E1B78}"/>
              </a:ext>
            </a:extLst>
          </p:cNvPr>
          <p:cNvSpPr/>
          <p:nvPr/>
        </p:nvSpPr>
        <p:spPr>
          <a:xfrm>
            <a:off x="0" y="0"/>
            <a:ext cx="9906000" cy="3429000"/>
          </a:xfrm>
          <a:prstGeom prst="rect">
            <a:avLst/>
          </a:prstGeom>
          <a:blipFill dpi="0" rotWithShape="1"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57A1C7-953F-8819-1890-72513515F6ED}"/>
              </a:ext>
            </a:extLst>
          </p:cNvPr>
          <p:cNvSpPr/>
          <p:nvPr/>
        </p:nvSpPr>
        <p:spPr>
          <a:xfrm>
            <a:off x="1388677" y="3807373"/>
            <a:ext cx="7397971" cy="144779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altLang="ko-KR" sz="5400" b="1" dirty="0">
                <a:effectLst>
                  <a:reflection blurRad="6350" stA="50000" endA="300" endPos="50000" dist="29997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AI Secretary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59FBB92-9790-B857-4E51-2EC4932955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37" y="6161689"/>
            <a:ext cx="1609725" cy="5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1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F2E70046-C26A-C3FB-6D1F-29128F52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9" y="0"/>
            <a:ext cx="8543925" cy="1219200"/>
          </a:xfrm>
        </p:spPr>
        <p:txBody>
          <a:bodyPr anchor="ctr"/>
          <a:lstStyle/>
          <a:p>
            <a:pPr algn="ctr"/>
            <a:r>
              <a:rPr lang="ko-KR" altLang="en-US" dirty="0"/>
              <a:t>목차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EC0B48-0A06-A6F8-5D2D-6325D89A9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455A-EEC3-4FDF-BBD4-9B6417486833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BF3CAD4-69B5-25F5-F97E-43F9EB6C9605}"/>
              </a:ext>
            </a:extLst>
          </p:cNvPr>
          <p:cNvSpPr/>
          <p:nvPr/>
        </p:nvSpPr>
        <p:spPr>
          <a:xfrm>
            <a:off x="2816772" y="2490952"/>
            <a:ext cx="5738649" cy="2207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BA99B9-2557-E6A9-59CA-9D521580ECA6}"/>
              </a:ext>
            </a:extLst>
          </p:cNvPr>
          <p:cNvSpPr txBox="1"/>
          <p:nvPr/>
        </p:nvSpPr>
        <p:spPr>
          <a:xfrm>
            <a:off x="4246179" y="1975945"/>
            <a:ext cx="4309242" cy="5150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2400">
                <a:latin typeface="굴림" panose="020B0600000101010101" pitchFamily="50" charset="-127"/>
                <a:ea typeface="굴림" panose="020B0600000101010101" pitchFamily="50" charset="-127"/>
              </a:rPr>
              <a:t>인공지능 비서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AB2013B-1B09-848F-BB3E-8EDDE8FBA7F2}"/>
              </a:ext>
            </a:extLst>
          </p:cNvPr>
          <p:cNvSpPr/>
          <p:nvPr/>
        </p:nvSpPr>
        <p:spPr>
          <a:xfrm>
            <a:off x="2816772" y="3615559"/>
            <a:ext cx="5738649" cy="2207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BE47A1-025A-3E99-7C36-5594F59FCFE9}"/>
              </a:ext>
            </a:extLst>
          </p:cNvPr>
          <p:cNvSpPr txBox="1"/>
          <p:nvPr/>
        </p:nvSpPr>
        <p:spPr>
          <a:xfrm>
            <a:off x="4246179" y="3100552"/>
            <a:ext cx="4309242" cy="5150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국내외 인공지능 비서 현황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27877BD0-95CA-A8AB-60D2-4123F001F91B}"/>
              </a:ext>
            </a:extLst>
          </p:cNvPr>
          <p:cNvSpPr/>
          <p:nvPr/>
        </p:nvSpPr>
        <p:spPr>
          <a:xfrm>
            <a:off x="2816772" y="4790311"/>
            <a:ext cx="5738649" cy="2207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E6940E-CD03-BACF-EBA1-35B07E245ACB}"/>
              </a:ext>
            </a:extLst>
          </p:cNvPr>
          <p:cNvSpPr txBox="1"/>
          <p:nvPr/>
        </p:nvSpPr>
        <p:spPr>
          <a:xfrm>
            <a:off x="4246179" y="4275304"/>
            <a:ext cx="4309242" cy="5150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디지털 비서와 자율형 로봇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01513DD-B1F6-C665-A8FE-4B4A1D097703}"/>
              </a:ext>
            </a:extLst>
          </p:cNvPr>
          <p:cNvSpPr/>
          <p:nvPr/>
        </p:nvSpPr>
        <p:spPr>
          <a:xfrm>
            <a:off x="2816772" y="5830835"/>
            <a:ext cx="5738649" cy="2207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4FE3B1-9F0F-4ADA-40CC-143953041C53}"/>
              </a:ext>
            </a:extLst>
          </p:cNvPr>
          <p:cNvSpPr txBox="1"/>
          <p:nvPr/>
        </p:nvSpPr>
        <p:spPr>
          <a:xfrm>
            <a:off x="4246179" y="5315828"/>
            <a:ext cx="4309242" cy="5150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인공지능 비서와 생활의 변화</a:t>
            </a: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A59C4AE0-1C99-2EB0-8470-A4CC5E328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" t="34300" r="53996" b="37441"/>
          <a:stretch>
            <a:fillRect/>
          </a:stretch>
        </p:blipFill>
        <p:spPr>
          <a:xfrm>
            <a:off x="635875" y="4475001"/>
            <a:ext cx="1429407" cy="1324303"/>
          </a:xfrm>
          <a:prstGeom prst="rect">
            <a:avLst/>
          </a:prstGeom>
        </p:spPr>
      </p:pic>
      <p:sp>
        <p:nvSpPr>
          <p:cNvPr id="2" name="사각형: 잘린 한쪽 모서리 1">
            <a:extLst>
              <a:ext uri="{FF2B5EF4-FFF2-40B4-BE49-F238E27FC236}">
                <a16:creationId xmlns:a16="http://schemas.microsoft.com/office/drawing/2014/main" id="{C13FFC84-C985-A1EF-AD64-E1E79381DB9E}"/>
              </a:ext>
            </a:extLst>
          </p:cNvPr>
          <p:cNvSpPr/>
          <p:nvPr/>
        </p:nvSpPr>
        <p:spPr>
          <a:xfrm>
            <a:off x="2816772" y="1975945"/>
            <a:ext cx="1313794" cy="735724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Ⅰ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사각형: 잘린 한쪽 모서리 7">
            <a:extLst>
              <a:ext uri="{FF2B5EF4-FFF2-40B4-BE49-F238E27FC236}">
                <a16:creationId xmlns:a16="http://schemas.microsoft.com/office/drawing/2014/main" id="{1CB5BCE0-1D0A-EBD1-B5D4-0D3B58907660}"/>
              </a:ext>
            </a:extLst>
          </p:cNvPr>
          <p:cNvSpPr/>
          <p:nvPr/>
        </p:nvSpPr>
        <p:spPr>
          <a:xfrm>
            <a:off x="2816772" y="3100552"/>
            <a:ext cx="1313794" cy="735724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Ⅱ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사각형: 잘린 한쪽 모서리 8">
            <a:extLst>
              <a:ext uri="{FF2B5EF4-FFF2-40B4-BE49-F238E27FC236}">
                <a16:creationId xmlns:a16="http://schemas.microsoft.com/office/drawing/2014/main" id="{20145BE1-DE2E-7770-413A-A32A27AA8CF9}"/>
              </a:ext>
            </a:extLst>
          </p:cNvPr>
          <p:cNvSpPr/>
          <p:nvPr/>
        </p:nvSpPr>
        <p:spPr>
          <a:xfrm>
            <a:off x="2816772" y="4275304"/>
            <a:ext cx="1313794" cy="735724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Ⅲ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사각형: 잘린 한쪽 모서리 9">
            <a:extLst>
              <a:ext uri="{FF2B5EF4-FFF2-40B4-BE49-F238E27FC236}">
                <a16:creationId xmlns:a16="http://schemas.microsoft.com/office/drawing/2014/main" id="{2E234B94-9180-1112-4C9E-9E6D6455A034}"/>
              </a:ext>
            </a:extLst>
          </p:cNvPr>
          <p:cNvSpPr/>
          <p:nvPr/>
        </p:nvSpPr>
        <p:spPr>
          <a:xfrm>
            <a:off x="2816772" y="5315828"/>
            <a:ext cx="1313794" cy="735724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Ⅳ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402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B732221F-1B38-70A6-7003-DE3190B4D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Ⅰ. </a:t>
            </a:r>
            <a:r>
              <a:rPr lang="ko-KR" altLang="en-US" dirty="0"/>
              <a:t>인공지능 비서</a:t>
            </a:r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679507A-7175-92B5-AB38-85F987231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602" y="1388427"/>
            <a:ext cx="8662659" cy="1500187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AI secretary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A Software that combines artificial intelligence and advanced technology to understand the user’s language and perform the instructions that the user wants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인공지능 비서</a:t>
            </a:r>
            <a:endParaRPr lang="en-US" altLang="ko-KR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 err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머신러닝</a:t>
            </a:r>
            <a:r>
              <a: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음성인식</a:t>
            </a:r>
            <a:r>
              <a: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문장분석</a:t>
            </a:r>
            <a:r>
              <a: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상황인지 등 인공지능</a:t>
            </a:r>
            <a:br>
              <a: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기술과 첨단 기술이 결합해 사용자의 언어를 이해</a:t>
            </a:r>
            <a:endParaRPr lang="en-US" altLang="ko-KR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사용자가 원하는 지시사항을 수행하는 소프트웨어 애</a:t>
            </a:r>
            <a:br>
              <a: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ko-KR" altLang="en-US" dirty="0" err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플리케이션</a:t>
            </a:r>
            <a:endParaRPr lang="ko-KR" altLang="en-US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CF74E1B-D2E2-8E20-D232-E2D087718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455A-EEC3-4FDF-BBD4-9B6417486833}" type="slidenum">
              <a:rPr lang="ko-KR" altLang="en-US" smtClean="0"/>
              <a:t>3</a:t>
            </a:fld>
            <a:endParaRPr lang="ko-KR" altLang="en-US"/>
          </a:p>
        </p:txBody>
      </p:sp>
      <p:pic>
        <p:nvPicPr>
          <p:cNvPr id="6" name="동영상">
            <a:hlinkClick r:id="" action="ppaction://media"/>
            <a:extLst>
              <a:ext uri="{FF2B5EF4-FFF2-40B4-BE49-F238E27FC236}">
                <a16:creationId xmlns:a16="http://schemas.microsoft.com/office/drawing/2014/main" id="{E073D828-A5E3-2885-871D-2C4C0C6F961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5407" y="4167351"/>
            <a:ext cx="1981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3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6E362F13-DA61-0133-A861-0970A58E2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Ⅱ. </a:t>
            </a:r>
            <a:r>
              <a:rPr lang="ko-KR" altLang="en-US" dirty="0"/>
              <a:t>국내외 인공지능 비서 현황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DE1F4CB-03D7-D90F-C7EA-05B25EA0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455A-EEC3-4FDF-BBD4-9B6417486833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F552781-322E-040F-D759-1897CD569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55917"/>
              </p:ext>
            </p:extLst>
          </p:nvPr>
        </p:nvGraphicFramePr>
        <p:xfrm>
          <a:off x="1418896" y="2060026"/>
          <a:ext cx="7858617" cy="429632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82564">
                  <a:extLst>
                    <a:ext uri="{9D8B030D-6E8A-4147-A177-3AD203B41FA5}">
                      <a16:colId xmlns:a16="http://schemas.microsoft.com/office/drawing/2014/main" val="409300086"/>
                    </a:ext>
                  </a:extLst>
                </a:gridCol>
                <a:gridCol w="1944414">
                  <a:extLst>
                    <a:ext uri="{9D8B030D-6E8A-4147-A177-3AD203B41FA5}">
                      <a16:colId xmlns:a16="http://schemas.microsoft.com/office/drawing/2014/main" val="2925995730"/>
                    </a:ext>
                  </a:extLst>
                </a:gridCol>
                <a:gridCol w="4831639">
                  <a:extLst>
                    <a:ext uri="{9D8B030D-6E8A-4147-A177-3AD203B41FA5}">
                      <a16:colId xmlns:a16="http://schemas.microsoft.com/office/drawing/2014/main" val="250262450"/>
                    </a:ext>
                  </a:extLst>
                </a:gridCol>
              </a:tblGrid>
              <a:tr h="8592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애플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시리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자사운영체제에서 이용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</a:t>
                      </a:r>
                      <a:b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</a:b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문맥파악과 대화가능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086927"/>
                  </a:ext>
                </a:extLst>
              </a:tr>
              <a:tr h="8592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구글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구글어시스턴트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자사검색엔진과 연동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dirty="0" err="1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모바일메신저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 </a:t>
                      </a:r>
                      <a:b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</a:b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스마트폰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스피커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자동차 등으로 탑재 확대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0729418"/>
                  </a:ext>
                </a:extLst>
              </a:tr>
              <a:tr h="8592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네이버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클로바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검색 등 네이버와 연계해 스피커에서 </a:t>
                      </a:r>
                      <a:b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</a:b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정보검색 및 명령수행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2650141"/>
                  </a:ext>
                </a:extLst>
              </a:tr>
              <a:tr h="8592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삼성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빅스비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갤럭시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S8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에 탑재돼 정보검색 및 명령수행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0942157"/>
                  </a:ext>
                </a:extLst>
              </a:tr>
              <a:tr h="8592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KT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기가지니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AI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스피커 </a:t>
                      </a:r>
                      <a:r>
                        <a:rPr lang="ko-KR" altLang="en-US" dirty="0" err="1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기가지니에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 탑재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0492886"/>
                  </a:ext>
                </a:extLst>
              </a:tr>
            </a:tbl>
          </a:graphicData>
        </a:graphic>
      </p:graphicFrame>
      <p:sp>
        <p:nvSpPr>
          <p:cNvPr id="6" name="사각형: 잘린 한쪽 모서리 5">
            <a:extLst>
              <a:ext uri="{FF2B5EF4-FFF2-40B4-BE49-F238E27FC236}">
                <a16:creationId xmlns:a16="http://schemas.microsoft.com/office/drawing/2014/main" id="{F9F02DAF-E8BF-CB6C-6108-12A83528A677}"/>
              </a:ext>
            </a:extLst>
          </p:cNvPr>
          <p:cNvSpPr/>
          <p:nvPr/>
        </p:nvSpPr>
        <p:spPr>
          <a:xfrm>
            <a:off x="1418896" y="1502978"/>
            <a:ext cx="1051033" cy="633884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사각형: 잘린 한쪽 모서리 6">
            <a:extLst>
              <a:ext uri="{FF2B5EF4-FFF2-40B4-BE49-F238E27FC236}">
                <a16:creationId xmlns:a16="http://schemas.microsoft.com/office/drawing/2014/main" id="{A4C83A18-7E2A-7D14-1463-080E56F3EECD}"/>
              </a:ext>
            </a:extLst>
          </p:cNvPr>
          <p:cNvSpPr/>
          <p:nvPr/>
        </p:nvSpPr>
        <p:spPr>
          <a:xfrm>
            <a:off x="2469929" y="1502978"/>
            <a:ext cx="1973646" cy="633884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8" name="사각형: 잘린 한쪽 모서리 7">
            <a:extLst>
              <a:ext uri="{FF2B5EF4-FFF2-40B4-BE49-F238E27FC236}">
                <a16:creationId xmlns:a16="http://schemas.microsoft.com/office/drawing/2014/main" id="{6D077456-02B8-F5C9-DF6A-9C2844237E14}"/>
              </a:ext>
            </a:extLst>
          </p:cNvPr>
          <p:cNvSpPr/>
          <p:nvPr/>
        </p:nvSpPr>
        <p:spPr>
          <a:xfrm>
            <a:off x="4443575" y="1502978"/>
            <a:ext cx="4833938" cy="633884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9" name="십자형 8">
            <a:extLst>
              <a:ext uri="{FF2B5EF4-FFF2-40B4-BE49-F238E27FC236}">
                <a16:creationId xmlns:a16="http://schemas.microsoft.com/office/drawing/2014/main" id="{14D4D9F2-4E90-667B-672F-717AB637120B}"/>
              </a:ext>
            </a:extLst>
          </p:cNvPr>
          <p:cNvSpPr/>
          <p:nvPr/>
        </p:nvSpPr>
        <p:spPr>
          <a:xfrm>
            <a:off x="1418895" y="1502978"/>
            <a:ext cx="1051033" cy="633884"/>
          </a:xfrm>
          <a:prstGeom prst="plu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업체</a:t>
            </a:r>
          </a:p>
        </p:txBody>
      </p:sp>
      <p:sp>
        <p:nvSpPr>
          <p:cNvPr id="10" name="십자형 9">
            <a:extLst>
              <a:ext uri="{FF2B5EF4-FFF2-40B4-BE49-F238E27FC236}">
                <a16:creationId xmlns:a16="http://schemas.microsoft.com/office/drawing/2014/main" id="{023CBA49-77A5-2403-EA97-5D2A1A8A592C}"/>
              </a:ext>
            </a:extLst>
          </p:cNvPr>
          <p:cNvSpPr/>
          <p:nvPr/>
        </p:nvSpPr>
        <p:spPr>
          <a:xfrm>
            <a:off x="2469928" y="1502978"/>
            <a:ext cx="1973646" cy="633884"/>
          </a:xfrm>
          <a:prstGeom prst="plu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플랫폼</a:t>
            </a:r>
          </a:p>
        </p:txBody>
      </p:sp>
      <p:sp>
        <p:nvSpPr>
          <p:cNvPr id="11" name="십자형 10">
            <a:extLst>
              <a:ext uri="{FF2B5EF4-FFF2-40B4-BE49-F238E27FC236}">
                <a16:creationId xmlns:a16="http://schemas.microsoft.com/office/drawing/2014/main" id="{0F2847C3-0116-9DAF-5C43-035C5091A75B}"/>
              </a:ext>
            </a:extLst>
          </p:cNvPr>
          <p:cNvSpPr/>
          <p:nvPr/>
        </p:nvSpPr>
        <p:spPr>
          <a:xfrm>
            <a:off x="4443573" y="1502978"/>
            <a:ext cx="4833937" cy="633884"/>
          </a:xfrm>
          <a:prstGeom prst="plu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특징</a:t>
            </a:r>
          </a:p>
        </p:txBody>
      </p:sp>
      <p:sp>
        <p:nvSpPr>
          <p:cNvPr id="12" name="화살표: 오각형 11">
            <a:extLst>
              <a:ext uri="{FF2B5EF4-FFF2-40B4-BE49-F238E27FC236}">
                <a16:creationId xmlns:a16="http://schemas.microsoft.com/office/drawing/2014/main" id="{B74680A1-B962-9E92-8868-A33EB3F0DACE}"/>
              </a:ext>
            </a:extLst>
          </p:cNvPr>
          <p:cNvSpPr/>
          <p:nvPr/>
        </p:nvSpPr>
        <p:spPr>
          <a:xfrm flipH="1" flipV="1">
            <a:off x="481702" y="2136861"/>
            <a:ext cx="923591" cy="1637401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3" name="화살표: 오각형 12">
            <a:extLst>
              <a:ext uri="{FF2B5EF4-FFF2-40B4-BE49-F238E27FC236}">
                <a16:creationId xmlns:a16="http://schemas.microsoft.com/office/drawing/2014/main" id="{411CBB60-08B4-2712-17A2-7ABE7EDF26FC}"/>
              </a:ext>
            </a:extLst>
          </p:cNvPr>
          <p:cNvSpPr/>
          <p:nvPr/>
        </p:nvSpPr>
        <p:spPr>
          <a:xfrm flipH="1" flipV="1">
            <a:off x="484787" y="3776679"/>
            <a:ext cx="923590" cy="2569162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5BDB13-2B58-0EB7-04A8-AD87B8A79059}"/>
              </a:ext>
            </a:extLst>
          </p:cNvPr>
          <p:cNvSpPr txBox="1"/>
          <p:nvPr/>
        </p:nvSpPr>
        <p:spPr>
          <a:xfrm>
            <a:off x="686197" y="4868095"/>
            <a:ext cx="750627" cy="4202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dirty="0">
                <a:latin typeface="돋움" panose="020B0600000101010101" pitchFamily="50" charset="-127"/>
                <a:ea typeface="돋움" panose="020B0600000101010101" pitchFamily="50" charset="-127"/>
              </a:rPr>
              <a:t>국내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08F21D-037D-891E-870F-16435EC66B8E}"/>
              </a:ext>
            </a:extLst>
          </p:cNvPr>
          <p:cNvSpPr txBox="1"/>
          <p:nvPr/>
        </p:nvSpPr>
        <p:spPr>
          <a:xfrm>
            <a:off x="648268" y="2619531"/>
            <a:ext cx="750627" cy="4202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dirty="0">
                <a:latin typeface="돋움" panose="020B0600000101010101" pitchFamily="50" charset="-127"/>
                <a:ea typeface="돋움" panose="020B0600000101010101" pitchFamily="50" charset="-127"/>
              </a:rPr>
              <a:t>국외</a:t>
            </a:r>
          </a:p>
        </p:txBody>
      </p:sp>
    </p:spTree>
    <p:extLst>
      <p:ext uri="{BB962C8B-B14F-4D97-AF65-F5344CB8AC3E}">
        <p14:creationId xmlns:p14="http://schemas.microsoft.com/office/powerpoint/2010/main" val="4238046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2A76B839-AE16-9C0C-0F15-C15643DF3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Ⅲ. </a:t>
            </a:r>
            <a:r>
              <a:rPr lang="ko-KR" altLang="en-US" dirty="0"/>
              <a:t>디지털 비서와 자율형 로봇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BF5CE73-315A-0C67-5FAD-81068B5DF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455A-EEC3-4FDF-BBD4-9B6417486833}" type="slidenum">
              <a:rPr lang="ko-KR" altLang="en-US" smtClean="0"/>
              <a:t>5</a:t>
            </a:fld>
            <a:endParaRPr lang="ko-KR" altLang="en-US"/>
          </a:p>
        </p:txBody>
      </p:sp>
      <p:graphicFrame>
        <p:nvGraphicFramePr>
          <p:cNvPr id="7" name="차트 6">
            <a:extLst>
              <a:ext uri="{FF2B5EF4-FFF2-40B4-BE49-F238E27FC236}">
                <a16:creationId xmlns:a16="http://schemas.microsoft.com/office/drawing/2014/main" id="{6C680727-645D-1BC9-E9E2-B9CABAE2E6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4987032"/>
              </p:ext>
            </p:extLst>
          </p:nvPr>
        </p:nvGraphicFramePr>
        <p:xfrm>
          <a:off x="686197" y="1583140"/>
          <a:ext cx="8533606" cy="4612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4678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D5AFAB45-C56A-9708-387A-EA6C47687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Ⅳ. </a:t>
            </a:r>
            <a:r>
              <a:rPr lang="ko-KR" altLang="en-US" dirty="0"/>
              <a:t>인공지능 비서와 생활의 변화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733ED7A-200F-914C-C342-047014D92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455A-EEC3-4FDF-BBD4-9B6417486833}" type="slidenum">
              <a:rPr lang="ko-KR" altLang="en-US" smtClean="0"/>
              <a:t>6</a:t>
            </a:fld>
            <a:endParaRPr lang="ko-KR" altLang="en-US" dirty="0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DAF21DEB-9294-32FA-1A96-8A88564C7D8A}"/>
              </a:ext>
            </a:extLst>
          </p:cNvPr>
          <p:cNvGrpSpPr/>
          <p:nvPr/>
        </p:nvGrpSpPr>
        <p:grpSpPr>
          <a:xfrm>
            <a:off x="686197" y="1347855"/>
            <a:ext cx="3906824" cy="4595745"/>
            <a:chOff x="686197" y="1347855"/>
            <a:chExt cx="3906824" cy="4453855"/>
          </a:xfrm>
        </p:grpSpPr>
        <p:sp>
          <p:nvSpPr>
            <p:cNvPr id="5" name="사각형: 잘린 대각선 방향 모서리 4">
              <a:extLst>
                <a:ext uri="{FF2B5EF4-FFF2-40B4-BE49-F238E27FC236}">
                  <a16:creationId xmlns:a16="http://schemas.microsoft.com/office/drawing/2014/main" id="{D83B9658-42B1-CF2C-19E8-40BE6368CA4F}"/>
                </a:ext>
              </a:extLst>
            </p:cNvPr>
            <p:cNvSpPr/>
            <p:nvPr/>
          </p:nvSpPr>
          <p:spPr>
            <a:xfrm>
              <a:off x="686197" y="1460938"/>
              <a:ext cx="3906824" cy="4340772"/>
            </a:xfrm>
            <a:prstGeom prst="snip2DiagRect">
              <a:avLst>
                <a:gd name="adj1" fmla="val 0"/>
                <a:gd name="adj2" fmla="val 752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6" name="화살표: 오각형 5">
              <a:extLst>
                <a:ext uri="{FF2B5EF4-FFF2-40B4-BE49-F238E27FC236}">
                  <a16:creationId xmlns:a16="http://schemas.microsoft.com/office/drawing/2014/main" id="{D567509F-0BAB-E92E-8256-0DE0BCC3D908}"/>
                </a:ext>
              </a:extLst>
            </p:cNvPr>
            <p:cNvSpPr/>
            <p:nvPr/>
          </p:nvSpPr>
          <p:spPr>
            <a:xfrm>
              <a:off x="914400" y="1669143"/>
              <a:ext cx="3410857" cy="333828"/>
            </a:xfrm>
            <a:prstGeom prst="homePlat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인터페이스의 변화</a:t>
              </a:r>
            </a:p>
          </p:txBody>
        </p:sp>
        <p:graphicFrame>
          <p:nvGraphicFramePr>
            <p:cNvPr id="7" name="다이어그램 6">
              <a:extLst>
                <a:ext uri="{FF2B5EF4-FFF2-40B4-BE49-F238E27FC236}">
                  <a16:creationId xmlns:a16="http://schemas.microsoft.com/office/drawing/2014/main" id="{365A427B-79F5-2DBE-F17B-C7B6B300437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44535978"/>
                </p:ext>
              </p:extLst>
            </p:nvPr>
          </p:nvGraphicFramePr>
          <p:xfrm>
            <a:off x="947228" y="1347855"/>
            <a:ext cx="2100771" cy="227807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화살표: 아래로 구부러짐 7">
              <a:extLst>
                <a:ext uri="{FF2B5EF4-FFF2-40B4-BE49-F238E27FC236}">
                  <a16:creationId xmlns:a16="http://schemas.microsoft.com/office/drawing/2014/main" id="{85A52A45-8A31-97B5-87B4-3C45F843470A}"/>
                </a:ext>
              </a:extLst>
            </p:cNvPr>
            <p:cNvSpPr/>
            <p:nvPr/>
          </p:nvSpPr>
          <p:spPr>
            <a:xfrm rot="3550432">
              <a:off x="3503139" y="2488904"/>
              <a:ext cx="938649" cy="581057"/>
            </a:xfrm>
            <a:prstGeom prst="curvedDownArrow">
              <a:avLst>
                <a:gd name="adj1" fmla="val 25000"/>
                <a:gd name="adj2" fmla="val 50000"/>
                <a:gd name="adj3" fmla="val 25199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graphicFrame>
          <p:nvGraphicFramePr>
            <p:cNvPr id="9" name="다이어그램 8">
              <a:extLst>
                <a:ext uri="{FF2B5EF4-FFF2-40B4-BE49-F238E27FC236}">
                  <a16:creationId xmlns:a16="http://schemas.microsoft.com/office/drawing/2014/main" id="{9BB556EC-68D5-A2FA-2699-33AF87FD123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37430116"/>
                </p:ext>
              </p:extLst>
            </p:nvPr>
          </p:nvGraphicFramePr>
          <p:xfrm>
            <a:off x="2491662" y="3359906"/>
            <a:ext cx="1948543" cy="227807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0" name="순서도: 문서 9">
              <a:extLst>
                <a:ext uri="{FF2B5EF4-FFF2-40B4-BE49-F238E27FC236}">
                  <a16:creationId xmlns:a16="http://schemas.microsoft.com/office/drawing/2014/main" id="{921911B7-2869-F4FE-8F65-2FFAB9C2CB0E}"/>
                </a:ext>
              </a:extLst>
            </p:cNvPr>
            <p:cNvSpPr/>
            <p:nvPr/>
          </p:nvSpPr>
          <p:spPr>
            <a:xfrm>
              <a:off x="914400" y="3124200"/>
              <a:ext cx="1577262" cy="503917"/>
            </a:xfrm>
            <a:prstGeom prst="flowChartDocumen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멀티태스킹</a:t>
              </a:r>
            </a:p>
          </p:txBody>
        </p:sp>
        <p:sp>
          <p:nvSpPr>
            <p:cNvPr id="11" name="화살표: 톱니 모양의 오른쪽 10">
              <a:extLst>
                <a:ext uri="{FF2B5EF4-FFF2-40B4-BE49-F238E27FC236}">
                  <a16:creationId xmlns:a16="http://schemas.microsoft.com/office/drawing/2014/main" id="{9438A86F-6CA0-E06E-EB67-FFA075F49FDE}"/>
                </a:ext>
              </a:extLst>
            </p:cNvPr>
            <p:cNvSpPr/>
            <p:nvPr/>
          </p:nvSpPr>
          <p:spPr>
            <a:xfrm rot="5400000">
              <a:off x="1234294" y="3713334"/>
              <a:ext cx="739237" cy="787400"/>
            </a:xfrm>
            <a:prstGeom prst="notched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12" name="순서도: 다중 문서 11">
              <a:extLst>
                <a:ext uri="{FF2B5EF4-FFF2-40B4-BE49-F238E27FC236}">
                  <a16:creationId xmlns:a16="http://schemas.microsoft.com/office/drawing/2014/main" id="{97C1B2EF-EC27-27B8-2BBD-EABDC0E80C8E}"/>
                </a:ext>
              </a:extLst>
            </p:cNvPr>
            <p:cNvSpPr/>
            <p:nvPr/>
          </p:nvSpPr>
          <p:spPr>
            <a:xfrm>
              <a:off x="914400" y="4585951"/>
              <a:ext cx="1577262" cy="1011368"/>
            </a:xfrm>
            <a:prstGeom prst="flowChartMultidocumen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영역</a:t>
              </a:r>
              <a:b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</a:b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늘어남</a:t>
              </a: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6B29DE54-5D24-F4C4-7F16-D4BD098EA6A5}"/>
              </a:ext>
            </a:extLst>
          </p:cNvPr>
          <p:cNvGrpSpPr/>
          <p:nvPr/>
        </p:nvGrpSpPr>
        <p:grpSpPr>
          <a:xfrm>
            <a:off x="5027501" y="1460938"/>
            <a:ext cx="4202621" cy="4482662"/>
            <a:chOff x="5027501" y="1460938"/>
            <a:chExt cx="4202621" cy="4482662"/>
          </a:xfrm>
        </p:grpSpPr>
        <p:sp>
          <p:nvSpPr>
            <p:cNvPr id="23" name="사각형: 잘린 대각선 방향 모서리 22">
              <a:extLst>
                <a:ext uri="{FF2B5EF4-FFF2-40B4-BE49-F238E27FC236}">
                  <a16:creationId xmlns:a16="http://schemas.microsoft.com/office/drawing/2014/main" id="{7F63F766-42FE-FB33-6325-C04D07F2A132}"/>
                </a:ext>
              </a:extLst>
            </p:cNvPr>
            <p:cNvSpPr/>
            <p:nvPr/>
          </p:nvSpPr>
          <p:spPr>
            <a:xfrm flipV="1">
              <a:off x="5027502" y="1460938"/>
              <a:ext cx="4202620" cy="4482662"/>
            </a:xfrm>
            <a:prstGeom prst="snip2DiagRect">
              <a:avLst>
                <a:gd name="adj1" fmla="val 0"/>
                <a:gd name="adj2" fmla="val 7903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육각형 23">
              <a:extLst>
                <a:ext uri="{FF2B5EF4-FFF2-40B4-BE49-F238E27FC236}">
                  <a16:creationId xmlns:a16="http://schemas.microsoft.com/office/drawing/2014/main" id="{6342023B-826F-8BA6-C4A5-FDEA488407D5}"/>
                </a:ext>
              </a:extLst>
            </p:cNvPr>
            <p:cNvSpPr/>
            <p:nvPr/>
          </p:nvSpPr>
          <p:spPr>
            <a:xfrm>
              <a:off x="5664200" y="1669143"/>
              <a:ext cx="1663700" cy="333828"/>
            </a:xfrm>
            <a:prstGeom prst="hexag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AI</a:t>
              </a: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비서</a:t>
              </a:r>
            </a:p>
          </p:txBody>
        </p:sp>
        <p:sp>
          <p:nvSpPr>
            <p:cNvPr id="25" name="평행 사변형 24">
              <a:extLst>
                <a:ext uri="{FF2B5EF4-FFF2-40B4-BE49-F238E27FC236}">
                  <a16:creationId xmlns:a16="http://schemas.microsoft.com/office/drawing/2014/main" id="{CDBEB3FE-511A-0F91-AC7A-AEDF9C9400F9}"/>
                </a:ext>
              </a:extLst>
            </p:cNvPr>
            <p:cNvSpPr/>
            <p:nvPr/>
          </p:nvSpPr>
          <p:spPr>
            <a:xfrm>
              <a:off x="5346700" y="2209800"/>
              <a:ext cx="789482" cy="847105"/>
            </a:xfrm>
            <a:prstGeom prst="parallelogram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음성</a:t>
              </a:r>
            </a:p>
          </p:txBody>
        </p:sp>
        <p:sp>
          <p:nvSpPr>
            <p:cNvPr id="26" name="평행 사변형 25">
              <a:extLst>
                <a:ext uri="{FF2B5EF4-FFF2-40B4-BE49-F238E27FC236}">
                  <a16:creationId xmlns:a16="http://schemas.microsoft.com/office/drawing/2014/main" id="{8978C07C-08CE-3F87-37E2-AB084FFB918C}"/>
                </a:ext>
              </a:extLst>
            </p:cNvPr>
            <p:cNvSpPr/>
            <p:nvPr/>
          </p:nvSpPr>
          <p:spPr>
            <a:xfrm flipH="1">
              <a:off x="6136182" y="2209800"/>
              <a:ext cx="789482" cy="847105"/>
            </a:xfrm>
            <a:prstGeom prst="parallelogram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전달</a:t>
              </a:r>
            </a:p>
          </p:txBody>
        </p:sp>
        <p:sp>
          <p:nvSpPr>
            <p:cNvPr id="27" name="화살표: 줄무늬가 있는 오른쪽 26">
              <a:extLst>
                <a:ext uri="{FF2B5EF4-FFF2-40B4-BE49-F238E27FC236}">
                  <a16:creationId xmlns:a16="http://schemas.microsoft.com/office/drawing/2014/main" id="{EBA81583-EA75-AF28-D445-7F070A89B766}"/>
                </a:ext>
              </a:extLst>
            </p:cNvPr>
            <p:cNvSpPr/>
            <p:nvPr/>
          </p:nvSpPr>
          <p:spPr>
            <a:xfrm>
              <a:off x="7128812" y="2301058"/>
              <a:ext cx="850900" cy="652690"/>
            </a:xfrm>
            <a:prstGeom prst="striped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순서도: 자기 디스크 27">
              <a:extLst>
                <a:ext uri="{FF2B5EF4-FFF2-40B4-BE49-F238E27FC236}">
                  <a16:creationId xmlns:a16="http://schemas.microsoft.com/office/drawing/2014/main" id="{710F6CD3-4E43-BF2C-E034-619A138299A5}"/>
                </a:ext>
              </a:extLst>
            </p:cNvPr>
            <p:cNvSpPr/>
            <p:nvPr/>
          </p:nvSpPr>
          <p:spPr>
            <a:xfrm>
              <a:off x="8182860" y="2165469"/>
              <a:ext cx="775912" cy="891436"/>
            </a:xfrm>
            <a:prstGeom prst="flowChartMagneticDisk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AI</a:t>
              </a:r>
              <a:b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</a:b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비서</a:t>
              </a:r>
            </a:p>
          </p:txBody>
        </p:sp>
        <p:sp>
          <p:nvSpPr>
            <p:cNvPr id="38" name="설명선: 왼쪽/오른쪽 화살표 37">
              <a:extLst>
                <a:ext uri="{FF2B5EF4-FFF2-40B4-BE49-F238E27FC236}">
                  <a16:creationId xmlns:a16="http://schemas.microsoft.com/office/drawing/2014/main" id="{8A2A6576-3622-963B-8D9B-E4DBC043A979}"/>
                </a:ext>
              </a:extLst>
            </p:cNvPr>
            <p:cNvSpPr/>
            <p:nvPr/>
          </p:nvSpPr>
          <p:spPr>
            <a:xfrm rot="5400000">
              <a:off x="5758329" y="2393372"/>
              <a:ext cx="2740963" cy="4202620"/>
            </a:xfrm>
            <a:prstGeom prst="leftRightArrowCallout">
              <a:avLst>
                <a:gd name="adj1" fmla="val 50000"/>
                <a:gd name="adj2" fmla="val 25000"/>
                <a:gd name="adj3" fmla="val 12926"/>
                <a:gd name="adj4" fmla="val 78056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구름 30">
              <a:extLst>
                <a:ext uri="{FF2B5EF4-FFF2-40B4-BE49-F238E27FC236}">
                  <a16:creationId xmlns:a16="http://schemas.microsoft.com/office/drawing/2014/main" id="{AB205230-02D5-84D7-FDC7-7C974598F2B2}"/>
                </a:ext>
              </a:extLst>
            </p:cNvPr>
            <p:cNvSpPr/>
            <p:nvPr/>
          </p:nvSpPr>
          <p:spPr>
            <a:xfrm>
              <a:off x="6400243" y="3482804"/>
              <a:ext cx="1470362" cy="557193"/>
            </a:xfrm>
            <a:prstGeom prst="clou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</a:rPr>
                <a:t>인터넷</a:t>
              </a:r>
            </a:p>
          </p:txBody>
        </p:sp>
        <p:sp>
          <p:nvSpPr>
            <p:cNvPr id="32" name="사각형: 위쪽 모서리의 한쪽은 둥글고 다른 한쪽은 잘림 31">
              <a:extLst>
                <a:ext uri="{FF2B5EF4-FFF2-40B4-BE49-F238E27FC236}">
                  <a16:creationId xmlns:a16="http://schemas.microsoft.com/office/drawing/2014/main" id="{53190549-9633-46B3-DEFF-6B976B8A996A}"/>
                </a:ext>
              </a:extLst>
            </p:cNvPr>
            <p:cNvSpPr/>
            <p:nvPr/>
          </p:nvSpPr>
          <p:spPr>
            <a:xfrm>
              <a:off x="5448300" y="4076430"/>
              <a:ext cx="1375764" cy="689912"/>
            </a:xfrm>
            <a:prstGeom prst="snip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스마트홈</a:t>
              </a: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b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</a:b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컨트롤</a:t>
              </a:r>
            </a:p>
          </p:txBody>
        </p:sp>
        <p:sp>
          <p:nvSpPr>
            <p:cNvPr id="33" name="사각형: 위쪽 모서리의 한쪽은 둥글고 다른 한쪽은 잘림 32">
              <a:extLst>
                <a:ext uri="{FF2B5EF4-FFF2-40B4-BE49-F238E27FC236}">
                  <a16:creationId xmlns:a16="http://schemas.microsoft.com/office/drawing/2014/main" id="{C6227E3C-6903-C123-38DF-CE95CA1F780E}"/>
                </a:ext>
              </a:extLst>
            </p:cNvPr>
            <p:cNvSpPr/>
            <p:nvPr/>
          </p:nvSpPr>
          <p:spPr>
            <a:xfrm flipH="1" flipV="1">
              <a:off x="7360145" y="4145161"/>
              <a:ext cx="1375764" cy="689912"/>
            </a:xfrm>
            <a:prstGeom prst="snip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E23BB25-DD7F-E1E9-85B9-76248AAE04D7}"/>
                </a:ext>
              </a:extLst>
            </p:cNvPr>
            <p:cNvSpPr txBox="1"/>
            <p:nvPr/>
          </p:nvSpPr>
          <p:spPr>
            <a:xfrm>
              <a:off x="7554262" y="4166951"/>
              <a:ext cx="907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latin typeface="굴림" panose="020B0600000101010101" pitchFamily="50" charset="-127"/>
                  <a:ea typeface="굴림" panose="020B0600000101010101" pitchFamily="50" charset="-127"/>
                </a:rPr>
                <a:t>O2O </a:t>
              </a:r>
              <a:br>
                <a:rPr lang="en-US" altLang="ko-KR" dirty="0">
                  <a:latin typeface="굴림" panose="020B0600000101010101" pitchFamily="50" charset="-127"/>
                  <a:ea typeface="굴림" panose="020B0600000101010101" pitchFamily="50" charset="-127"/>
                </a:rPr>
              </a:br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서비스</a:t>
              </a:r>
            </a:p>
          </p:txBody>
        </p:sp>
        <p:sp>
          <p:nvSpPr>
            <p:cNvPr id="36" name="두루마리 모양: 가로로 말림 35">
              <a:extLst>
                <a:ext uri="{FF2B5EF4-FFF2-40B4-BE49-F238E27FC236}">
                  <a16:creationId xmlns:a16="http://schemas.microsoft.com/office/drawing/2014/main" id="{1AE31A80-E003-F4FE-C656-50B84B161B9F}"/>
                </a:ext>
              </a:extLst>
            </p:cNvPr>
            <p:cNvSpPr/>
            <p:nvPr/>
          </p:nvSpPr>
          <p:spPr>
            <a:xfrm flipH="1">
              <a:off x="5854700" y="4835073"/>
              <a:ext cx="2328160" cy="646331"/>
            </a:xfrm>
            <a:prstGeom prst="horizontalScroll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latin typeface="굴림" panose="020B0600000101010101" pitchFamily="50" charset="-127"/>
                  <a:ea typeface="굴림" panose="020B0600000101010101" pitchFamily="50" charset="-127"/>
                </a:rPr>
                <a:t>스마트 라이프</a:t>
              </a:r>
            </a:p>
          </p:txBody>
        </p:sp>
      </p:grpSp>
      <p:cxnSp>
        <p:nvCxnSpPr>
          <p:cNvPr id="18" name="연결선: 구부러짐 17">
            <a:extLst>
              <a:ext uri="{FF2B5EF4-FFF2-40B4-BE49-F238E27FC236}">
                <a16:creationId xmlns:a16="http://schemas.microsoft.com/office/drawing/2014/main" id="{B4EE8C7C-F914-AF6D-D4EA-5ECC6C80528E}"/>
              </a:ext>
            </a:extLst>
          </p:cNvPr>
          <p:cNvCxnSpPr>
            <a:cxnSpLocks/>
            <a:stCxn id="28" idx="3"/>
            <a:endCxn id="31" idx="3"/>
          </p:cNvCxnSpPr>
          <p:nvPr/>
        </p:nvCxnSpPr>
        <p:spPr>
          <a:xfrm rot="5400000">
            <a:off x="7624242" y="2568087"/>
            <a:ext cx="457757" cy="1435392"/>
          </a:xfrm>
          <a:prstGeom prst="curvedConnector3">
            <a:avLst/>
          </a:prstGeom>
          <a:ln w="254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설명선: 왼쪽 화살표 16">
            <a:extLst>
              <a:ext uri="{FF2B5EF4-FFF2-40B4-BE49-F238E27FC236}">
                <a16:creationId xmlns:a16="http://schemas.microsoft.com/office/drawing/2014/main" id="{7DF82DD9-E94A-AE35-C39B-3C8F2028FFC4}"/>
              </a:ext>
            </a:extLst>
          </p:cNvPr>
          <p:cNvSpPr/>
          <p:nvPr/>
        </p:nvSpPr>
        <p:spPr>
          <a:xfrm>
            <a:off x="7338258" y="1679379"/>
            <a:ext cx="1649089" cy="315638"/>
          </a:xfrm>
          <a:prstGeom prst="leftArrowCallout">
            <a:avLst>
              <a:gd name="adj1" fmla="val 45832"/>
              <a:gd name="adj2" fmla="val 16881"/>
              <a:gd name="adj3" fmla="val 25000"/>
              <a:gd name="adj4" fmla="val 8948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IOT</a:t>
            </a:r>
            <a:endParaRPr lang="ko-KR" altLang="en-US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724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78</TotalTime>
  <Words>198</Words>
  <Application>Microsoft Office PowerPoint</Application>
  <PresentationFormat>A4 용지(210x297mm)</PresentationFormat>
  <Paragraphs>67</Paragraphs>
  <Slides>6</Slides>
  <Notes>3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굴림</vt:lpstr>
      <vt:lpstr>궁서</vt:lpstr>
      <vt:lpstr>돋움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목차</vt:lpstr>
      <vt:lpstr>Ⅰ. 인공지능 비서</vt:lpstr>
      <vt:lpstr>Ⅱ. 국내외 인공지능 비서 현황</vt:lpstr>
      <vt:lpstr>Ⅲ. 디지털 비서와 자율형 로봇</vt:lpstr>
      <vt:lpstr>Ⅳ. 인공지능 비서와 생활의 변화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821021091271</dc:creator>
  <cp:lastModifiedBy>821021091271</cp:lastModifiedBy>
  <cp:revision>59</cp:revision>
  <dcterms:created xsi:type="dcterms:W3CDTF">2025-12-02T04:11:57Z</dcterms:created>
  <dcterms:modified xsi:type="dcterms:W3CDTF">2025-12-02T05:34:48Z</dcterms:modified>
</cp:coreProperties>
</file>