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400" b="1" dirty="0">
                <a:solidFill>
                  <a:schemeClr val="tx1"/>
                </a:solidFill>
              </a:rPr>
              <a:t>국내외 시장규모 비교</a:t>
            </a:r>
          </a:p>
        </c:rich>
      </c:tx>
      <c:overlay val="0"/>
      <c:spPr>
        <a:solidFill>
          <a:schemeClr val="bg1"/>
        </a:solidFill>
        <a:ln>
          <a:solidFill>
            <a:schemeClr val="accent1">
              <a:shade val="1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세계시장(억 달러)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0.0_ </c:formatCode>
                <c:ptCount val="5"/>
                <c:pt idx="0">
                  <c:v>31.4</c:v>
                </c:pt>
                <c:pt idx="1">
                  <c:v>35.200000000000003</c:v>
                </c:pt>
                <c:pt idx="2">
                  <c:v>39.299999999999997</c:v>
                </c:pt>
                <c:pt idx="3">
                  <c:v>40</c:v>
                </c:pt>
                <c:pt idx="4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B-4087-935B-0A5117CCA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488240"/>
        <c:axId val="14564853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국내시장(억 원)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CB-4087-935B-0A5117CCA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41699</c:v>
                </c:pt>
                <c:pt idx="1">
                  <c:v>44493</c:v>
                </c:pt>
                <c:pt idx="2">
                  <c:v>47474</c:v>
                </c:pt>
                <c:pt idx="3">
                  <c:v>50655</c:v>
                </c:pt>
                <c:pt idx="4">
                  <c:v>54048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B-4087-935B-0A5117CCA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157343"/>
        <c:axId val="1167152063"/>
      </c:lineChart>
      <c:catAx>
        <c:axId val="145648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456485360"/>
        <c:crosses val="autoZero"/>
        <c:auto val="1"/>
        <c:lblAlgn val="ctr"/>
        <c:lblOffset val="100"/>
        <c:noMultiLvlLbl val="0"/>
      </c:catAx>
      <c:valAx>
        <c:axId val="1456485360"/>
        <c:scaling>
          <c:orientation val="minMax"/>
        </c:scaling>
        <c:delete val="0"/>
        <c:axPos val="l"/>
        <c:numFmt formatCode="0_ " sourceLinked="0"/>
        <c:majorTickMark val="none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456488240"/>
        <c:crosses val="autoZero"/>
        <c:crossBetween val="between"/>
      </c:valAx>
      <c:valAx>
        <c:axId val="1167152063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67157343"/>
        <c:crosses val="max"/>
        <c:crossBetween val="between"/>
        <c:majorUnit val="15000"/>
      </c:valAx>
      <c:catAx>
        <c:axId val="11671573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7152063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7A423-1827-4AF9-99D6-42F41619149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EF68DDE-4568-4386-BB52-0A22750B66AB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  <a:endParaRPr lang="en-US" altLang="ko-KR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029D550-79EB-47E5-8FB0-803549B9A320}" type="parTrans" cxnId="{CBE25874-CA91-4360-BB3B-8626B182F1C5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02249E7-EC82-4612-886F-01B7525BD59F}" type="sibTrans" cxnId="{CBE25874-CA91-4360-BB3B-8626B182F1C5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DAC28A3-8407-466B-8B75-A79A379BBB73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gm:t>
    </dgm:pt>
    <dgm:pt modelId="{8913A56B-91E8-4587-B7A9-32CEBAF3C27B}" type="parTrans" cxnId="{590CA139-D488-4D8C-9FA6-D52869CD170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8CD39D0-6BE4-4B96-90CA-022AFB22F9BE}" type="sibTrans" cxnId="{590CA139-D488-4D8C-9FA6-D52869CD170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36CC6F4-6432-4B74-8606-474273674E9B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</a:p>
      </dgm:t>
    </dgm:pt>
    <dgm:pt modelId="{A1AD3C9E-5266-45AA-8AAF-736CC31C1A2F}" type="parTrans" cxnId="{1ADC2BF4-FD5A-4362-BF1F-77C244A780FD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28CAF80-693D-422C-AF9B-8A7028B28C89}" type="sibTrans" cxnId="{1ADC2BF4-FD5A-4362-BF1F-77C244A780FD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4D412D5-80DF-4E2E-8781-0F6819E7DF7A}" type="pres">
      <dgm:prSet presAssocID="{1397A423-1827-4AF9-99D6-42F416191490}" presName="diagram" presStyleCnt="0">
        <dgm:presLayoutVars>
          <dgm:dir/>
          <dgm:resizeHandles val="exact"/>
        </dgm:presLayoutVars>
      </dgm:prSet>
      <dgm:spPr/>
    </dgm:pt>
    <dgm:pt modelId="{43B61079-99A5-4919-9EC3-ACA5E3E083ED}" type="pres">
      <dgm:prSet presAssocID="{4EF68DDE-4568-4386-BB52-0A22750B66AB}" presName="node" presStyleLbl="node1" presStyleIdx="0" presStyleCnt="3">
        <dgm:presLayoutVars>
          <dgm:bulletEnabled val="1"/>
        </dgm:presLayoutVars>
      </dgm:prSet>
      <dgm:spPr/>
    </dgm:pt>
    <dgm:pt modelId="{87002EB6-5999-409A-8E7E-4D9816BCE21E}" type="pres">
      <dgm:prSet presAssocID="{802249E7-EC82-4612-886F-01B7525BD59F}" presName="sibTrans" presStyleCnt="0"/>
      <dgm:spPr/>
    </dgm:pt>
    <dgm:pt modelId="{1C5606B2-E3F0-4321-89AB-AD2261582340}" type="pres">
      <dgm:prSet presAssocID="{1DAC28A3-8407-466B-8B75-A79A379BBB73}" presName="node" presStyleLbl="node1" presStyleIdx="1" presStyleCnt="3">
        <dgm:presLayoutVars>
          <dgm:bulletEnabled val="1"/>
        </dgm:presLayoutVars>
      </dgm:prSet>
      <dgm:spPr/>
    </dgm:pt>
    <dgm:pt modelId="{DD6B2FCB-F1CE-46AD-B41F-FFA5BF151BEB}" type="pres">
      <dgm:prSet presAssocID="{48CD39D0-6BE4-4B96-90CA-022AFB22F9BE}" presName="sibTrans" presStyleCnt="0"/>
      <dgm:spPr/>
    </dgm:pt>
    <dgm:pt modelId="{C744243A-42AF-4EAF-914E-5B1C1974AEBD}" type="pres">
      <dgm:prSet presAssocID="{236CC6F4-6432-4B74-8606-474273674E9B}" presName="node" presStyleLbl="node1" presStyleIdx="2" presStyleCnt="3">
        <dgm:presLayoutVars>
          <dgm:bulletEnabled val="1"/>
        </dgm:presLayoutVars>
      </dgm:prSet>
      <dgm:spPr/>
    </dgm:pt>
  </dgm:ptLst>
  <dgm:cxnLst>
    <dgm:cxn modelId="{590CA139-D488-4D8C-9FA6-D52869CD1700}" srcId="{1397A423-1827-4AF9-99D6-42F416191490}" destId="{1DAC28A3-8407-466B-8B75-A79A379BBB73}" srcOrd="1" destOrd="0" parTransId="{8913A56B-91E8-4587-B7A9-32CEBAF3C27B}" sibTransId="{48CD39D0-6BE4-4B96-90CA-022AFB22F9BE}"/>
    <dgm:cxn modelId="{CBE25874-CA91-4360-BB3B-8626B182F1C5}" srcId="{1397A423-1827-4AF9-99D6-42F416191490}" destId="{4EF68DDE-4568-4386-BB52-0A22750B66AB}" srcOrd="0" destOrd="0" parTransId="{0029D550-79EB-47E5-8FB0-803549B9A320}" sibTransId="{802249E7-EC82-4612-886F-01B7525BD59F}"/>
    <dgm:cxn modelId="{E46FDC78-8A0A-4C74-BC15-7FDC7A925EFA}" type="presOf" srcId="{236CC6F4-6432-4B74-8606-474273674E9B}" destId="{C744243A-42AF-4EAF-914E-5B1C1974AEBD}" srcOrd="0" destOrd="0" presId="urn:microsoft.com/office/officeart/2005/8/layout/default"/>
    <dgm:cxn modelId="{1068F7DF-B401-420E-87A2-36B677D9A1F1}" type="presOf" srcId="{1DAC28A3-8407-466B-8B75-A79A379BBB73}" destId="{1C5606B2-E3F0-4321-89AB-AD2261582340}" srcOrd="0" destOrd="0" presId="urn:microsoft.com/office/officeart/2005/8/layout/default"/>
    <dgm:cxn modelId="{3A57AEEA-1D60-43EC-B2CA-0F44C16CC262}" type="presOf" srcId="{1397A423-1827-4AF9-99D6-42F416191490}" destId="{64D412D5-80DF-4E2E-8781-0F6819E7DF7A}" srcOrd="0" destOrd="0" presId="urn:microsoft.com/office/officeart/2005/8/layout/default"/>
    <dgm:cxn modelId="{1ADC2BF4-FD5A-4362-BF1F-77C244A780FD}" srcId="{1397A423-1827-4AF9-99D6-42F416191490}" destId="{236CC6F4-6432-4B74-8606-474273674E9B}" srcOrd="2" destOrd="0" parTransId="{A1AD3C9E-5266-45AA-8AAF-736CC31C1A2F}" sibTransId="{228CAF80-693D-422C-AF9B-8A7028B28C89}"/>
    <dgm:cxn modelId="{D051C0FA-9BD5-488D-8163-EE7629961E51}" type="presOf" srcId="{4EF68DDE-4568-4386-BB52-0A22750B66AB}" destId="{43B61079-99A5-4919-9EC3-ACA5E3E083ED}" srcOrd="0" destOrd="0" presId="urn:microsoft.com/office/officeart/2005/8/layout/default"/>
    <dgm:cxn modelId="{76DDD0C5-56C7-4E87-995F-9EA8AC3DF083}" type="presParOf" srcId="{64D412D5-80DF-4E2E-8781-0F6819E7DF7A}" destId="{43B61079-99A5-4919-9EC3-ACA5E3E083ED}" srcOrd="0" destOrd="0" presId="urn:microsoft.com/office/officeart/2005/8/layout/default"/>
    <dgm:cxn modelId="{D8197512-1F24-49EC-94CF-2CF8B0DEE43F}" type="presParOf" srcId="{64D412D5-80DF-4E2E-8781-0F6819E7DF7A}" destId="{87002EB6-5999-409A-8E7E-4D9816BCE21E}" srcOrd="1" destOrd="0" presId="urn:microsoft.com/office/officeart/2005/8/layout/default"/>
    <dgm:cxn modelId="{44075CB4-419B-4C5C-A5AF-9CCAFD875058}" type="presParOf" srcId="{64D412D5-80DF-4E2E-8781-0F6819E7DF7A}" destId="{1C5606B2-E3F0-4321-89AB-AD2261582340}" srcOrd="2" destOrd="0" presId="urn:microsoft.com/office/officeart/2005/8/layout/default"/>
    <dgm:cxn modelId="{CB495CC0-2625-470A-9FB7-651E4164CFE9}" type="presParOf" srcId="{64D412D5-80DF-4E2E-8781-0F6819E7DF7A}" destId="{DD6B2FCB-F1CE-46AD-B41F-FFA5BF151BEB}" srcOrd="3" destOrd="0" presId="urn:microsoft.com/office/officeart/2005/8/layout/default"/>
    <dgm:cxn modelId="{14CE2CA6-2896-470A-8009-C758804C9D87}" type="presParOf" srcId="{64D412D5-80DF-4E2E-8781-0F6819E7DF7A}" destId="{C744243A-42AF-4EAF-914E-5B1C1974AEB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C34EA-1758-4B5B-BCBF-56B7611C8765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2BFEB2F-B686-4557-A4BC-1FA75C852321}">
      <dgm:prSet phldrT="[텍스트]"/>
      <dgm:spPr/>
      <dgm:t>
        <a:bodyPr/>
        <a:lstStyle/>
        <a:p>
          <a:pPr latinLnBrk="1"/>
          <a:r>
            <a:rPr lang="ko-KR" altLang="en-US" dirty="0"/>
            <a:t>소</a:t>
          </a:r>
          <a:endParaRPr lang="en-US" altLang="ko-KR" dirty="0"/>
        </a:p>
        <a:p>
          <a:pPr latinLnBrk="1"/>
          <a:r>
            <a:rPr lang="ko-KR" altLang="en-US" dirty="0"/>
            <a:t>비</a:t>
          </a:r>
        </a:p>
      </dgm:t>
    </dgm:pt>
    <dgm:pt modelId="{D02C153B-0C79-4A92-9C80-59F9E1337369}" type="parTrans" cxnId="{B63560F1-7D78-4A63-B0FF-F94BCEC1BCC2}">
      <dgm:prSet/>
      <dgm:spPr/>
      <dgm:t>
        <a:bodyPr/>
        <a:lstStyle/>
        <a:p>
          <a:pPr latinLnBrk="1"/>
          <a:endParaRPr lang="ko-KR" altLang="en-US"/>
        </a:p>
      </dgm:t>
    </dgm:pt>
    <dgm:pt modelId="{28D2F966-889C-4FB6-8FEE-B66E6C840798}" type="sibTrans" cxnId="{B63560F1-7D78-4A63-B0FF-F94BCEC1BCC2}">
      <dgm:prSet/>
      <dgm:spPr/>
      <dgm:t>
        <a:bodyPr/>
        <a:lstStyle/>
        <a:p>
          <a:pPr latinLnBrk="1"/>
          <a:endParaRPr lang="ko-KR" altLang="en-US"/>
        </a:p>
      </dgm:t>
    </dgm:pt>
    <dgm:pt modelId="{B9F97F3E-7196-4EF8-B65A-335C7E2D93CF}">
      <dgm:prSet phldrT="[텍스트]"/>
      <dgm:spPr/>
      <dgm:t>
        <a:bodyPr/>
        <a:lstStyle/>
        <a:p>
          <a:pPr latinLnBrk="1"/>
          <a:r>
            <a:rPr lang="ko-KR" altLang="en-US" dirty="0"/>
            <a:t>유</a:t>
          </a:r>
          <a:endParaRPr lang="en-US" altLang="ko-KR" dirty="0"/>
        </a:p>
        <a:p>
          <a:pPr latinLnBrk="1"/>
          <a:r>
            <a:rPr lang="ko-KR" altLang="en-US" dirty="0"/>
            <a:t>통</a:t>
          </a:r>
        </a:p>
      </dgm:t>
    </dgm:pt>
    <dgm:pt modelId="{BE8D035B-AEC1-4375-9ED0-087CD9B7E958}" type="parTrans" cxnId="{6E0E21BA-6F16-42A5-AFF1-DAE239A8FC1B}">
      <dgm:prSet/>
      <dgm:spPr/>
      <dgm:t>
        <a:bodyPr/>
        <a:lstStyle/>
        <a:p>
          <a:pPr latinLnBrk="1"/>
          <a:endParaRPr lang="ko-KR" altLang="en-US"/>
        </a:p>
      </dgm:t>
    </dgm:pt>
    <dgm:pt modelId="{024726A3-E802-4C12-BC5E-1BC5D8C1D2B5}" type="sibTrans" cxnId="{6E0E21BA-6F16-42A5-AFF1-DAE239A8FC1B}">
      <dgm:prSet/>
      <dgm:spPr/>
      <dgm:t>
        <a:bodyPr/>
        <a:lstStyle/>
        <a:p>
          <a:pPr latinLnBrk="1"/>
          <a:endParaRPr lang="ko-KR" altLang="en-US"/>
        </a:p>
      </dgm:t>
    </dgm:pt>
    <dgm:pt modelId="{FE70A64E-1FCE-4653-B7C4-C33E63EA5810}">
      <dgm:prSet phldrT="[텍스트]"/>
      <dgm:spPr/>
      <dgm:t>
        <a:bodyPr/>
        <a:lstStyle/>
        <a:p>
          <a:pPr latinLnBrk="1"/>
          <a:r>
            <a:rPr lang="ko-KR" altLang="en-US" dirty="0"/>
            <a:t>생</a:t>
          </a:r>
          <a:br>
            <a:rPr lang="en-US" altLang="ko-KR" dirty="0"/>
          </a:br>
          <a:r>
            <a:rPr lang="ko-KR" altLang="en-US" dirty="0"/>
            <a:t>산</a:t>
          </a:r>
        </a:p>
      </dgm:t>
    </dgm:pt>
    <dgm:pt modelId="{CF5A3013-B6D6-4F9D-BFBC-B030B1D0E88F}" type="parTrans" cxnId="{A039DF61-F783-4A46-84B9-F6EE7BC49BB7}">
      <dgm:prSet/>
      <dgm:spPr/>
      <dgm:t>
        <a:bodyPr/>
        <a:lstStyle/>
        <a:p>
          <a:pPr latinLnBrk="1"/>
          <a:endParaRPr lang="ko-KR" altLang="en-US"/>
        </a:p>
      </dgm:t>
    </dgm:pt>
    <dgm:pt modelId="{9FA50B2A-F352-4134-A4A7-4D4654FA0B3B}" type="sibTrans" cxnId="{A039DF61-F783-4A46-84B9-F6EE7BC49BB7}">
      <dgm:prSet/>
      <dgm:spPr/>
      <dgm:t>
        <a:bodyPr/>
        <a:lstStyle/>
        <a:p>
          <a:pPr latinLnBrk="1"/>
          <a:endParaRPr lang="ko-KR" altLang="en-US"/>
        </a:p>
      </dgm:t>
    </dgm:pt>
    <dgm:pt modelId="{EEADD724-EC6C-419B-9807-7697AF61A08A}">
      <dgm:prSet phldrT="[텍스트]"/>
      <dgm:spPr/>
      <dgm:t>
        <a:bodyPr/>
        <a:lstStyle/>
        <a:p>
          <a:pPr latinLnBrk="1"/>
          <a:r>
            <a:rPr lang="ko-KR" altLang="en-US" dirty="0"/>
            <a:t>스마트 농업</a:t>
          </a:r>
        </a:p>
      </dgm:t>
    </dgm:pt>
    <dgm:pt modelId="{A77964E1-0346-41A3-846D-E9E88CF333B1}" type="parTrans" cxnId="{BE2C33ED-EDC4-4737-84D7-D13F191BE118}">
      <dgm:prSet/>
      <dgm:spPr/>
      <dgm:t>
        <a:bodyPr/>
        <a:lstStyle/>
        <a:p>
          <a:pPr latinLnBrk="1"/>
          <a:endParaRPr lang="ko-KR" altLang="en-US"/>
        </a:p>
      </dgm:t>
    </dgm:pt>
    <dgm:pt modelId="{D76D67EB-A4DE-4CE6-97E5-83398B096B80}" type="sibTrans" cxnId="{BE2C33ED-EDC4-4737-84D7-D13F191BE118}">
      <dgm:prSet/>
      <dgm:spPr/>
      <dgm:t>
        <a:bodyPr/>
        <a:lstStyle/>
        <a:p>
          <a:pPr latinLnBrk="1"/>
          <a:endParaRPr lang="ko-KR" altLang="en-US"/>
        </a:p>
      </dgm:t>
    </dgm:pt>
    <dgm:pt modelId="{62FDC51E-6885-4DAF-BEE8-63A76718FD71}" type="pres">
      <dgm:prSet presAssocID="{B5EC34EA-1758-4B5B-BCBF-56B7611C8765}" presName="Name0" presStyleCnt="0">
        <dgm:presLayoutVars>
          <dgm:chMax val="4"/>
          <dgm:resizeHandles val="exact"/>
        </dgm:presLayoutVars>
      </dgm:prSet>
      <dgm:spPr/>
    </dgm:pt>
    <dgm:pt modelId="{AE7359EA-671C-404F-84F9-6D72694034DE}" type="pres">
      <dgm:prSet presAssocID="{B5EC34EA-1758-4B5B-BCBF-56B7611C8765}" presName="ellipse" presStyleLbl="trBgShp" presStyleIdx="0" presStyleCnt="1"/>
      <dgm:spPr/>
    </dgm:pt>
    <dgm:pt modelId="{65C40F4A-8A0D-46F5-91C4-B8823B03B34A}" type="pres">
      <dgm:prSet presAssocID="{B5EC34EA-1758-4B5B-BCBF-56B7611C8765}" presName="arrow1" presStyleLbl="fgShp" presStyleIdx="0" presStyleCnt="1"/>
      <dgm:spPr/>
    </dgm:pt>
    <dgm:pt modelId="{05A786CC-2025-44AD-9B64-B3B36F3C76EB}" type="pres">
      <dgm:prSet presAssocID="{B5EC34EA-1758-4B5B-BCBF-56B7611C8765}" presName="rectangle" presStyleLbl="revTx" presStyleIdx="0" presStyleCnt="1">
        <dgm:presLayoutVars>
          <dgm:bulletEnabled val="1"/>
        </dgm:presLayoutVars>
      </dgm:prSet>
      <dgm:spPr/>
    </dgm:pt>
    <dgm:pt modelId="{18ACA680-6997-42D2-A4F8-91C1A2A990C8}" type="pres">
      <dgm:prSet presAssocID="{B9F97F3E-7196-4EF8-B65A-335C7E2D93CF}" presName="item1" presStyleLbl="node1" presStyleIdx="0" presStyleCnt="3">
        <dgm:presLayoutVars>
          <dgm:bulletEnabled val="1"/>
        </dgm:presLayoutVars>
      </dgm:prSet>
      <dgm:spPr/>
    </dgm:pt>
    <dgm:pt modelId="{275FAE42-DBA7-4A66-A834-0CD103F90179}" type="pres">
      <dgm:prSet presAssocID="{FE70A64E-1FCE-4653-B7C4-C33E63EA5810}" presName="item2" presStyleLbl="node1" presStyleIdx="1" presStyleCnt="3">
        <dgm:presLayoutVars>
          <dgm:bulletEnabled val="1"/>
        </dgm:presLayoutVars>
      </dgm:prSet>
      <dgm:spPr/>
    </dgm:pt>
    <dgm:pt modelId="{673D5E81-DE9E-449D-8402-8D05F367B424}" type="pres">
      <dgm:prSet presAssocID="{EEADD724-EC6C-419B-9807-7697AF61A08A}" presName="item3" presStyleLbl="node1" presStyleIdx="2" presStyleCnt="3">
        <dgm:presLayoutVars>
          <dgm:bulletEnabled val="1"/>
        </dgm:presLayoutVars>
      </dgm:prSet>
      <dgm:spPr/>
    </dgm:pt>
    <dgm:pt modelId="{E98FA8CB-EA21-49DD-BA27-2F78C2E25DE5}" type="pres">
      <dgm:prSet presAssocID="{B5EC34EA-1758-4B5B-BCBF-56B7611C8765}" presName="funnel" presStyleLbl="trAlignAcc1" presStyleIdx="0" presStyleCnt="1"/>
      <dgm:spPr/>
    </dgm:pt>
  </dgm:ptLst>
  <dgm:cxnLst>
    <dgm:cxn modelId="{4AB03735-01E9-49BD-B71F-DF6BD05BCC4E}" type="presOf" srcId="{B5EC34EA-1758-4B5B-BCBF-56B7611C8765}" destId="{62FDC51E-6885-4DAF-BEE8-63A76718FD71}" srcOrd="0" destOrd="0" presId="urn:microsoft.com/office/officeart/2005/8/layout/funnel1"/>
    <dgm:cxn modelId="{A039DF61-F783-4A46-84B9-F6EE7BC49BB7}" srcId="{B5EC34EA-1758-4B5B-BCBF-56B7611C8765}" destId="{FE70A64E-1FCE-4653-B7C4-C33E63EA5810}" srcOrd="2" destOrd="0" parTransId="{CF5A3013-B6D6-4F9D-BFBC-B030B1D0E88F}" sibTransId="{9FA50B2A-F352-4134-A4A7-4D4654FA0B3B}"/>
    <dgm:cxn modelId="{5946DE7F-E95A-436D-8F5F-54FB62E6114B}" type="presOf" srcId="{FE70A64E-1FCE-4653-B7C4-C33E63EA5810}" destId="{18ACA680-6997-42D2-A4F8-91C1A2A990C8}" srcOrd="0" destOrd="0" presId="urn:microsoft.com/office/officeart/2005/8/layout/funnel1"/>
    <dgm:cxn modelId="{794913A1-BE64-4472-BB8D-6E22ED8626FB}" type="presOf" srcId="{02BFEB2F-B686-4557-A4BC-1FA75C852321}" destId="{673D5E81-DE9E-449D-8402-8D05F367B424}" srcOrd="0" destOrd="0" presId="urn:microsoft.com/office/officeart/2005/8/layout/funnel1"/>
    <dgm:cxn modelId="{6E0E21BA-6F16-42A5-AFF1-DAE239A8FC1B}" srcId="{B5EC34EA-1758-4B5B-BCBF-56B7611C8765}" destId="{B9F97F3E-7196-4EF8-B65A-335C7E2D93CF}" srcOrd="1" destOrd="0" parTransId="{BE8D035B-AEC1-4375-9ED0-087CD9B7E958}" sibTransId="{024726A3-E802-4C12-BC5E-1BC5D8C1D2B5}"/>
    <dgm:cxn modelId="{167C96D5-17A3-4D53-AE79-8659CF274A2B}" type="presOf" srcId="{B9F97F3E-7196-4EF8-B65A-335C7E2D93CF}" destId="{275FAE42-DBA7-4A66-A834-0CD103F90179}" srcOrd="0" destOrd="0" presId="urn:microsoft.com/office/officeart/2005/8/layout/funnel1"/>
    <dgm:cxn modelId="{BE2C33ED-EDC4-4737-84D7-D13F191BE118}" srcId="{B5EC34EA-1758-4B5B-BCBF-56B7611C8765}" destId="{EEADD724-EC6C-419B-9807-7697AF61A08A}" srcOrd="3" destOrd="0" parTransId="{A77964E1-0346-41A3-846D-E9E88CF333B1}" sibTransId="{D76D67EB-A4DE-4CE6-97E5-83398B096B80}"/>
    <dgm:cxn modelId="{8F6FFAF0-B01C-4124-B200-31E30427F8A1}" type="presOf" srcId="{EEADD724-EC6C-419B-9807-7697AF61A08A}" destId="{05A786CC-2025-44AD-9B64-B3B36F3C76EB}" srcOrd="0" destOrd="0" presId="urn:microsoft.com/office/officeart/2005/8/layout/funnel1"/>
    <dgm:cxn modelId="{B63560F1-7D78-4A63-B0FF-F94BCEC1BCC2}" srcId="{B5EC34EA-1758-4B5B-BCBF-56B7611C8765}" destId="{02BFEB2F-B686-4557-A4BC-1FA75C852321}" srcOrd="0" destOrd="0" parTransId="{D02C153B-0C79-4A92-9C80-59F9E1337369}" sibTransId="{28D2F966-889C-4FB6-8FEE-B66E6C840798}"/>
    <dgm:cxn modelId="{AD9A0883-6922-49B2-A652-5591DF9CBDC6}" type="presParOf" srcId="{62FDC51E-6885-4DAF-BEE8-63A76718FD71}" destId="{AE7359EA-671C-404F-84F9-6D72694034DE}" srcOrd="0" destOrd="0" presId="urn:microsoft.com/office/officeart/2005/8/layout/funnel1"/>
    <dgm:cxn modelId="{A5CB85AB-2CD5-479C-A081-841D053CB633}" type="presParOf" srcId="{62FDC51E-6885-4DAF-BEE8-63A76718FD71}" destId="{65C40F4A-8A0D-46F5-91C4-B8823B03B34A}" srcOrd="1" destOrd="0" presId="urn:microsoft.com/office/officeart/2005/8/layout/funnel1"/>
    <dgm:cxn modelId="{E5926372-A40B-427C-9755-33735610CA46}" type="presParOf" srcId="{62FDC51E-6885-4DAF-BEE8-63A76718FD71}" destId="{05A786CC-2025-44AD-9B64-B3B36F3C76EB}" srcOrd="2" destOrd="0" presId="urn:microsoft.com/office/officeart/2005/8/layout/funnel1"/>
    <dgm:cxn modelId="{77DB96B6-D5DB-4BF7-BB42-81C7873621E7}" type="presParOf" srcId="{62FDC51E-6885-4DAF-BEE8-63A76718FD71}" destId="{18ACA680-6997-42D2-A4F8-91C1A2A990C8}" srcOrd="3" destOrd="0" presId="urn:microsoft.com/office/officeart/2005/8/layout/funnel1"/>
    <dgm:cxn modelId="{FCC2089C-3DC9-42AE-B2B4-270E76EB1374}" type="presParOf" srcId="{62FDC51E-6885-4DAF-BEE8-63A76718FD71}" destId="{275FAE42-DBA7-4A66-A834-0CD103F90179}" srcOrd="4" destOrd="0" presId="urn:microsoft.com/office/officeart/2005/8/layout/funnel1"/>
    <dgm:cxn modelId="{577249BF-FB95-4DF5-A6C0-F63F44F5AC15}" type="presParOf" srcId="{62FDC51E-6885-4DAF-BEE8-63A76718FD71}" destId="{673D5E81-DE9E-449D-8402-8D05F367B424}" srcOrd="5" destOrd="0" presId="urn:microsoft.com/office/officeart/2005/8/layout/funnel1"/>
    <dgm:cxn modelId="{6E2180DB-2453-4D94-AA31-9F07B04120B7}" type="presParOf" srcId="{62FDC51E-6885-4DAF-BEE8-63A76718FD71}" destId="{E98FA8CB-EA21-49DD-BA27-2F78C2E25DE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1079-99A5-4919-9EC3-ACA5E3E083ED}">
      <dsp:nvSpPr>
        <dsp:cNvPr id="0" name=""/>
        <dsp:cNvSpPr/>
      </dsp:nvSpPr>
      <dsp:spPr>
        <a:xfrm>
          <a:off x="164844" y="666"/>
          <a:ext cx="1009645" cy="605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  <a:endParaRPr lang="en-US" altLang="ko-KR" sz="22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64844" y="666"/>
        <a:ext cx="1009645" cy="605787"/>
      </dsp:txXfrm>
    </dsp:sp>
    <dsp:sp modelId="{1C5606B2-E3F0-4321-89AB-AD2261582340}">
      <dsp:nvSpPr>
        <dsp:cNvPr id="0" name=""/>
        <dsp:cNvSpPr/>
      </dsp:nvSpPr>
      <dsp:spPr>
        <a:xfrm>
          <a:off x="1275454" y="666"/>
          <a:ext cx="1009645" cy="605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sp:txBody>
      <dsp:txXfrm>
        <a:off x="1275454" y="666"/>
        <a:ext cx="1009645" cy="605787"/>
      </dsp:txXfrm>
    </dsp:sp>
    <dsp:sp modelId="{C744243A-42AF-4EAF-914E-5B1C1974AEBD}">
      <dsp:nvSpPr>
        <dsp:cNvPr id="0" name=""/>
        <dsp:cNvSpPr/>
      </dsp:nvSpPr>
      <dsp:spPr>
        <a:xfrm>
          <a:off x="720149" y="707418"/>
          <a:ext cx="1009645" cy="605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</a:p>
      </dsp:txBody>
      <dsp:txXfrm>
        <a:off x="720149" y="707418"/>
        <a:ext cx="1009645" cy="60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359EA-671C-404F-84F9-6D72694034DE}">
      <dsp:nvSpPr>
        <dsp:cNvPr id="0" name=""/>
        <dsp:cNvSpPr/>
      </dsp:nvSpPr>
      <dsp:spPr>
        <a:xfrm>
          <a:off x="405516" y="111615"/>
          <a:ext cx="1481915" cy="5146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0F4A-8A0D-46F5-91C4-B8823B03B34A}">
      <dsp:nvSpPr>
        <dsp:cNvPr id="0" name=""/>
        <dsp:cNvSpPr/>
      </dsp:nvSpPr>
      <dsp:spPr>
        <a:xfrm>
          <a:off x="1005175" y="1371818"/>
          <a:ext cx="287192" cy="1838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786CC-2025-44AD-9B64-B3B36F3C76EB}">
      <dsp:nvSpPr>
        <dsp:cNvPr id="0" name=""/>
        <dsp:cNvSpPr/>
      </dsp:nvSpPr>
      <dsp:spPr>
        <a:xfrm>
          <a:off x="459508" y="1518861"/>
          <a:ext cx="1378525" cy="34463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900" kern="1200" dirty="0"/>
            <a:t>스마트 농업</a:t>
          </a:r>
        </a:p>
      </dsp:txBody>
      <dsp:txXfrm>
        <a:off x="459508" y="1518861"/>
        <a:ext cx="1378525" cy="344631"/>
      </dsp:txXfrm>
    </dsp:sp>
    <dsp:sp modelId="{18ACA680-6997-42D2-A4F8-91C1A2A990C8}">
      <dsp:nvSpPr>
        <dsp:cNvPr id="0" name=""/>
        <dsp:cNvSpPr/>
      </dsp:nvSpPr>
      <dsp:spPr>
        <a:xfrm>
          <a:off x="944290" y="666013"/>
          <a:ext cx="516947" cy="516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700" kern="1200" dirty="0"/>
            <a:t>생</a:t>
          </a:r>
          <a:br>
            <a:rPr lang="en-US" altLang="ko-KR" sz="700" kern="1200" dirty="0"/>
          </a:br>
          <a:r>
            <a:rPr lang="ko-KR" altLang="en-US" sz="700" kern="1200" dirty="0"/>
            <a:t>산</a:t>
          </a:r>
        </a:p>
      </dsp:txBody>
      <dsp:txXfrm>
        <a:off x="1019995" y="741718"/>
        <a:ext cx="365537" cy="365537"/>
      </dsp:txXfrm>
    </dsp:sp>
    <dsp:sp modelId="{275FAE42-DBA7-4A66-A834-0CD103F90179}">
      <dsp:nvSpPr>
        <dsp:cNvPr id="0" name=""/>
        <dsp:cNvSpPr/>
      </dsp:nvSpPr>
      <dsp:spPr>
        <a:xfrm>
          <a:off x="574385" y="278187"/>
          <a:ext cx="516947" cy="516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700" kern="1200" dirty="0"/>
            <a:t>유</a:t>
          </a:r>
          <a:endParaRPr lang="en-US" altLang="ko-KR" sz="700" kern="1200" dirty="0"/>
        </a:p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700" kern="1200" dirty="0"/>
            <a:t>통</a:t>
          </a:r>
        </a:p>
      </dsp:txBody>
      <dsp:txXfrm>
        <a:off x="650090" y="353892"/>
        <a:ext cx="365537" cy="365537"/>
      </dsp:txXfrm>
    </dsp:sp>
    <dsp:sp modelId="{673D5E81-DE9E-449D-8402-8D05F367B424}">
      <dsp:nvSpPr>
        <dsp:cNvPr id="0" name=""/>
        <dsp:cNvSpPr/>
      </dsp:nvSpPr>
      <dsp:spPr>
        <a:xfrm>
          <a:off x="1102820" y="153201"/>
          <a:ext cx="516947" cy="516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700" kern="1200" dirty="0"/>
            <a:t>소</a:t>
          </a:r>
          <a:endParaRPr lang="en-US" altLang="ko-KR" sz="700" kern="1200" dirty="0"/>
        </a:p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700" kern="1200" dirty="0"/>
            <a:t>비</a:t>
          </a:r>
        </a:p>
      </dsp:txBody>
      <dsp:txXfrm>
        <a:off x="1178525" y="228906"/>
        <a:ext cx="365537" cy="365537"/>
      </dsp:txXfrm>
    </dsp:sp>
    <dsp:sp modelId="{E98FA8CB-EA21-49DD-BA27-2F78C2E25DE5}">
      <dsp:nvSpPr>
        <dsp:cNvPr id="0" name=""/>
        <dsp:cNvSpPr/>
      </dsp:nvSpPr>
      <dsp:spPr>
        <a:xfrm>
          <a:off x="344631" y="48433"/>
          <a:ext cx="1608280" cy="12866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0.25503</cdr:x>
      <cdr:y>0.14067</cdr:y>
    </cdr:from>
    <cdr:to>
      <cdr:x>0.46605</cdr:x>
      <cdr:y>0.23831</cdr:y>
    </cdr:to>
    <cdr:sp macro="" textlink="">
      <cdr:nvSpPr>
        <cdr:cNvPr id="2" name="말풍선: 모서리가 둥근 사각형 1">
          <a:extLst xmlns:a="http://schemas.openxmlformats.org/drawingml/2006/main">
            <a:ext uri="{FF2B5EF4-FFF2-40B4-BE49-F238E27FC236}">
              <a16:creationId xmlns:a16="http://schemas.microsoft.com/office/drawing/2014/main" id="{B3956EF4-92C4-99FB-F125-E9630577577A}"/>
            </a:ext>
          </a:extLst>
        </cdr:cNvPr>
        <cdr:cNvSpPr/>
      </cdr:nvSpPr>
      <cdr:spPr>
        <a:xfrm xmlns:a="http://schemas.openxmlformats.org/drawingml/2006/main">
          <a:off x="2289612" y="660105"/>
          <a:ext cx="1894460" cy="458190"/>
        </a:xfrm>
        <a:prstGeom xmlns:a="http://schemas.openxmlformats.org/drawingml/2006/main" prst="wedgeRoundRectCallout">
          <a:avLst>
            <a:gd name="adj1" fmla="val -22296"/>
            <a:gd name="adj2" fmla="val 84674"/>
            <a:gd name="adj3" fmla="val 16667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/>
        <a:lstStyle xmlns:a="http://schemas.openxmlformats.org/drawingml/2006/main"/>
        <a:p xmlns:a="http://schemas.openxmlformats.org/drawingml/2006/main">
          <a:r>
            <a:rPr lang="ko-KR" altLang="en-US" sz="18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지능형 농작업기</a:t>
          </a:r>
          <a:endParaRPr lang="ko-KR" sz="1800" dirty="0">
            <a:solidFill>
              <a:schemeClr val="tx1"/>
            </a:solidFill>
            <a:latin typeface="궁서" panose="02030600000101010101" pitchFamily="18" charset="-127"/>
            <a:ea typeface="궁서" panose="02030600000101010101" pitchFamily="18" charset="-127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77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42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6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7F06F420-9E40-0071-BF23-044E258FDFE0}"/>
              </a:ext>
            </a:extLst>
          </p:cNvPr>
          <p:cNvSpPr/>
          <p:nvPr userDrawn="1"/>
        </p:nvSpPr>
        <p:spPr>
          <a:xfrm>
            <a:off x="0" y="681038"/>
            <a:ext cx="9906000" cy="644526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육각형 7">
            <a:extLst>
              <a:ext uri="{FF2B5EF4-FFF2-40B4-BE49-F238E27FC236}">
                <a16:creationId xmlns:a16="http://schemas.microsoft.com/office/drawing/2014/main" id="{53D93F0F-F8DA-1147-63FB-3560C961C3C7}"/>
              </a:ext>
            </a:extLst>
          </p:cNvPr>
          <p:cNvSpPr/>
          <p:nvPr userDrawn="1"/>
        </p:nvSpPr>
        <p:spPr>
          <a:xfrm>
            <a:off x="480475" y="0"/>
            <a:ext cx="8764887" cy="1325563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62" y="59397"/>
            <a:ext cx="88454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endParaRPr lang="en-US" dirty="0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7C4B53F9-95E2-324D-4470-B45018D7B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5" y="6295758"/>
            <a:ext cx="1314988" cy="4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81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10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6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15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81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0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25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E43A7-D299-404C-8891-C6C74993E3E6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7DEB2-F2D6-4704-A8FF-638F5A8B27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7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A79778B-2DDD-8E78-4FE6-097C109DDEB0}"/>
              </a:ext>
            </a:extLst>
          </p:cNvPr>
          <p:cNvSpPr/>
          <p:nvPr/>
        </p:nvSpPr>
        <p:spPr>
          <a:xfrm>
            <a:off x="0" y="0"/>
            <a:ext cx="5347855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364BAD-CFCA-A255-E433-F91BEDE520CE}"/>
              </a:ext>
            </a:extLst>
          </p:cNvPr>
          <p:cNvSpPr/>
          <p:nvPr/>
        </p:nvSpPr>
        <p:spPr>
          <a:xfrm>
            <a:off x="1288482" y="3429000"/>
            <a:ext cx="7144318" cy="13256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Smart</a:t>
            </a:r>
            <a:r>
              <a:rPr lang="ko-KR" altLang="en-US" sz="5400" b="1" dirty="0">
                <a:ln w="0"/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5400" b="1" dirty="0">
                <a:ln w="0"/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Farming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F4E163FB-0169-D96D-3C3C-88F168E859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90" y="78509"/>
            <a:ext cx="1985528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083B578-9B17-7DD0-B03E-5C6DF1B1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15" name="화살표: 위로 굽음 14">
            <a:extLst>
              <a:ext uri="{FF2B5EF4-FFF2-40B4-BE49-F238E27FC236}">
                <a16:creationId xmlns:a16="http://schemas.microsoft.com/office/drawing/2014/main" id="{D9C4BFF8-B540-4C17-5A3E-70D297B25468}"/>
              </a:ext>
            </a:extLst>
          </p:cNvPr>
          <p:cNvSpPr/>
          <p:nvPr/>
        </p:nvSpPr>
        <p:spPr>
          <a:xfrm>
            <a:off x="1006762" y="2276183"/>
            <a:ext cx="5994401" cy="58189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사각형: 잘린 위쪽 모서리 13">
            <a:extLst>
              <a:ext uri="{FF2B5EF4-FFF2-40B4-BE49-F238E27FC236}">
                <a16:creationId xmlns:a16="http://schemas.microsoft.com/office/drawing/2014/main" id="{12994404-4E79-9A39-4323-553545351A06}"/>
              </a:ext>
            </a:extLst>
          </p:cNvPr>
          <p:cNvSpPr/>
          <p:nvPr/>
        </p:nvSpPr>
        <p:spPr>
          <a:xfrm rot="5400000">
            <a:off x="954985" y="1790226"/>
            <a:ext cx="793900" cy="1341796"/>
          </a:xfrm>
          <a:prstGeom prst="snip2SameRect">
            <a:avLst>
              <a:gd name="adj1" fmla="val 48837"/>
              <a:gd name="adj2" fmla="val 255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27AD3-281A-962C-4001-0A7CE62C8C5B}"/>
              </a:ext>
            </a:extLst>
          </p:cNvPr>
          <p:cNvSpPr txBox="1"/>
          <p:nvPr/>
        </p:nvSpPr>
        <p:spPr>
          <a:xfrm>
            <a:off x="2022833" y="2230291"/>
            <a:ext cx="40731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의미</a:t>
            </a:r>
          </a:p>
        </p:txBody>
      </p:sp>
      <p:sp>
        <p:nvSpPr>
          <p:cNvPr id="18" name="화살표: 위로 굽음 17">
            <a:extLst>
              <a:ext uri="{FF2B5EF4-FFF2-40B4-BE49-F238E27FC236}">
                <a16:creationId xmlns:a16="http://schemas.microsoft.com/office/drawing/2014/main" id="{396CECAC-4672-7ACF-21A0-FB124914693E}"/>
              </a:ext>
            </a:extLst>
          </p:cNvPr>
          <p:cNvSpPr/>
          <p:nvPr/>
        </p:nvSpPr>
        <p:spPr>
          <a:xfrm>
            <a:off x="1006762" y="3418036"/>
            <a:ext cx="5994401" cy="58189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9" name="사각형: 잘린 위쪽 모서리 18">
            <a:extLst>
              <a:ext uri="{FF2B5EF4-FFF2-40B4-BE49-F238E27FC236}">
                <a16:creationId xmlns:a16="http://schemas.microsoft.com/office/drawing/2014/main" id="{3DEF261A-6B28-AEA2-4B8A-8180154FB5CF}"/>
              </a:ext>
            </a:extLst>
          </p:cNvPr>
          <p:cNvSpPr/>
          <p:nvPr/>
        </p:nvSpPr>
        <p:spPr>
          <a:xfrm rot="5400000">
            <a:off x="954985" y="2932079"/>
            <a:ext cx="793900" cy="1341796"/>
          </a:xfrm>
          <a:prstGeom prst="snip2SameRect">
            <a:avLst>
              <a:gd name="adj1" fmla="val 48837"/>
              <a:gd name="adj2" fmla="val 255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C58E1D-EAE6-E500-9C61-E8CA31862FE7}"/>
              </a:ext>
            </a:extLst>
          </p:cNvPr>
          <p:cNvSpPr txBox="1"/>
          <p:nvPr/>
        </p:nvSpPr>
        <p:spPr>
          <a:xfrm>
            <a:off x="2022833" y="3372144"/>
            <a:ext cx="40731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세대별 스마트 팜 모델</a:t>
            </a:r>
          </a:p>
        </p:txBody>
      </p:sp>
      <p:sp>
        <p:nvSpPr>
          <p:cNvPr id="21" name="화살표: 위로 굽음 20">
            <a:extLst>
              <a:ext uri="{FF2B5EF4-FFF2-40B4-BE49-F238E27FC236}">
                <a16:creationId xmlns:a16="http://schemas.microsoft.com/office/drawing/2014/main" id="{BB91752F-2C8D-D289-2E24-99EDADA11BD1}"/>
              </a:ext>
            </a:extLst>
          </p:cNvPr>
          <p:cNvSpPr/>
          <p:nvPr/>
        </p:nvSpPr>
        <p:spPr>
          <a:xfrm>
            <a:off x="1006762" y="4606498"/>
            <a:ext cx="5994401" cy="58189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2" name="사각형: 잘린 위쪽 모서리 21">
            <a:extLst>
              <a:ext uri="{FF2B5EF4-FFF2-40B4-BE49-F238E27FC236}">
                <a16:creationId xmlns:a16="http://schemas.microsoft.com/office/drawing/2014/main" id="{FE167AC7-ADDC-B9CB-40AC-70980C604B7C}"/>
              </a:ext>
            </a:extLst>
          </p:cNvPr>
          <p:cNvSpPr/>
          <p:nvPr/>
        </p:nvSpPr>
        <p:spPr>
          <a:xfrm rot="5400000">
            <a:off x="954985" y="4120541"/>
            <a:ext cx="793900" cy="1341796"/>
          </a:xfrm>
          <a:prstGeom prst="snip2SameRect">
            <a:avLst>
              <a:gd name="adj1" fmla="val 48837"/>
              <a:gd name="adj2" fmla="val 255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152D8C-09B7-8438-9462-8D1135D09A53}"/>
              </a:ext>
            </a:extLst>
          </p:cNvPr>
          <p:cNvSpPr txBox="1"/>
          <p:nvPr/>
        </p:nvSpPr>
        <p:spPr>
          <a:xfrm>
            <a:off x="2022833" y="4560606"/>
            <a:ext cx="40731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스마트 팜 분야 시장 규모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4" name="화살표: 위로 굽음 23">
            <a:extLst>
              <a:ext uri="{FF2B5EF4-FFF2-40B4-BE49-F238E27FC236}">
                <a16:creationId xmlns:a16="http://schemas.microsoft.com/office/drawing/2014/main" id="{3AAA6A34-3B2F-02E2-CA07-642437DF6FC1}"/>
              </a:ext>
            </a:extLst>
          </p:cNvPr>
          <p:cNvSpPr/>
          <p:nvPr/>
        </p:nvSpPr>
        <p:spPr>
          <a:xfrm>
            <a:off x="1006762" y="5612407"/>
            <a:ext cx="5994401" cy="58189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5" name="사각형: 잘린 위쪽 모서리 24">
            <a:extLst>
              <a:ext uri="{FF2B5EF4-FFF2-40B4-BE49-F238E27FC236}">
                <a16:creationId xmlns:a16="http://schemas.microsoft.com/office/drawing/2014/main" id="{5CEFAEE7-3FE8-EC30-F528-C397C730A754}"/>
              </a:ext>
            </a:extLst>
          </p:cNvPr>
          <p:cNvSpPr/>
          <p:nvPr/>
        </p:nvSpPr>
        <p:spPr>
          <a:xfrm rot="5400000">
            <a:off x="954985" y="5126450"/>
            <a:ext cx="793900" cy="1341796"/>
          </a:xfrm>
          <a:prstGeom prst="snip2SameRect">
            <a:avLst>
              <a:gd name="adj1" fmla="val 48837"/>
              <a:gd name="adj2" fmla="val 255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17BD7-6807-DE06-4BE5-8378C5089403}"/>
              </a:ext>
            </a:extLst>
          </p:cNvPr>
          <p:cNvSpPr txBox="1"/>
          <p:nvPr/>
        </p:nvSpPr>
        <p:spPr>
          <a:xfrm>
            <a:off x="2022833" y="5566515"/>
            <a:ext cx="40731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적용</a:t>
            </a:r>
          </a:p>
        </p:txBody>
      </p:sp>
      <p:pic>
        <p:nvPicPr>
          <p:cNvPr id="28" name="그림 27" descr="그림, 클립아트, 아동 미술, 만화 영화이(가) 표시된 사진&#10;&#10;자동 생성된 설명">
            <a:extLst>
              <a:ext uri="{FF2B5EF4-FFF2-40B4-BE49-F238E27FC236}">
                <a16:creationId xmlns:a16="http://schemas.microsoft.com/office/drawing/2014/main" id="{9B8DB4EC-2A01-EB93-9919-8E055C927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3" r="2798" b="69403"/>
          <a:stretch/>
        </p:blipFill>
        <p:spPr>
          <a:xfrm>
            <a:off x="7883167" y="4264889"/>
            <a:ext cx="1518099" cy="14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0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9451450-29C2-E16B-32E6-62D26FF7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56" y="1491029"/>
            <a:ext cx="6892780" cy="2074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What is Smart Farming?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Smart Farming represents the application of modern information and Communication Technologies (ICT) into agriculture, leading to what can be called a Third Green Revolution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179F293-CAA1-86CF-3A3F-0F130642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스마트 팜의 의미</a:t>
            </a:r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D3BF0DA2-E629-BBF5-665D-F7898F50DCAF}"/>
              </a:ext>
            </a:extLst>
          </p:cNvPr>
          <p:cNvSpPr txBox="1">
            <a:spLocks/>
          </p:cNvSpPr>
          <p:nvPr/>
        </p:nvSpPr>
        <p:spPr>
          <a:xfrm>
            <a:off x="336839" y="3962399"/>
            <a:ext cx="9072562" cy="245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스마트 팜 운영원리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온실 및 축사 내 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수준 등 생육조건 설정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환경정보 모니터링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일사량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생육환경 등 자동수집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자동 원격 환경관리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난방기 구동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창문 개폐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사료 공급 등</a:t>
            </a: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7ECBCA0D-575F-7913-2230-F49DBBB954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0906" y="2110830"/>
            <a:ext cx="1726912" cy="13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FA348B1-24EB-C964-D66B-0112DAD1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세대별 스마트 팜 모델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8EFF436-0A02-A060-1211-86FF1DB5F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07751"/>
              </p:ext>
            </p:extLst>
          </p:nvPr>
        </p:nvGraphicFramePr>
        <p:xfrm>
          <a:off x="1847274" y="2327565"/>
          <a:ext cx="7610763" cy="36760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36921">
                  <a:extLst>
                    <a:ext uri="{9D8B030D-6E8A-4147-A177-3AD203B41FA5}">
                      <a16:colId xmlns:a16="http://schemas.microsoft.com/office/drawing/2014/main" val="1387630418"/>
                    </a:ext>
                  </a:extLst>
                </a:gridCol>
                <a:gridCol w="2536921">
                  <a:extLst>
                    <a:ext uri="{9D8B030D-6E8A-4147-A177-3AD203B41FA5}">
                      <a16:colId xmlns:a16="http://schemas.microsoft.com/office/drawing/2014/main" val="2041515802"/>
                    </a:ext>
                  </a:extLst>
                </a:gridCol>
                <a:gridCol w="2536921">
                  <a:extLst>
                    <a:ext uri="{9D8B030D-6E8A-4147-A177-3AD203B41FA5}">
                      <a16:colId xmlns:a16="http://schemas.microsoft.com/office/drawing/2014/main" val="36138858"/>
                    </a:ext>
                  </a:extLst>
                </a:gridCol>
              </a:tblGrid>
              <a:tr h="1225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센서 데이터 수집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 연결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복합환경 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복합에너지 관리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408182"/>
                  </a:ext>
                </a:extLst>
              </a:tr>
              <a:tr h="1225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네트워크로부터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제어명령 수신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클라우드 서비스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지능형 농기계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864727"/>
                  </a:ext>
                </a:extLst>
              </a:tr>
              <a:tr h="1225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농민이 영상을 통해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직접 원격제어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작물의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지하부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생육환경을 자동제어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온실 시스템의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최적의 에너지관리와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004165"/>
                  </a:ext>
                </a:extLst>
              </a:tr>
            </a:tbl>
          </a:graphicData>
        </a:graphic>
      </p:graphicFrame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4C09655-6C94-E064-D502-288B6E6802B7}"/>
              </a:ext>
            </a:extLst>
          </p:cNvPr>
          <p:cNvSpPr/>
          <p:nvPr/>
        </p:nvSpPr>
        <p:spPr>
          <a:xfrm>
            <a:off x="1847274" y="1615865"/>
            <a:ext cx="2604654" cy="702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4D9AB9C0-B7D4-85BF-6E9D-B50559263A07}"/>
              </a:ext>
            </a:extLst>
          </p:cNvPr>
          <p:cNvSpPr/>
          <p:nvPr/>
        </p:nvSpPr>
        <p:spPr>
          <a:xfrm>
            <a:off x="1847275" y="1708727"/>
            <a:ext cx="2604654" cy="452582"/>
          </a:xfrm>
          <a:prstGeom prst="wedgeRoundRectCallout">
            <a:avLst>
              <a:gd name="adj1" fmla="val 22829"/>
              <a:gd name="adj2" fmla="val 686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세대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7E9BBC3-DA17-EBA4-05FC-27FEDA5BCCA2}"/>
              </a:ext>
            </a:extLst>
          </p:cNvPr>
          <p:cNvSpPr/>
          <p:nvPr/>
        </p:nvSpPr>
        <p:spPr>
          <a:xfrm>
            <a:off x="4451928" y="1625103"/>
            <a:ext cx="2438398" cy="702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7D54346D-1A47-502B-6B5B-E128A7F8BA33}"/>
              </a:ext>
            </a:extLst>
          </p:cNvPr>
          <p:cNvSpPr/>
          <p:nvPr/>
        </p:nvSpPr>
        <p:spPr>
          <a:xfrm>
            <a:off x="4451929" y="1717965"/>
            <a:ext cx="2438398" cy="452582"/>
          </a:xfrm>
          <a:prstGeom prst="wedgeRoundRectCallout">
            <a:avLst>
              <a:gd name="adj1" fmla="val 22829"/>
              <a:gd name="adj2" fmla="val 686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세대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429C475-FBDE-8358-327B-4C5E10039CC3}"/>
              </a:ext>
            </a:extLst>
          </p:cNvPr>
          <p:cNvSpPr/>
          <p:nvPr/>
        </p:nvSpPr>
        <p:spPr>
          <a:xfrm>
            <a:off x="6890326" y="1625103"/>
            <a:ext cx="2567710" cy="702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594F64D4-9B9D-2618-8736-AFCD0272D8DD}"/>
              </a:ext>
            </a:extLst>
          </p:cNvPr>
          <p:cNvSpPr/>
          <p:nvPr/>
        </p:nvSpPr>
        <p:spPr>
          <a:xfrm>
            <a:off x="6890327" y="1717965"/>
            <a:ext cx="2567710" cy="452582"/>
          </a:xfrm>
          <a:prstGeom prst="wedgeRoundRectCallout">
            <a:avLst>
              <a:gd name="adj1" fmla="val 22829"/>
              <a:gd name="adj2" fmla="val 686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세대</a:t>
            </a:r>
          </a:p>
        </p:txBody>
      </p:sp>
      <p:sp>
        <p:nvSpPr>
          <p:cNvPr id="13" name="사각형: 둥근 한쪽 모서리 12">
            <a:extLst>
              <a:ext uri="{FF2B5EF4-FFF2-40B4-BE49-F238E27FC236}">
                <a16:creationId xmlns:a16="http://schemas.microsoft.com/office/drawing/2014/main" id="{31DCFA69-9E9E-F8D2-CCD4-08A46167B703}"/>
              </a:ext>
            </a:extLst>
          </p:cNvPr>
          <p:cNvSpPr/>
          <p:nvPr/>
        </p:nvSpPr>
        <p:spPr>
          <a:xfrm flipH="1">
            <a:off x="914399" y="2318327"/>
            <a:ext cx="932873" cy="2456873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기본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구성</a:t>
            </a: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41138DE7-A43C-8DA9-4417-DAA3A496544D}"/>
              </a:ext>
            </a:extLst>
          </p:cNvPr>
          <p:cNvSpPr/>
          <p:nvPr/>
        </p:nvSpPr>
        <p:spPr>
          <a:xfrm flipH="1">
            <a:off x="914397" y="4784438"/>
            <a:ext cx="932873" cy="1228436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295306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4A0D66D5-945D-707B-80CA-DA9CF0238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636157"/>
              </p:ext>
            </p:extLst>
          </p:nvPr>
        </p:nvGraphicFramePr>
        <p:xfrm>
          <a:off x="471055" y="1560945"/>
          <a:ext cx="9051637" cy="47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C1E7309E-9254-37AD-ABA6-7E9A60B3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스마트 팜의 시장규모</a:t>
            </a:r>
          </a:p>
        </p:txBody>
      </p:sp>
    </p:spTree>
    <p:extLst>
      <p:ext uri="{BB962C8B-B14F-4D97-AF65-F5344CB8AC3E}">
        <p14:creationId xmlns:p14="http://schemas.microsoft.com/office/powerpoint/2010/main" val="176162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BA07F59-447E-90F1-483D-2E4D25D0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스마트 팜의 적용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EC339F8-0551-668B-B170-D016F48E4E98}"/>
              </a:ext>
            </a:extLst>
          </p:cNvPr>
          <p:cNvGrpSpPr/>
          <p:nvPr/>
        </p:nvGrpSpPr>
        <p:grpSpPr>
          <a:xfrm>
            <a:off x="184727" y="1644073"/>
            <a:ext cx="4572000" cy="4477324"/>
            <a:chOff x="184727" y="1644073"/>
            <a:chExt cx="4572000" cy="4477324"/>
          </a:xfrm>
        </p:grpSpPr>
        <p:sp>
          <p:nvSpPr>
            <p:cNvPr id="4" name="사각형: 잘린 대각선 방향 모서리 3">
              <a:extLst>
                <a:ext uri="{FF2B5EF4-FFF2-40B4-BE49-F238E27FC236}">
                  <a16:creationId xmlns:a16="http://schemas.microsoft.com/office/drawing/2014/main" id="{902E6C02-E623-E827-B32B-99FEB23B41B2}"/>
                </a:ext>
              </a:extLst>
            </p:cNvPr>
            <p:cNvSpPr/>
            <p:nvPr/>
          </p:nvSpPr>
          <p:spPr>
            <a:xfrm>
              <a:off x="184727" y="1644073"/>
              <a:ext cx="4572000" cy="4470400"/>
            </a:xfrm>
            <a:prstGeom prst="snip2DiagRect">
              <a:avLst>
                <a:gd name="adj1" fmla="val 0"/>
                <a:gd name="adj2" fmla="val 77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8" name="다이어그램 7">
              <a:extLst>
                <a:ext uri="{FF2B5EF4-FFF2-40B4-BE49-F238E27FC236}">
                  <a16:creationId xmlns:a16="http://schemas.microsoft.com/office/drawing/2014/main" id="{85C4A2E8-F129-FA1A-27C1-13D9231FF9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2464854"/>
                </p:ext>
              </p:extLst>
            </p:nvPr>
          </p:nvGraphicFramePr>
          <p:xfrm>
            <a:off x="284019" y="1923476"/>
            <a:ext cx="2449945" cy="13138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순서도: 순차적 액세스 저장소 9">
              <a:extLst>
                <a:ext uri="{FF2B5EF4-FFF2-40B4-BE49-F238E27FC236}">
                  <a16:creationId xmlns:a16="http://schemas.microsoft.com/office/drawing/2014/main" id="{1901850B-3874-56F2-0B14-2F5B306DE28E}"/>
                </a:ext>
              </a:extLst>
            </p:cNvPr>
            <p:cNvSpPr/>
            <p:nvPr/>
          </p:nvSpPr>
          <p:spPr>
            <a:xfrm flipH="1">
              <a:off x="2632364" y="2840182"/>
              <a:ext cx="1690254" cy="588818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계량화</a:t>
              </a:r>
            </a:p>
          </p:txBody>
        </p:sp>
        <p:sp>
          <p:nvSpPr>
            <p:cNvPr id="11" name="순서도: 순차적 액세스 저장소 10">
              <a:extLst>
                <a:ext uri="{FF2B5EF4-FFF2-40B4-BE49-F238E27FC236}">
                  <a16:creationId xmlns:a16="http://schemas.microsoft.com/office/drawing/2014/main" id="{F235CE1B-E4D5-3CCA-DD3B-CC57BA2D5326}"/>
                </a:ext>
              </a:extLst>
            </p:cNvPr>
            <p:cNvSpPr/>
            <p:nvPr/>
          </p:nvSpPr>
          <p:spPr>
            <a:xfrm>
              <a:off x="2632364" y="3429000"/>
              <a:ext cx="1690254" cy="588818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</a:p>
          </p:txBody>
        </p:sp>
        <p:sp>
          <p:nvSpPr>
            <p:cNvPr id="13" name="순서도: 다른 페이지 연결선 12">
              <a:extLst>
                <a:ext uri="{FF2B5EF4-FFF2-40B4-BE49-F238E27FC236}">
                  <a16:creationId xmlns:a16="http://schemas.microsoft.com/office/drawing/2014/main" id="{73060D0B-1C0E-5DD4-C274-213288049D9A}"/>
                </a:ext>
              </a:extLst>
            </p:cNvPr>
            <p:cNvSpPr/>
            <p:nvPr/>
          </p:nvSpPr>
          <p:spPr>
            <a:xfrm rot="5400000">
              <a:off x="426025" y="3875811"/>
              <a:ext cx="591130" cy="875145"/>
            </a:xfrm>
            <a:prstGeom prst="flowChartOffpage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</a:p>
          </p:txBody>
        </p:sp>
        <p:sp>
          <p:nvSpPr>
            <p:cNvPr id="15" name="순서도: 다른 페이지 연결선 14">
              <a:extLst>
                <a:ext uri="{FF2B5EF4-FFF2-40B4-BE49-F238E27FC236}">
                  <a16:creationId xmlns:a16="http://schemas.microsoft.com/office/drawing/2014/main" id="{567D0256-1F10-D008-C56E-53706E5E65C9}"/>
                </a:ext>
              </a:extLst>
            </p:cNvPr>
            <p:cNvSpPr/>
            <p:nvPr/>
          </p:nvSpPr>
          <p:spPr>
            <a:xfrm rot="16200000" flipH="1">
              <a:off x="1301170" y="3875812"/>
              <a:ext cx="591130" cy="875145"/>
            </a:xfrm>
            <a:prstGeom prst="flowChartOffpage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</a:p>
          </p:txBody>
        </p:sp>
        <p:sp>
          <p:nvSpPr>
            <p:cNvPr id="16" name="사다리꼴 15">
              <a:extLst>
                <a:ext uri="{FF2B5EF4-FFF2-40B4-BE49-F238E27FC236}">
                  <a16:creationId xmlns:a16="http://schemas.microsoft.com/office/drawing/2014/main" id="{A43BB7AD-1943-2564-AB8C-102F9846B386}"/>
                </a:ext>
              </a:extLst>
            </p:cNvPr>
            <p:cNvSpPr/>
            <p:nvPr/>
          </p:nvSpPr>
          <p:spPr>
            <a:xfrm>
              <a:off x="640108" y="4932218"/>
              <a:ext cx="1274618" cy="1015999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</a:t>
              </a:r>
            </a:p>
          </p:txBody>
        </p:sp>
        <p:graphicFrame>
          <p:nvGraphicFramePr>
            <p:cNvPr id="17" name="다이어그램 16">
              <a:extLst>
                <a:ext uri="{FF2B5EF4-FFF2-40B4-BE49-F238E27FC236}">
                  <a16:creationId xmlns:a16="http://schemas.microsoft.com/office/drawing/2014/main" id="{D18F501A-31E5-12EE-A03A-47FACBA60F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25186472"/>
                </p:ext>
              </p:extLst>
            </p:nvPr>
          </p:nvGraphicFramePr>
          <p:xfrm>
            <a:off x="2230581" y="4209471"/>
            <a:ext cx="2297543" cy="19119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44F5AAE-4F8A-A062-0DAC-3EDBE7613F37}"/>
              </a:ext>
            </a:extLst>
          </p:cNvPr>
          <p:cNvGrpSpPr/>
          <p:nvPr/>
        </p:nvGrpSpPr>
        <p:grpSpPr>
          <a:xfrm>
            <a:off x="4953000" y="1644073"/>
            <a:ext cx="4572000" cy="4477324"/>
            <a:chOff x="4953000" y="1644073"/>
            <a:chExt cx="4572000" cy="4477324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3D1BF283-C4BC-D7AB-64B3-EABDC24B79D4}"/>
                </a:ext>
              </a:extLst>
            </p:cNvPr>
            <p:cNvGrpSpPr/>
            <p:nvPr/>
          </p:nvGrpSpPr>
          <p:grpSpPr>
            <a:xfrm>
              <a:off x="4953000" y="1644073"/>
              <a:ext cx="4572000" cy="4477324"/>
              <a:chOff x="4953000" y="1644073"/>
              <a:chExt cx="4572000" cy="4477324"/>
            </a:xfrm>
          </p:grpSpPr>
          <p:sp>
            <p:nvSpPr>
              <p:cNvPr id="7" name="사각형: 잘린 대각선 방향 모서리 6">
                <a:extLst>
                  <a:ext uri="{FF2B5EF4-FFF2-40B4-BE49-F238E27FC236}">
                    <a16:creationId xmlns:a16="http://schemas.microsoft.com/office/drawing/2014/main" id="{C60C366E-3DF7-AD0F-4CC6-BF263362AA8E}"/>
                  </a:ext>
                </a:extLst>
              </p:cNvPr>
              <p:cNvSpPr/>
              <p:nvPr/>
            </p:nvSpPr>
            <p:spPr>
              <a:xfrm flipH="1">
                <a:off x="4953000" y="1644073"/>
                <a:ext cx="4572000" cy="4470400"/>
              </a:xfrm>
              <a:prstGeom prst="snip2DiagRect">
                <a:avLst>
                  <a:gd name="adj1" fmla="val 0"/>
                  <a:gd name="adj2" fmla="val 778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2" name="사각형: 모서리가 접힌 도형 21">
                <a:extLst>
                  <a:ext uri="{FF2B5EF4-FFF2-40B4-BE49-F238E27FC236}">
                    <a16:creationId xmlns:a16="http://schemas.microsoft.com/office/drawing/2014/main" id="{4FEABEFD-C158-6AC3-7B4D-F56280B7B05B}"/>
                  </a:ext>
                </a:extLst>
              </p:cNvPr>
              <p:cNvSpPr/>
              <p:nvPr/>
            </p:nvSpPr>
            <p:spPr>
              <a:xfrm>
                <a:off x="5221343" y="2074558"/>
                <a:ext cx="4064000" cy="1921164"/>
              </a:xfrm>
              <a:prstGeom prst="foldedCorner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1" name="사각형: 위쪽 모서리의 한쪽은 둥글고 다른 한쪽은 잘림 20">
                <a:extLst>
                  <a:ext uri="{FF2B5EF4-FFF2-40B4-BE49-F238E27FC236}">
                    <a16:creationId xmlns:a16="http://schemas.microsoft.com/office/drawing/2014/main" id="{CCEDDCBF-94BF-051B-B3A5-D0638178F1F1}"/>
                  </a:ext>
                </a:extLst>
              </p:cNvPr>
              <p:cNvSpPr/>
              <p:nvPr/>
            </p:nvSpPr>
            <p:spPr>
              <a:xfrm>
                <a:off x="5369125" y="2619503"/>
                <a:ext cx="1884218" cy="480291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원예</a:t>
                </a:r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시설</a:t>
                </a:r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과수</a:t>
                </a:r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0" name="사각형: 빗면 19">
                <a:extLst>
                  <a:ext uri="{FF2B5EF4-FFF2-40B4-BE49-F238E27FC236}">
                    <a16:creationId xmlns:a16="http://schemas.microsoft.com/office/drawing/2014/main" id="{5EB44BBC-295A-DC38-AF66-9F25ADAF5349}"/>
                  </a:ext>
                </a:extLst>
              </p:cNvPr>
              <p:cNvSpPr/>
              <p:nvPr/>
            </p:nvSpPr>
            <p:spPr>
              <a:xfrm>
                <a:off x="6071087" y="1793344"/>
                <a:ext cx="2327564" cy="480291"/>
              </a:xfrm>
              <a:prstGeom prst="bevel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적용작물</a:t>
                </a:r>
              </a:p>
            </p:txBody>
          </p:sp>
          <p:sp>
            <p:nvSpPr>
              <p:cNvPr id="24" name="칠각형 23">
                <a:extLst>
                  <a:ext uri="{FF2B5EF4-FFF2-40B4-BE49-F238E27FC236}">
                    <a16:creationId xmlns:a16="http://schemas.microsoft.com/office/drawing/2014/main" id="{406655E2-1DFE-03A0-C233-14DEE36414DC}"/>
                  </a:ext>
                </a:extLst>
              </p:cNvPr>
              <p:cNvSpPr/>
              <p:nvPr/>
            </p:nvSpPr>
            <p:spPr>
              <a:xfrm rot="903287">
                <a:off x="7666515" y="2407065"/>
                <a:ext cx="1456437" cy="689083"/>
              </a:xfrm>
              <a:prstGeom prst="hept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노지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논</a:t>
                </a:r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밭</a:t>
                </a:r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5" name="육각형 24">
                <a:extLst>
                  <a:ext uri="{FF2B5EF4-FFF2-40B4-BE49-F238E27FC236}">
                    <a16:creationId xmlns:a16="http://schemas.microsoft.com/office/drawing/2014/main" id="{3371D4F5-2250-DD7D-DA31-FB16766F01AE}"/>
                  </a:ext>
                </a:extLst>
              </p:cNvPr>
              <p:cNvSpPr/>
              <p:nvPr/>
            </p:nvSpPr>
            <p:spPr>
              <a:xfrm>
                <a:off x="5904833" y="3437416"/>
                <a:ext cx="2623127" cy="424873"/>
              </a:xfrm>
              <a:prstGeom prst="hex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축산</a:t>
                </a:r>
                <a:r>
                  <a:rPr lang="en-US" altLang="ko-KR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대</a:t>
                </a:r>
                <a:r>
                  <a:rPr lang="en-US" altLang="ko-KR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중</a:t>
                </a:r>
                <a:r>
                  <a:rPr lang="en-US" altLang="ko-KR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소 가축</a:t>
                </a:r>
                <a:r>
                  <a:rPr lang="en-US" altLang="ko-KR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endPara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7" name="팔각형 26">
                <a:extLst>
                  <a:ext uri="{FF2B5EF4-FFF2-40B4-BE49-F238E27FC236}">
                    <a16:creationId xmlns:a16="http://schemas.microsoft.com/office/drawing/2014/main" id="{598D0839-CD2E-37FC-C2C5-FD4A959C50E2}"/>
                  </a:ext>
                </a:extLst>
              </p:cNvPr>
              <p:cNvSpPr/>
              <p:nvPr/>
            </p:nvSpPr>
            <p:spPr>
              <a:xfrm>
                <a:off x="6456218" y="4098676"/>
                <a:ext cx="1736437" cy="381825"/>
              </a:xfrm>
              <a:prstGeom prst="oct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적용범위</a:t>
                </a:r>
              </a:p>
            </p:txBody>
          </p:sp>
          <p:sp>
            <p:nvSpPr>
              <p:cNvPr id="29" name="사각형: 잘린 한쪽 모서리 28">
                <a:extLst>
                  <a:ext uri="{FF2B5EF4-FFF2-40B4-BE49-F238E27FC236}">
                    <a16:creationId xmlns:a16="http://schemas.microsoft.com/office/drawing/2014/main" id="{94970D1D-B0A0-3AE4-B7CA-539D5FD6D434}"/>
                  </a:ext>
                </a:extLst>
              </p:cNvPr>
              <p:cNvSpPr/>
              <p:nvPr/>
            </p:nvSpPr>
            <p:spPr>
              <a:xfrm flipH="1">
                <a:off x="5265882" y="4669975"/>
                <a:ext cx="1736437" cy="489528"/>
              </a:xfrm>
              <a:prstGeom prst="snip1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농업 생산</a:t>
                </a:r>
              </a:p>
            </p:txBody>
          </p:sp>
          <p:sp>
            <p:nvSpPr>
              <p:cNvPr id="30" name="사각형: 잘린 한쪽 모서리 29">
                <a:extLst>
                  <a:ext uri="{FF2B5EF4-FFF2-40B4-BE49-F238E27FC236}">
                    <a16:creationId xmlns:a16="http://schemas.microsoft.com/office/drawing/2014/main" id="{1417FDCB-6597-AA3E-427A-8C5345089452}"/>
                  </a:ext>
                </a:extLst>
              </p:cNvPr>
              <p:cNvSpPr/>
              <p:nvPr/>
            </p:nvSpPr>
            <p:spPr>
              <a:xfrm>
                <a:off x="7315201" y="4663239"/>
                <a:ext cx="1736437" cy="489528"/>
              </a:xfrm>
              <a:prstGeom prst="snip1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농산물 유통</a:t>
                </a:r>
              </a:p>
            </p:txBody>
          </p:sp>
          <p:sp>
            <p:nvSpPr>
              <p:cNvPr id="32" name="설명선: 오른쪽 화살표 31">
                <a:extLst>
                  <a:ext uri="{FF2B5EF4-FFF2-40B4-BE49-F238E27FC236}">
                    <a16:creationId xmlns:a16="http://schemas.microsoft.com/office/drawing/2014/main" id="{D8D03768-E02E-5FF2-7511-8E814C4C7E92}"/>
                  </a:ext>
                </a:extLst>
              </p:cNvPr>
              <p:cNvSpPr/>
              <p:nvPr/>
            </p:nvSpPr>
            <p:spPr>
              <a:xfrm>
                <a:off x="5265882" y="5288536"/>
                <a:ext cx="1736437" cy="584943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6497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맞춤형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소비</a:t>
                </a:r>
              </a:p>
            </p:txBody>
          </p:sp>
          <p:sp>
            <p:nvSpPr>
              <p:cNvPr id="37" name="화살표: 왼쪽/오른쪽/위쪽 36">
                <a:extLst>
                  <a:ext uri="{FF2B5EF4-FFF2-40B4-BE49-F238E27FC236}">
                    <a16:creationId xmlns:a16="http://schemas.microsoft.com/office/drawing/2014/main" id="{D3D4049E-D0A0-E493-5D6D-646BAE0E2778}"/>
                  </a:ext>
                </a:extLst>
              </p:cNvPr>
              <p:cNvSpPr/>
              <p:nvPr/>
            </p:nvSpPr>
            <p:spPr>
              <a:xfrm>
                <a:off x="7395441" y="5213927"/>
                <a:ext cx="1736436" cy="907470"/>
              </a:xfrm>
              <a:prstGeom prst="leftRightUpArrow">
                <a:avLst>
                  <a:gd name="adj1" fmla="val 23605"/>
                  <a:gd name="adj2" fmla="val 50000"/>
                  <a:gd name="adj3" fmla="val 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농촌 삶의 질</a:t>
                </a:r>
              </a:p>
            </p:txBody>
          </p:sp>
        </p:grpSp>
        <p:cxnSp>
          <p:nvCxnSpPr>
            <p:cNvPr id="48" name="연결선: 꺾임 47">
              <a:extLst>
                <a:ext uri="{FF2B5EF4-FFF2-40B4-BE49-F238E27FC236}">
                  <a16:creationId xmlns:a16="http://schemas.microsoft.com/office/drawing/2014/main" id="{E342F5D1-E719-FAA5-988B-0459A06A8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2856" y="4276936"/>
              <a:ext cx="492989" cy="377849"/>
            </a:xfrm>
            <a:prstGeom prst="bentConnector3">
              <a:avLst>
                <a:gd name="adj1" fmla="val 128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연결선: 꺾임 53">
              <a:extLst>
                <a:ext uri="{FF2B5EF4-FFF2-40B4-BE49-F238E27FC236}">
                  <a16:creationId xmlns:a16="http://schemas.microsoft.com/office/drawing/2014/main" id="{A5A8CA27-0AFA-F1E2-BF8C-F3C97FB5E4A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01246" y="4345168"/>
              <a:ext cx="387171" cy="232064"/>
            </a:xfrm>
            <a:prstGeom prst="bentConnector3">
              <a:avLst>
                <a:gd name="adj1" fmla="val 95327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229</Words>
  <Application>Microsoft Office PowerPoint</Application>
  <PresentationFormat>A4 용지(210x297mm)</PresentationFormat>
  <Paragraphs>70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가. 스마트 팜의 의미</vt:lpstr>
      <vt:lpstr>나. 세대별 스마트 팜 모델</vt:lpstr>
      <vt:lpstr>다. 스마트 팜의 시장규모</vt:lpstr>
      <vt:lpstr>라. 스마트 팜의 적용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30</cp:revision>
  <dcterms:created xsi:type="dcterms:W3CDTF">2024-07-06T11:39:30Z</dcterms:created>
  <dcterms:modified xsi:type="dcterms:W3CDTF">2024-07-06T14:13:15Z</dcterms:modified>
</cp:coreProperties>
</file>