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디지털 비서와 자율형 로봇의 시장전망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디지털 비서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2026년</c:v>
                </c:pt>
                <c:pt idx="1">
                  <c:v>2028년</c:v>
                </c:pt>
                <c:pt idx="2">
                  <c:v>2030년</c:v>
                </c:pt>
                <c:pt idx="3">
                  <c:v>2032년</c:v>
                </c:pt>
                <c:pt idx="4">
                  <c:v>2034년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585</c:v>
                </c:pt>
                <c:pt idx="1">
                  <c:v>2175</c:v>
                </c:pt>
                <c:pt idx="2">
                  <c:v>4165</c:v>
                </c:pt>
                <c:pt idx="3">
                  <c:v>6405</c:v>
                </c:pt>
                <c:pt idx="4">
                  <c:v>8075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E-4D7A-A1DE-B0DCB771C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5823743"/>
        <c:axId val="57063127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자율형 로봇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AE-4D7A-A1DE-B0DCB771C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2026년</c:v>
                </c:pt>
                <c:pt idx="1">
                  <c:v>2028년</c:v>
                </c:pt>
                <c:pt idx="2">
                  <c:v>2030년</c:v>
                </c:pt>
                <c:pt idx="3">
                  <c:v>2032년</c:v>
                </c:pt>
                <c:pt idx="4">
                  <c:v>2034년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1282</c:v>
                </c:pt>
                <c:pt idx="1">
                  <c:v>3582</c:v>
                </c:pt>
                <c:pt idx="2">
                  <c:v>5882</c:v>
                </c:pt>
                <c:pt idx="3">
                  <c:v>9245</c:v>
                </c:pt>
                <c:pt idx="4">
                  <c:v>13927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AE-4D7A-A1DE-B0DCB771C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842895"/>
        <c:axId val="1655840975"/>
      </c:lineChart>
      <c:catAx>
        <c:axId val="131582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570631279"/>
        <c:crosses val="autoZero"/>
        <c:auto val="1"/>
        <c:lblAlgn val="ctr"/>
        <c:lblOffset val="100"/>
        <c:noMultiLvlLbl val="0"/>
      </c:catAx>
      <c:valAx>
        <c:axId val="570631279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315823743"/>
        <c:crosses val="autoZero"/>
        <c:crossBetween val="between"/>
      </c:valAx>
      <c:valAx>
        <c:axId val="1655840975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5842895"/>
        <c:crosses val="max"/>
        <c:crossBetween val="between"/>
        <c:majorUnit val="4000"/>
      </c:valAx>
      <c:catAx>
        <c:axId val="16558428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5840975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7E819-94D2-46A2-870B-769F092A932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128437CD-C805-4E2B-8E7F-9FC641C5D2CB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터치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28ED098-8A90-495D-998C-D524FC1484BA}" type="parTrans" cxnId="{C12D9D8D-AFCB-4A5E-B48E-C97D68D8D66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D4F215C-E325-45D5-A590-4A82C6F9ABEB}" type="sibTrans" cxnId="{C12D9D8D-AFCB-4A5E-B48E-C97D68D8D667}">
      <dgm:prSet custT="1"/>
      <dgm:spPr>
        <a:solidFill>
          <a:schemeClr val="accent1"/>
        </a:solidFill>
      </dgm:spPr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719BBE9-1C77-47E7-9970-77414871AC96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49B8FD8-6C63-4C9C-856E-3E111404EE11}" type="parTrans" cxnId="{F2456E45-768F-424F-A93E-98F7364D6C8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DBDC0AF-9256-4639-B48A-514495E85341}" type="sibTrans" cxnId="{F2456E45-768F-424F-A93E-98F7364D6C8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65475A2-8C96-4B7F-BC46-BC51212F7FB4}" type="pres">
      <dgm:prSet presAssocID="{2217E819-94D2-46A2-870B-769F092A9322}" presName="Name0" presStyleCnt="0">
        <dgm:presLayoutVars>
          <dgm:dir/>
          <dgm:resizeHandles val="exact"/>
        </dgm:presLayoutVars>
      </dgm:prSet>
      <dgm:spPr/>
    </dgm:pt>
    <dgm:pt modelId="{039891D6-E09E-4127-BA15-FA68D4987C37}" type="pres">
      <dgm:prSet presAssocID="{128437CD-C805-4E2B-8E7F-9FC641C5D2CB}" presName="node" presStyleLbl="node1" presStyleIdx="0" presStyleCnt="2" custScaleY="133100">
        <dgm:presLayoutVars>
          <dgm:bulletEnabled val="1"/>
        </dgm:presLayoutVars>
      </dgm:prSet>
      <dgm:spPr/>
    </dgm:pt>
    <dgm:pt modelId="{2E65930E-6F4F-4E1E-95BF-2210E479E346}" type="pres">
      <dgm:prSet presAssocID="{2D4F215C-E325-45D5-A590-4A82C6F9ABEB}" presName="sibTrans" presStyleLbl="sibTrans2D1" presStyleIdx="0" presStyleCnt="1"/>
      <dgm:spPr/>
    </dgm:pt>
    <dgm:pt modelId="{B36DF80C-D17D-4A87-AD81-473F0A422FF1}" type="pres">
      <dgm:prSet presAssocID="{2D4F215C-E325-45D5-A590-4A82C6F9ABEB}" presName="connectorText" presStyleLbl="sibTrans2D1" presStyleIdx="0" presStyleCnt="1"/>
      <dgm:spPr/>
    </dgm:pt>
    <dgm:pt modelId="{A724ED8B-9BB2-466E-9A7B-4B4F0C21E428}" type="pres">
      <dgm:prSet presAssocID="{5719BBE9-1C77-47E7-9970-77414871AC96}" presName="node" presStyleLbl="node1" presStyleIdx="1" presStyleCnt="2" custScaleY="133100">
        <dgm:presLayoutVars>
          <dgm:bulletEnabled val="1"/>
        </dgm:presLayoutVars>
      </dgm:prSet>
      <dgm:spPr/>
    </dgm:pt>
  </dgm:ptLst>
  <dgm:cxnLst>
    <dgm:cxn modelId="{DE4DC627-9A37-4A18-A315-D0777FFAEAC4}" type="presOf" srcId="{2217E819-94D2-46A2-870B-769F092A9322}" destId="{B65475A2-8C96-4B7F-BC46-BC51212F7FB4}" srcOrd="0" destOrd="0" presId="urn:microsoft.com/office/officeart/2005/8/layout/process1"/>
    <dgm:cxn modelId="{D09DCE3E-EF7F-4E12-82BA-353C1CD7D95A}" type="presOf" srcId="{2D4F215C-E325-45D5-A590-4A82C6F9ABEB}" destId="{2E65930E-6F4F-4E1E-95BF-2210E479E346}" srcOrd="0" destOrd="0" presId="urn:microsoft.com/office/officeart/2005/8/layout/process1"/>
    <dgm:cxn modelId="{F2456E45-768F-424F-A93E-98F7364D6C87}" srcId="{2217E819-94D2-46A2-870B-769F092A9322}" destId="{5719BBE9-1C77-47E7-9970-77414871AC96}" srcOrd="1" destOrd="0" parTransId="{049B8FD8-6C63-4C9C-856E-3E111404EE11}" sibTransId="{7DBDC0AF-9256-4639-B48A-514495E85341}"/>
    <dgm:cxn modelId="{45415380-93BE-4268-874C-5DDC9A006112}" type="presOf" srcId="{2D4F215C-E325-45D5-A590-4A82C6F9ABEB}" destId="{B36DF80C-D17D-4A87-AD81-473F0A422FF1}" srcOrd="1" destOrd="0" presId="urn:microsoft.com/office/officeart/2005/8/layout/process1"/>
    <dgm:cxn modelId="{C12D9D8D-AFCB-4A5E-B48E-C97D68D8D667}" srcId="{2217E819-94D2-46A2-870B-769F092A9322}" destId="{128437CD-C805-4E2B-8E7F-9FC641C5D2CB}" srcOrd="0" destOrd="0" parTransId="{A28ED098-8A90-495D-998C-D524FC1484BA}" sibTransId="{2D4F215C-E325-45D5-A590-4A82C6F9ABEB}"/>
    <dgm:cxn modelId="{A52F9DB5-8D8D-4D59-8786-623319E2293F}" type="presOf" srcId="{5719BBE9-1C77-47E7-9970-77414871AC96}" destId="{A724ED8B-9BB2-466E-9A7B-4B4F0C21E428}" srcOrd="0" destOrd="0" presId="urn:microsoft.com/office/officeart/2005/8/layout/process1"/>
    <dgm:cxn modelId="{A4A6E7E2-A26B-453D-9A08-20564B1AA8AE}" type="presOf" srcId="{128437CD-C805-4E2B-8E7F-9FC641C5D2CB}" destId="{039891D6-E09E-4127-BA15-FA68D4987C37}" srcOrd="0" destOrd="0" presId="urn:microsoft.com/office/officeart/2005/8/layout/process1"/>
    <dgm:cxn modelId="{27CD682B-E3F9-44FB-868E-141D0366DF06}" type="presParOf" srcId="{B65475A2-8C96-4B7F-BC46-BC51212F7FB4}" destId="{039891D6-E09E-4127-BA15-FA68D4987C37}" srcOrd="0" destOrd="0" presId="urn:microsoft.com/office/officeart/2005/8/layout/process1"/>
    <dgm:cxn modelId="{FBA45BE1-5B15-432A-B1E7-E9137528DB2A}" type="presParOf" srcId="{B65475A2-8C96-4B7F-BC46-BC51212F7FB4}" destId="{2E65930E-6F4F-4E1E-95BF-2210E479E346}" srcOrd="1" destOrd="0" presId="urn:microsoft.com/office/officeart/2005/8/layout/process1"/>
    <dgm:cxn modelId="{A88C77E1-2C43-46E9-B212-2CAB3A99CCF4}" type="presParOf" srcId="{2E65930E-6F4F-4E1E-95BF-2210E479E346}" destId="{B36DF80C-D17D-4A87-AD81-473F0A422FF1}" srcOrd="0" destOrd="0" presId="urn:microsoft.com/office/officeart/2005/8/layout/process1"/>
    <dgm:cxn modelId="{F7D8AB46-8827-417A-824C-A441207925FC}" type="presParOf" srcId="{B65475A2-8C96-4B7F-BC46-BC51212F7FB4}" destId="{A724ED8B-9BB2-466E-9A7B-4B4F0C21E42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7675C0-AB36-465E-A8FF-CE0BA8DF4AF6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AD1403B-6DB8-41B1-B786-839F6E92D48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인터페이스</a:t>
          </a:r>
        </a:p>
      </dgm:t>
    </dgm:pt>
    <dgm:pt modelId="{5DFAC5C7-6746-4981-918D-D6D9EBCE2DE2}" type="parTrans" cxnId="{68EF4286-3823-4086-9ADA-531C40C89641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1A8BD42-4D51-43E6-9477-451A52F803F5}" type="sibTrans" cxnId="{68EF4286-3823-4086-9ADA-531C40C89641}">
      <dgm:prSet custT="1"/>
      <dgm:spPr>
        <a:solidFill>
          <a:schemeClr val="accent1"/>
        </a:solidFill>
      </dgm:spPr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E93E621-B0CE-44EF-BD35-9761A8D8BAB2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빅데이터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가동</a:t>
          </a:r>
        </a:p>
      </dgm:t>
    </dgm:pt>
    <dgm:pt modelId="{E24146C8-E54F-4128-A077-1B71FA795D3D}" type="parTrans" cxnId="{439C11F9-8A68-433A-83F9-991079BE967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F95D913-8785-4EEB-AA21-85140E9DDEF1}" type="sibTrans" cxnId="{439C11F9-8A68-433A-83F9-991079BE9672}">
      <dgm:prSet custT="1"/>
      <dgm:spPr>
        <a:solidFill>
          <a:schemeClr val="accent1"/>
        </a:solidFill>
      </dgm:spPr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E2A8CB8-EA43-44D8-88BD-35F0868FFF5F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결과전달</a:t>
          </a:r>
        </a:p>
      </dgm:t>
    </dgm:pt>
    <dgm:pt modelId="{5F844F95-6BA9-402E-950B-9EDC5786A0A7}" type="parTrans" cxnId="{96423DB4-2D1B-4EB5-A43A-88ECE8F7F13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A3D25BA-75EB-4137-BA53-FD66EC5EE152}" type="sibTrans" cxnId="{96423DB4-2D1B-4EB5-A43A-88ECE8F7F13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C5EF0B8-1B81-4627-8C6D-D2299556FAFA}" type="pres">
      <dgm:prSet presAssocID="{E87675C0-AB36-465E-A8FF-CE0BA8DF4AF6}" presName="linearFlow" presStyleCnt="0">
        <dgm:presLayoutVars>
          <dgm:resizeHandles val="exact"/>
        </dgm:presLayoutVars>
      </dgm:prSet>
      <dgm:spPr/>
    </dgm:pt>
    <dgm:pt modelId="{9EE28F3C-8E97-4FBC-AB31-C84739F3E022}" type="pres">
      <dgm:prSet presAssocID="{2AD1403B-6DB8-41B1-B786-839F6E92D48A}" presName="node" presStyleLbl="node1" presStyleIdx="0" presStyleCnt="3">
        <dgm:presLayoutVars>
          <dgm:bulletEnabled val="1"/>
        </dgm:presLayoutVars>
      </dgm:prSet>
      <dgm:spPr/>
    </dgm:pt>
    <dgm:pt modelId="{E0D27BE1-F30B-48C0-8DBF-268A2789640A}" type="pres">
      <dgm:prSet presAssocID="{F1A8BD42-4D51-43E6-9477-451A52F803F5}" presName="sibTrans" presStyleLbl="sibTrans2D1" presStyleIdx="0" presStyleCnt="2"/>
      <dgm:spPr/>
    </dgm:pt>
    <dgm:pt modelId="{F905D0DB-55EF-46F9-B7F9-348CDC072DE0}" type="pres">
      <dgm:prSet presAssocID="{F1A8BD42-4D51-43E6-9477-451A52F803F5}" presName="connectorText" presStyleLbl="sibTrans2D1" presStyleIdx="0" presStyleCnt="2"/>
      <dgm:spPr/>
    </dgm:pt>
    <dgm:pt modelId="{B1388CB7-C490-49A3-AE87-B91D746CB430}" type="pres">
      <dgm:prSet presAssocID="{BE93E621-B0CE-44EF-BD35-9761A8D8BAB2}" presName="node" presStyleLbl="node1" presStyleIdx="1" presStyleCnt="3">
        <dgm:presLayoutVars>
          <dgm:bulletEnabled val="1"/>
        </dgm:presLayoutVars>
      </dgm:prSet>
      <dgm:spPr/>
    </dgm:pt>
    <dgm:pt modelId="{410A329D-416C-4E88-BD8C-7235F23C57F1}" type="pres">
      <dgm:prSet presAssocID="{EF95D913-8785-4EEB-AA21-85140E9DDEF1}" presName="sibTrans" presStyleLbl="sibTrans2D1" presStyleIdx="1" presStyleCnt="2"/>
      <dgm:spPr/>
    </dgm:pt>
    <dgm:pt modelId="{0ED4813B-05E6-4AF9-9AA2-3B7294BF5035}" type="pres">
      <dgm:prSet presAssocID="{EF95D913-8785-4EEB-AA21-85140E9DDEF1}" presName="connectorText" presStyleLbl="sibTrans2D1" presStyleIdx="1" presStyleCnt="2"/>
      <dgm:spPr/>
    </dgm:pt>
    <dgm:pt modelId="{E7DE8044-7ABF-4FC8-98E5-2EEB43BF562F}" type="pres">
      <dgm:prSet presAssocID="{CE2A8CB8-EA43-44D8-88BD-35F0868FFF5F}" presName="node" presStyleLbl="node1" presStyleIdx="2" presStyleCnt="3">
        <dgm:presLayoutVars>
          <dgm:bulletEnabled val="1"/>
        </dgm:presLayoutVars>
      </dgm:prSet>
      <dgm:spPr/>
    </dgm:pt>
  </dgm:ptLst>
  <dgm:cxnLst>
    <dgm:cxn modelId="{F516201B-676B-4CE7-857C-5BBFD8FE9ACB}" type="presOf" srcId="{2AD1403B-6DB8-41B1-B786-839F6E92D48A}" destId="{9EE28F3C-8E97-4FBC-AB31-C84739F3E022}" srcOrd="0" destOrd="0" presId="urn:microsoft.com/office/officeart/2005/8/layout/process2"/>
    <dgm:cxn modelId="{5651E61D-ECD3-4520-B5A3-E2E2E511320B}" type="presOf" srcId="{F1A8BD42-4D51-43E6-9477-451A52F803F5}" destId="{E0D27BE1-F30B-48C0-8DBF-268A2789640A}" srcOrd="0" destOrd="0" presId="urn:microsoft.com/office/officeart/2005/8/layout/process2"/>
    <dgm:cxn modelId="{B8BEDF60-DB2B-49E3-A39B-F75FA01B2785}" type="presOf" srcId="{F1A8BD42-4D51-43E6-9477-451A52F803F5}" destId="{F905D0DB-55EF-46F9-B7F9-348CDC072DE0}" srcOrd="1" destOrd="0" presId="urn:microsoft.com/office/officeart/2005/8/layout/process2"/>
    <dgm:cxn modelId="{10DCBF59-4288-42B1-8DF8-182E2CA912DA}" type="presOf" srcId="{EF95D913-8785-4EEB-AA21-85140E9DDEF1}" destId="{410A329D-416C-4E88-BD8C-7235F23C57F1}" srcOrd="0" destOrd="0" presId="urn:microsoft.com/office/officeart/2005/8/layout/process2"/>
    <dgm:cxn modelId="{68EF4286-3823-4086-9ADA-531C40C89641}" srcId="{E87675C0-AB36-465E-A8FF-CE0BA8DF4AF6}" destId="{2AD1403B-6DB8-41B1-B786-839F6E92D48A}" srcOrd="0" destOrd="0" parTransId="{5DFAC5C7-6746-4981-918D-D6D9EBCE2DE2}" sibTransId="{F1A8BD42-4D51-43E6-9477-451A52F803F5}"/>
    <dgm:cxn modelId="{704D4695-41F7-45AD-953A-425B36975762}" type="presOf" srcId="{E87675C0-AB36-465E-A8FF-CE0BA8DF4AF6}" destId="{4C5EF0B8-1B81-4627-8C6D-D2299556FAFA}" srcOrd="0" destOrd="0" presId="urn:microsoft.com/office/officeart/2005/8/layout/process2"/>
    <dgm:cxn modelId="{96423DB4-2D1B-4EB5-A43A-88ECE8F7F13C}" srcId="{E87675C0-AB36-465E-A8FF-CE0BA8DF4AF6}" destId="{CE2A8CB8-EA43-44D8-88BD-35F0868FFF5F}" srcOrd="2" destOrd="0" parTransId="{5F844F95-6BA9-402E-950B-9EDC5786A0A7}" sibTransId="{DA3D25BA-75EB-4137-BA53-FD66EC5EE152}"/>
    <dgm:cxn modelId="{AB9750DA-9BC9-492F-856B-D17578734465}" type="presOf" srcId="{CE2A8CB8-EA43-44D8-88BD-35F0868FFF5F}" destId="{E7DE8044-7ABF-4FC8-98E5-2EEB43BF562F}" srcOrd="0" destOrd="0" presId="urn:microsoft.com/office/officeart/2005/8/layout/process2"/>
    <dgm:cxn modelId="{FAC44BDB-B6EF-42FF-B027-56D842D5C4D4}" type="presOf" srcId="{BE93E621-B0CE-44EF-BD35-9761A8D8BAB2}" destId="{B1388CB7-C490-49A3-AE87-B91D746CB430}" srcOrd="0" destOrd="0" presId="urn:microsoft.com/office/officeart/2005/8/layout/process2"/>
    <dgm:cxn modelId="{399D42DF-32A8-454C-A514-0B54A3576791}" type="presOf" srcId="{EF95D913-8785-4EEB-AA21-85140E9DDEF1}" destId="{0ED4813B-05E6-4AF9-9AA2-3B7294BF5035}" srcOrd="1" destOrd="0" presId="urn:microsoft.com/office/officeart/2005/8/layout/process2"/>
    <dgm:cxn modelId="{439C11F9-8A68-433A-83F9-991079BE9672}" srcId="{E87675C0-AB36-465E-A8FF-CE0BA8DF4AF6}" destId="{BE93E621-B0CE-44EF-BD35-9761A8D8BAB2}" srcOrd="1" destOrd="0" parTransId="{E24146C8-E54F-4128-A077-1B71FA795D3D}" sibTransId="{EF95D913-8785-4EEB-AA21-85140E9DDEF1}"/>
    <dgm:cxn modelId="{D3034EFB-D514-4898-BE02-2A96AC348559}" type="presParOf" srcId="{4C5EF0B8-1B81-4627-8C6D-D2299556FAFA}" destId="{9EE28F3C-8E97-4FBC-AB31-C84739F3E022}" srcOrd="0" destOrd="0" presId="urn:microsoft.com/office/officeart/2005/8/layout/process2"/>
    <dgm:cxn modelId="{2A71654C-5C85-404F-8423-4CC625481421}" type="presParOf" srcId="{4C5EF0B8-1B81-4627-8C6D-D2299556FAFA}" destId="{E0D27BE1-F30B-48C0-8DBF-268A2789640A}" srcOrd="1" destOrd="0" presId="urn:microsoft.com/office/officeart/2005/8/layout/process2"/>
    <dgm:cxn modelId="{E909BD71-5799-4146-818B-C8E419838E85}" type="presParOf" srcId="{E0D27BE1-F30B-48C0-8DBF-268A2789640A}" destId="{F905D0DB-55EF-46F9-B7F9-348CDC072DE0}" srcOrd="0" destOrd="0" presId="urn:microsoft.com/office/officeart/2005/8/layout/process2"/>
    <dgm:cxn modelId="{5F77D6EA-C310-421E-BD3D-64D561EDDEEE}" type="presParOf" srcId="{4C5EF0B8-1B81-4627-8C6D-D2299556FAFA}" destId="{B1388CB7-C490-49A3-AE87-B91D746CB430}" srcOrd="2" destOrd="0" presId="urn:microsoft.com/office/officeart/2005/8/layout/process2"/>
    <dgm:cxn modelId="{F2F11584-FBE8-49B2-9698-754FDC5F1671}" type="presParOf" srcId="{4C5EF0B8-1B81-4627-8C6D-D2299556FAFA}" destId="{410A329D-416C-4E88-BD8C-7235F23C57F1}" srcOrd="3" destOrd="0" presId="urn:microsoft.com/office/officeart/2005/8/layout/process2"/>
    <dgm:cxn modelId="{F7DFB632-A31D-4400-ACD6-F81B233319B7}" type="presParOf" srcId="{410A329D-416C-4E88-BD8C-7235F23C57F1}" destId="{0ED4813B-05E6-4AF9-9AA2-3B7294BF5035}" srcOrd="0" destOrd="0" presId="urn:microsoft.com/office/officeart/2005/8/layout/process2"/>
    <dgm:cxn modelId="{5C9D6A5D-B3CD-41C3-82D7-70B5E5BD95AD}" type="presParOf" srcId="{4C5EF0B8-1B81-4627-8C6D-D2299556FAFA}" destId="{E7DE8044-7ABF-4FC8-98E5-2EEB43BF562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891D6-E09E-4127-BA15-FA68D4987C37}">
      <dsp:nvSpPr>
        <dsp:cNvPr id="0" name=""/>
        <dsp:cNvSpPr/>
      </dsp:nvSpPr>
      <dsp:spPr>
        <a:xfrm>
          <a:off x="426" y="134238"/>
          <a:ext cx="908542" cy="725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터치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1677" y="155489"/>
        <a:ext cx="866040" cy="683060"/>
      </dsp:txXfrm>
    </dsp:sp>
    <dsp:sp modelId="{2E65930E-6F4F-4E1E-95BF-2210E479E346}">
      <dsp:nvSpPr>
        <dsp:cNvPr id="0" name=""/>
        <dsp:cNvSpPr/>
      </dsp:nvSpPr>
      <dsp:spPr>
        <a:xfrm>
          <a:off x="999823" y="384360"/>
          <a:ext cx="192611" cy="225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999823" y="429424"/>
        <a:ext cx="134828" cy="135190"/>
      </dsp:txXfrm>
    </dsp:sp>
    <dsp:sp modelId="{A724ED8B-9BB2-466E-9A7B-4B4F0C21E428}">
      <dsp:nvSpPr>
        <dsp:cNvPr id="0" name=""/>
        <dsp:cNvSpPr/>
      </dsp:nvSpPr>
      <dsp:spPr>
        <a:xfrm>
          <a:off x="1272386" y="134238"/>
          <a:ext cx="908542" cy="725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293637" y="155489"/>
        <a:ext cx="866040" cy="683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28F3C-8E97-4FBC-AB31-C84739F3E022}">
      <dsp:nvSpPr>
        <dsp:cNvPr id="0" name=""/>
        <dsp:cNvSpPr/>
      </dsp:nvSpPr>
      <dsp:spPr>
        <a:xfrm>
          <a:off x="397271" y="1258"/>
          <a:ext cx="1336211" cy="643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음성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인터페이스</a:t>
          </a:r>
        </a:p>
      </dsp:txBody>
      <dsp:txXfrm>
        <a:off x="416132" y="20119"/>
        <a:ext cx="1298489" cy="606235"/>
      </dsp:txXfrm>
    </dsp:sp>
    <dsp:sp modelId="{E0D27BE1-F30B-48C0-8DBF-268A2789640A}">
      <dsp:nvSpPr>
        <dsp:cNvPr id="0" name=""/>
        <dsp:cNvSpPr/>
      </dsp:nvSpPr>
      <dsp:spPr>
        <a:xfrm rot="5400000">
          <a:off x="944635" y="661315"/>
          <a:ext cx="241484" cy="289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978444" y="685463"/>
        <a:ext cx="173868" cy="169039"/>
      </dsp:txXfrm>
    </dsp:sp>
    <dsp:sp modelId="{B1388CB7-C490-49A3-AE87-B91D746CB430}">
      <dsp:nvSpPr>
        <dsp:cNvPr id="0" name=""/>
        <dsp:cNvSpPr/>
      </dsp:nvSpPr>
      <dsp:spPr>
        <a:xfrm>
          <a:off x="397271" y="967195"/>
          <a:ext cx="1336211" cy="643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빅데이터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가동</a:t>
          </a:r>
        </a:p>
      </dsp:txBody>
      <dsp:txXfrm>
        <a:off x="416132" y="986056"/>
        <a:ext cx="1298489" cy="606235"/>
      </dsp:txXfrm>
    </dsp:sp>
    <dsp:sp modelId="{410A329D-416C-4E88-BD8C-7235F23C57F1}">
      <dsp:nvSpPr>
        <dsp:cNvPr id="0" name=""/>
        <dsp:cNvSpPr/>
      </dsp:nvSpPr>
      <dsp:spPr>
        <a:xfrm rot="5400000">
          <a:off x="944635" y="1627251"/>
          <a:ext cx="241484" cy="289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978444" y="1651399"/>
        <a:ext cx="173868" cy="169039"/>
      </dsp:txXfrm>
    </dsp:sp>
    <dsp:sp modelId="{E7DE8044-7ABF-4FC8-98E5-2EEB43BF562F}">
      <dsp:nvSpPr>
        <dsp:cNvPr id="0" name=""/>
        <dsp:cNvSpPr/>
      </dsp:nvSpPr>
      <dsp:spPr>
        <a:xfrm>
          <a:off x="397271" y="1933131"/>
          <a:ext cx="1336211" cy="643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결과전달</a:t>
          </a:r>
        </a:p>
      </dsp:txBody>
      <dsp:txXfrm>
        <a:off x="416132" y="1951992"/>
        <a:ext cx="1298489" cy="60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0.29001</cdr:x>
      <cdr:y>0.16308</cdr:y>
    </cdr:from>
    <cdr:to>
      <cdr:x>0.49392</cdr:x>
      <cdr:y>0.28263</cdr:y>
    </cdr:to>
    <cdr:sp macro="" textlink="">
      <cdr:nvSpPr>
        <cdr:cNvPr id="2" name="두루마리 모양: 가로로 말림 1">
          <a:extLst xmlns:a="http://schemas.openxmlformats.org/drawingml/2006/main">
            <a:ext uri="{FF2B5EF4-FFF2-40B4-BE49-F238E27FC236}">
              <a16:creationId xmlns:a16="http://schemas.microsoft.com/office/drawing/2014/main" id="{B14A0086-C26F-55F6-0555-43D30571C612}"/>
            </a:ext>
          </a:extLst>
        </cdr:cNvPr>
        <cdr:cNvSpPr/>
      </cdr:nvSpPr>
      <cdr:spPr>
        <a:xfrm xmlns:a="http://schemas.openxmlformats.org/drawingml/2006/main">
          <a:off x="2477798" y="771785"/>
          <a:ext cx="1742209" cy="565785"/>
        </a:xfrm>
        <a:prstGeom xmlns:a="http://schemas.openxmlformats.org/drawingml/2006/main" prst="horizontalScroll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단위</a:t>
          </a:r>
          <a:r>
            <a:rPr lang="en-US" altLang="ko-KR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(</a:t>
          </a: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달러</a:t>
          </a:r>
          <a:r>
            <a:rPr lang="en-US" altLang="ko-KR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)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8D7F-827D-40D2-BBE5-154C316A6502}" type="datetimeFigureOut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DE40-276C-4E09-BF63-C7BFA20A8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68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87F4-84BA-40F6-B159-75FB16EDFFC0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77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0992-4D13-40BE-9796-63F6036FAA53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08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862F-1CD2-4A29-A403-6A25B124392B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52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74C6-1B40-45BE-A016-B000FA587A13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1678" y="6356352"/>
            <a:ext cx="22288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5667CB-2E1D-40CF-8919-CB76E0D110F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65A58C6-2B85-B09C-981E-8D921C602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6229626"/>
            <a:ext cx="1462189" cy="540751"/>
          </a:xfrm>
          <a:prstGeom prst="rect">
            <a:avLst/>
          </a:prstGeom>
        </p:spPr>
      </p:pic>
      <p:sp>
        <p:nvSpPr>
          <p:cNvPr id="10" name="사다리꼴 9">
            <a:extLst>
              <a:ext uri="{FF2B5EF4-FFF2-40B4-BE49-F238E27FC236}">
                <a16:creationId xmlns:a16="http://schemas.microsoft.com/office/drawing/2014/main" id="{BDB1A78B-AFD5-DF03-A2FD-E02006CC02C5}"/>
              </a:ext>
            </a:extLst>
          </p:cNvPr>
          <p:cNvSpPr/>
          <p:nvPr userDrawn="1"/>
        </p:nvSpPr>
        <p:spPr>
          <a:xfrm>
            <a:off x="0" y="739304"/>
            <a:ext cx="9906000" cy="365125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C05E7169-520F-6403-F3A5-D4EDCC6234FB}"/>
              </a:ext>
            </a:extLst>
          </p:cNvPr>
          <p:cNvSpPr/>
          <p:nvPr userDrawn="1"/>
        </p:nvSpPr>
        <p:spPr>
          <a:xfrm>
            <a:off x="739406" y="0"/>
            <a:ext cx="8424051" cy="1118681"/>
          </a:xfrm>
          <a:prstGeom prst="parallelogram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"/>
            <a:ext cx="8543925" cy="1118680"/>
          </a:xfrm>
          <a:ln>
            <a:noFill/>
          </a:ln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9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78D-D41C-457D-9B5C-306E96B88E7E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32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BF1A-50E9-4B2D-B48C-FF66560CB76B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20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D231-26CD-457D-B5EE-6C2915A8AF9C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30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36B7-046B-44D9-B35C-196C8473D9C3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87F7-7625-481D-8B0B-7FCD1C03AC3A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58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1901-2243-4197-A7E3-1C3AC34FBA4B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73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CDA-7AC6-43F1-9C30-B46CF1DB7976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83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90B8C-2F25-4160-AEF3-12FC0899030E}" type="datetime1">
              <a:rPr lang="ko-KR" altLang="en-US" smtClean="0"/>
              <a:t>2026-06-21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67CB-2E1D-40CF-8919-CB76E0D110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76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잘린 한쪽 모서리 3">
            <a:extLst>
              <a:ext uri="{FF2B5EF4-FFF2-40B4-BE49-F238E27FC236}">
                <a16:creationId xmlns:a16="http://schemas.microsoft.com/office/drawing/2014/main" id="{14CA952D-A5AF-8902-66DF-E10253894A8D}"/>
              </a:ext>
            </a:extLst>
          </p:cNvPr>
          <p:cNvSpPr/>
          <p:nvPr/>
        </p:nvSpPr>
        <p:spPr>
          <a:xfrm>
            <a:off x="0" y="4281055"/>
            <a:ext cx="9906000" cy="2576945"/>
          </a:xfrm>
          <a:prstGeom prst="snip1Rect">
            <a:avLst>
              <a:gd name="adj" fmla="val 15457"/>
            </a:avLst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D71EC7D-AF1B-2B2D-B520-C2DABD149A5E}"/>
              </a:ext>
            </a:extLst>
          </p:cNvPr>
          <p:cNvSpPr/>
          <p:nvPr/>
        </p:nvSpPr>
        <p:spPr>
          <a:xfrm>
            <a:off x="1766455" y="2254826"/>
            <a:ext cx="6525491" cy="11162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AI Secretary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C0E8863-77AB-CBDA-7D01-F496563E44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87" y="340428"/>
            <a:ext cx="1926050" cy="7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6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048C251-DBEE-A8D6-15B9-A6499A1C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83BD717-F9B8-51D6-6CED-BA451922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618FAF92-65EF-D7C9-2D38-CB3D9415232B}"/>
              </a:ext>
            </a:extLst>
          </p:cNvPr>
          <p:cNvSpPr/>
          <p:nvPr/>
        </p:nvSpPr>
        <p:spPr>
          <a:xfrm>
            <a:off x="3532909" y="1982586"/>
            <a:ext cx="5060373" cy="2743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순서도: 저장 데이터 4">
            <a:extLst>
              <a:ext uri="{FF2B5EF4-FFF2-40B4-BE49-F238E27FC236}">
                <a16:creationId xmlns:a16="http://schemas.microsoft.com/office/drawing/2014/main" id="{3A16C367-47E9-B500-93B9-2511BB033992}"/>
              </a:ext>
            </a:extLst>
          </p:cNvPr>
          <p:cNvSpPr/>
          <p:nvPr/>
        </p:nvSpPr>
        <p:spPr>
          <a:xfrm>
            <a:off x="2899063" y="1548245"/>
            <a:ext cx="1205346" cy="633846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95100-FACE-4B07-325B-24AB7CE459BC}"/>
              </a:ext>
            </a:extLst>
          </p:cNvPr>
          <p:cNvSpPr txBox="1"/>
          <p:nvPr/>
        </p:nvSpPr>
        <p:spPr>
          <a:xfrm>
            <a:off x="4145972" y="1569027"/>
            <a:ext cx="42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인공지능 비서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8520E0C4-BDB2-F07E-5171-481C526BD647}"/>
              </a:ext>
            </a:extLst>
          </p:cNvPr>
          <p:cNvSpPr/>
          <p:nvPr/>
        </p:nvSpPr>
        <p:spPr>
          <a:xfrm>
            <a:off x="3532909" y="3125588"/>
            <a:ext cx="5060373" cy="2743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저장 데이터 8">
            <a:extLst>
              <a:ext uri="{FF2B5EF4-FFF2-40B4-BE49-F238E27FC236}">
                <a16:creationId xmlns:a16="http://schemas.microsoft.com/office/drawing/2014/main" id="{63B758AD-4D93-CD48-7B69-9B805050315A}"/>
              </a:ext>
            </a:extLst>
          </p:cNvPr>
          <p:cNvSpPr/>
          <p:nvPr/>
        </p:nvSpPr>
        <p:spPr>
          <a:xfrm>
            <a:off x="2899063" y="2691247"/>
            <a:ext cx="1205346" cy="633846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DBA50-A2BB-BC8D-6C03-037B8A816C91}"/>
              </a:ext>
            </a:extLst>
          </p:cNvPr>
          <p:cNvSpPr txBox="1"/>
          <p:nvPr/>
        </p:nvSpPr>
        <p:spPr>
          <a:xfrm>
            <a:off x="4145972" y="2712029"/>
            <a:ext cx="42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국내외 인공지능 비서 현황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6B062611-AD66-7C62-6312-36998C589AAF}"/>
              </a:ext>
            </a:extLst>
          </p:cNvPr>
          <p:cNvSpPr/>
          <p:nvPr/>
        </p:nvSpPr>
        <p:spPr>
          <a:xfrm>
            <a:off x="3532909" y="4268590"/>
            <a:ext cx="5060373" cy="2743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저장 데이터 11">
            <a:extLst>
              <a:ext uri="{FF2B5EF4-FFF2-40B4-BE49-F238E27FC236}">
                <a16:creationId xmlns:a16="http://schemas.microsoft.com/office/drawing/2014/main" id="{DCBA7A31-D60D-FDEB-4657-773F9B8CC299}"/>
              </a:ext>
            </a:extLst>
          </p:cNvPr>
          <p:cNvSpPr/>
          <p:nvPr/>
        </p:nvSpPr>
        <p:spPr>
          <a:xfrm>
            <a:off x="2899063" y="3834249"/>
            <a:ext cx="1205346" cy="633846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FEBEF-BB85-EC07-70CE-DBAC63553B50}"/>
              </a:ext>
            </a:extLst>
          </p:cNvPr>
          <p:cNvSpPr txBox="1"/>
          <p:nvPr/>
        </p:nvSpPr>
        <p:spPr>
          <a:xfrm>
            <a:off x="4145972" y="3855031"/>
            <a:ext cx="42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디지털 비서와 자율형 로봇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1CAB209B-3DD7-8C58-1D73-2E66469BCB0D}"/>
              </a:ext>
            </a:extLst>
          </p:cNvPr>
          <p:cNvSpPr/>
          <p:nvPr/>
        </p:nvSpPr>
        <p:spPr>
          <a:xfrm>
            <a:off x="3532909" y="5529641"/>
            <a:ext cx="5060373" cy="2743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저장 데이터 14">
            <a:extLst>
              <a:ext uri="{FF2B5EF4-FFF2-40B4-BE49-F238E27FC236}">
                <a16:creationId xmlns:a16="http://schemas.microsoft.com/office/drawing/2014/main" id="{A424216F-F0CE-20F7-43AD-DB9FE6BB0E50}"/>
              </a:ext>
            </a:extLst>
          </p:cNvPr>
          <p:cNvSpPr/>
          <p:nvPr/>
        </p:nvSpPr>
        <p:spPr>
          <a:xfrm>
            <a:off x="2899063" y="5095300"/>
            <a:ext cx="1205346" cy="633846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83A35-BD9D-0C5F-CA22-596249A05AC4}"/>
              </a:ext>
            </a:extLst>
          </p:cNvPr>
          <p:cNvSpPr txBox="1"/>
          <p:nvPr/>
        </p:nvSpPr>
        <p:spPr>
          <a:xfrm>
            <a:off x="4145972" y="5116082"/>
            <a:ext cx="421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인공지능 비서와 생활의 변화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37A6EFA-DB2B-9F01-9B11-8E3D41C2B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32084" r="53776" b="33681"/>
          <a:stretch>
            <a:fillRect/>
          </a:stretch>
        </p:blipFill>
        <p:spPr>
          <a:xfrm>
            <a:off x="935181" y="4293117"/>
            <a:ext cx="1454727" cy="16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9279EBD-FF4F-093A-B1A9-E4267DF1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11" y="1274907"/>
            <a:ext cx="8543925" cy="208135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AI secretary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 Software that combines artificial intelligence and advanced technology to understand the user’s language and perform the instructions that user wants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E2D5036-F6EC-4FC0-FD24-33C1EDB6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BF19ECC-EAE8-DB5D-A7ED-22494E9B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인공지능 비서</a:t>
            </a:r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99BCC19A-D7B6-CF01-6601-3892F4A3E77A}"/>
              </a:ext>
            </a:extLst>
          </p:cNvPr>
          <p:cNvSpPr txBox="1">
            <a:spLocks/>
          </p:cNvSpPr>
          <p:nvPr/>
        </p:nvSpPr>
        <p:spPr>
          <a:xfrm>
            <a:off x="369312" y="3574836"/>
            <a:ext cx="7029016" cy="23895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인공지능 비서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머신러닝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음성인식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문장분석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상황인지 등 인공지능 기술과 첨단 기술이 결합해 사용자의 언어를 이해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사용자가 원하는 지시사항을 수행하는 소프트웨어 애플리케이션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24D0A6ED-A400-C263-5EA3-70936E4C24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3940" y="4440382"/>
            <a:ext cx="15843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AAF7C3D8-D169-D2BD-3745-26CADCDBD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105062"/>
              </p:ext>
            </p:extLst>
          </p:nvPr>
        </p:nvGraphicFramePr>
        <p:xfrm>
          <a:off x="1662544" y="2064618"/>
          <a:ext cx="7741227" cy="38478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88474">
                  <a:extLst>
                    <a:ext uri="{9D8B030D-6E8A-4147-A177-3AD203B41FA5}">
                      <a16:colId xmlns:a16="http://schemas.microsoft.com/office/drawing/2014/main" val="2997635567"/>
                    </a:ext>
                  </a:extLst>
                </a:gridCol>
                <a:gridCol w="1859973">
                  <a:extLst>
                    <a:ext uri="{9D8B030D-6E8A-4147-A177-3AD203B41FA5}">
                      <a16:colId xmlns:a16="http://schemas.microsoft.com/office/drawing/2014/main" val="37987483"/>
                    </a:ext>
                  </a:extLst>
                </a:gridCol>
                <a:gridCol w="4592780">
                  <a:extLst>
                    <a:ext uri="{9D8B030D-6E8A-4147-A177-3AD203B41FA5}">
                      <a16:colId xmlns:a16="http://schemas.microsoft.com/office/drawing/2014/main" val="3011179146"/>
                    </a:ext>
                  </a:extLst>
                </a:gridCol>
              </a:tblGrid>
              <a:tr h="9873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애플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자사운영체제에서 이용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b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</a:b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문맥파악과 대화가능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679947"/>
                  </a:ext>
                </a:extLst>
              </a:tr>
              <a:tr h="9562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구글어시스턴트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자사검색엔진과 연동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모바일메신저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b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</a:b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스마트폰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스피커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자동차 등으로 탑재확대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871313"/>
                  </a:ext>
                </a:extLst>
              </a:tr>
              <a:tr h="9428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네이버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클로바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검색 등 네이버와 연계해 스피커에서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b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</a:b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정보검색 및 명령 수행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45709"/>
                  </a:ext>
                </a:extLst>
              </a:tr>
              <a:tr h="4806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삼성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빅스비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갤럭시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S8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에 탑재돼 정보검색 및 명령수행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906333"/>
                  </a:ext>
                </a:extLst>
              </a:tr>
              <a:tr h="4806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KT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기가지니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AI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스피커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기가지니에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탑재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386863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13F961A-E8C0-D503-CB20-24C8EB11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719C958-0D6C-F4A7-2C5D-EC114A8B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국내외 인공지능 비서 현황</a:t>
            </a: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E8DAFF83-9116-F439-8623-51F80FEAC9DA}"/>
              </a:ext>
            </a:extLst>
          </p:cNvPr>
          <p:cNvSpPr/>
          <p:nvPr/>
        </p:nvSpPr>
        <p:spPr>
          <a:xfrm flipH="1">
            <a:off x="581892" y="2067791"/>
            <a:ext cx="1080654" cy="1943100"/>
          </a:xfrm>
          <a:prstGeom prst="homePlat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국외</a:t>
            </a:r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D38A7AFD-76AE-E127-8021-CFD19C29101A}"/>
              </a:ext>
            </a:extLst>
          </p:cNvPr>
          <p:cNvSpPr/>
          <p:nvPr/>
        </p:nvSpPr>
        <p:spPr>
          <a:xfrm flipH="1">
            <a:off x="581892" y="4010891"/>
            <a:ext cx="1080654" cy="1901537"/>
          </a:xfrm>
          <a:prstGeom prst="homePlat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국내</a:t>
            </a:r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30354A66-349E-8110-32CD-77C29527DB25}"/>
              </a:ext>
            </a:extLst>
          </p:cNvPr>
          <p:cNvSpPr/>
          <p:nvPr/>
        </p:nvSpPr>
        <p:spPr>
          <a:xfrm>
            <a:off x="1662544" y="1381991"/>
            <a:ext cx="1288474" cy="682627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십자형 8">
            <a:extLst>
              <a:ext uri="{FF2B5EF4-FFF2-40B4-BE49-F238E27FC236}">
                <a16:creationId xmlns:a16="http://schemas.microsoft.com/office/drawing/2014/main" id="{1BF5809F-E231-59E7-BF19-F81E652089B0}"/>
              </a:ext>
            </a:extLst>
          </p:cNvPr>
          <p:cNvSpPr/>
          <p:nvPr/>
        </p:nvSpPr>
        <p:spPr>
          <a:xfrm>
            <a:off x="1662544" y="1381991"/>
            <a:ext cx="1288474" cy="679454"/>
          </a:xfrm>
          <a:prstGeom prst="pl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업체</a:t>
            </a: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476CC629-C284-B4EB-7A50-946A78111ADB}"/>
              </a:ext>
            </a:extLst>
          </p:cNvPr>
          <p:cNvSpPr/>
          <p:nvPr/>
        </p:nvSpPr>
        <p:spPr>
          <a:xfrm>
            <a:off x="2956210" y="1381991"/>
            <a:ext cx="1844389" cy="682627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십자형 10">
            <a:extLst>
              <a:ext uri="{FF2B5EF4-FFF2-40B4-BE49-F238E27FC236}">
                <a16:creationId xmlns:a16="http://schemas.microsoft.com/office/drawing/2014/main" id="{B1E77DFE-F2E4-97E5-13AC-5DEF660FB1DE}"/>
              </a:ext>
            </a:extLst>
          </p:cNvPr>
          <p:cNvSpPr/>
          <p:nvPr/>
        </p:nvSpPr>
        <p:spPr>
          <a:xfrm>
            <a:off x="2956210" y="1381991"/>
            <a:ext cx="1844389" cy="679454"/>
          </a:xfrm>
          <a:prstGeom prst="pl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플랫폼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B2AC09BD-B7DC-9F4D-E0EF-865F6DBB283E}"/>
              </a:ext>
            </a:extLst>
          </p:cNvPr>
          <p:cNvSpPr/>
          <p:nvPr/>
        </p:nvSpPr>
        <p:spPr>
          <a:xfrm>
            <a:off x="4800599" y="1381991"/>
            <a:ext cx="4603172" cy="682627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십자형 12">
            <a:extLst>
              <a:ext uri="{FF2B5EF4-FFF2-40B4-BE49-F238E27FC236}">
                <a16:creationId xmlns:a16="http://schemas.microsoft.com/office/drawing/2014/main" id="{EA812B32-E51B-2658-E407-E7EF700BD09A}"/>
              </a:ext>
            </a:extLst>
          </p:cNvPr>
          <p:cNvSpPr/>
          <p:nvPr/>
        </p:nvSpPr>
        <p:spPr>
          <a:xfrm>
            <a:off x="4800599" y="1381991"/>
            <a:ext cx="4603172" cy="679454"/>
          </a:xfrm>
          <a:prstGeom prst="pl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34067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F17C548F-CB77-18B5-CF6A-80E80DCB6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557785"/>
              </p:ext>
            </p:extLst>
          </p:nvPr>
        </p:nvGraphicFramePr>
        <p:xfrm>
          <a:off x="681038" y="1444336"/>
          <a:ext cx="8543925" cy="473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5EDD1A6-A34B-A575-D5C5-9F508B71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6182E1D-1C51-2456-7DEE-2CE096ED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디지털 비서와 자율형 로봇</a:t>
            </a:r>
          </a:p>
        </p:txBody>
      </p:sp>
    </p:spTree>
    <p:extLst>
      <p:ext uri="{BB962C8B-B14F-4D97-AF65-F5344CB8AC3E}">
        <p14:creationId xmlns:p14="http://schemas.microsoft.com/office/powerpoint/2010/main" val="164043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6695616-D886-4FF0-9978-6208B03C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67CB-2E1D-40CF-8919-CB76E0D110F0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8886BE20-5E21-8A6A-2A83-1C205CE8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인공지능 비서와 생활의 변화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8A98485-1914-7D04-8175-3754B1545DC8}"/>
              </a:ext>
            </a:extLst>
          </p:cNvPr>
          <p:cNvGrpSpPr/>
          <p:nvPr/>
        </p:nvGrpSpPr>
        <p:grpSpPr>
          <a:xfrm>
            <a:off x="5105400" y="1392382"/>
            <a:ext cx="4499263" cy="4707082"/>
            <a:chOff x="5105400" y="1392382"/>
            <a:chExt cx="4499263" cy="4707082"/>
          </a:xfrm>
        </p:grpSpPr>
        <p:sp>
          <p:nvSpPr>
            <p:cNvPr id="6" name="사각형: 잘린 대각선 방향 모서리 5">
              <a:extLst>
                <a:ext uri="{FF2B5EF4-FFF2-40B4-BE49-F238E27FC236}">
                  <a16:creationId xmlns:a16="http://schemas.microsoft.com/office/drawing/2014/main" id="{CC68B64A-2972-65DC-979A-01016AF8EA0E}"/>
                </a:ext>
              </a:extLst>
            </p:cNvPr>
            <p:cNvSpPr/>
            <p:nvPr/>
          </p:nvSpPr>
          <p:spPr>
            <a:xfrm flipH="1">
              <a:off x="5105400" y="1392382"/>
              <a:ext cx="4499263" cy="4707082"/>
            </a:xfrm>
            <a:prstGeom prst="snip2DiagRect">
              <a:avLst>
                <a:gd name="adj1" fmla="val 0"/>
                <a:gd name="adj2" fmla="val 7429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육각형 7">
              <a:extLst>
                <a:ext uri="{FF2B5EF4-FFF2-40B4-BE49-F238E27FC236}">
                  <a16:creationId xmlns:a16="http://schemas.microsoft.com/office/drawing/2014/main" id="{B179A659-BDF6-4EAD-2385-0E0799C58033}"/>
                </a:ext>
              </a:extLst>
            </p:cNvPr>
            <p:cNvSpPr/>
            <p:nvPr/>
          </p:nvSpPr>
          <p:spPr>
            <a:xfrm>
              <a:off x="5808144" y="1518629"/>
              <a:ext cx="1517073" cy="422910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AI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비서</a:t>
              </a:r>
            </a:p>
          </p:txBody>
        </p:sp>
        <p:sp>
          <p:nvSpPr>
            <p:cNvPr id="9" name="설명선: 왼쪽 화살표 8">
              <a:extLst>
                <a:ext uri="{FF2B5EF4-FFF2-40B4-BE49-F238E27FC236}">
                  <a16:creationId xmlns:a16="http://schemas.microsoft.com/office/drawing/2014/main" id="{EA42E74F-EF98-DDB2-3800-38B16D4080B0}"/>
                </a:ext>
              </a:extLst>
            </p:cNvPr>
            <p:cNvSpPr/>
            <p:nvPr/>
          </p:nvSpPr>
          <p:spPr>
            <a:xfrm>
              <a:off x="7334249" y="1515100"/>
              <a:ext cx="1517073" cy="422910"/>
            </a:xfrm>
            <a:prstGeom prst="leftArrowCallout">
              <a:avLst>
                <a:gd name="adj1" fmla="val 50000"/>
                <a:gd name="adj2" fmla="val 25000"/>
                <a:gd name="adj3" fmla="val 25000"/>
                <a:gd name="adj4" fmla="val 8758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IOT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F56EDA09-1785-6EC0-8519-F195222036DB}"/>
                </a:ext>
              </a:extLst>
            </p:cNvPr>
            <p:cNvSpPr/>
            <p:nvPr/>
          </p:nvSpPr>
          <p:spPr>
            <a:xfrm>
              <a:off x="5293636" y="2265872"/>
              <a:ext cx="749210" cy="746836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음성</a:t>
              </a:r>
            </a:p>
          </p:txBody>
        </p:sp>
        <p:sp>
          <p:nvSpPr>
            <p:cNvPr id="12" name="화살표: 줄무늬가 있는 오른쪽 11">
              <a:extLst>
                <a:ext uri="{FF2B5EF4-FFF2-40B4-BE49-F238E27FC236}">
                  <a16:creationId xmlns:a16="http://schemas.microsoft.com/office/drawing/2014/main" id="{469059E7-12A1-BC38-CE52-623FC07E7EC3}"/>
                </a:ext>
              </a:extLst>
            </p:cNvPr>
            <p:cNvSpPr/>
            <p:nvPr/>
          </p:nvSpPr>
          <p:spPr>
            <a:xfrm>
              <a:off x="6974199" y="2376246"/>
              <a:ext cx="681100" cy="463726"/>
            </a:xfrm>
            <a:prstGeom prst="strip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순서도: 자기 디스크 12">
              <a:extLst>
                <a:ext uri="{FF2B5EF4-FFF2-40B4-BE49-F238E27FC236}">
                  <a16:creationId xmlns:a16="http://schemas.microsoft.com/office/drawing/2014/main" id="{DEC9F169-C16A-BE68-DD28-41C93B04F9BB}"/>
                </a:ext>
              </a:extLst>
            </p:cNvPr>
            <p:cNvSpPr/>
            <p:nvPr/>
          </p:nvSpPr>
          <p:spPr>
            <a:xfrm>
              <a:off x="7901337" y="2142270"/>
              <a:ext cx="824131" cy="994039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AI</a:t>
              </a: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비서</a:t>
              </a:r>
            </a:p>
          </p:txBody>
        </p:sp>
        <p:sp>
          <p:nvSpPr>
            <p:cNvPr id="15" name="설명선: 왼쪽/오른쪽 화살표 14">
              <a:extLst>
                <a:ext uri="{FF2B5EF4-FFF2-40B4-BE49-F238E27FC236}">
                  <a16:creationId xmlns:a16="http://schemas.microsoft.com/office/drawing/2014/main" id="{60BF6D8E-CF1F-71A3-913C-C5A3F21DB716}"/>
                </a:ext>
              </a:extLst>
            </p:cNvPr>
            <p:cNvSpPr/>
            <p:nvPr/>
          </p:nvSpPr>
          <p:spPr>
            <a:xfrm rot="5400000">
              <a:off x="5983434" y="2467845"/>
              <a:ext cx="2743195" cy="4499262"/>
            </a:xfrm>
            <a:prstGeom prst="leftRightArrowCallout">
              <a:avLst>
                <a:gd name="adj1" fmla="val 116900"/>
                <a:gd name="adj2" fmla="val 58450"/>
                <a:gd name="adj3" fmla="val 15300"/>
                <a:gd name="adj4" fmla="val 703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구름 15">
              <a:extLst>
                <a:ext uri="{FF2B5EF4-FFF2-40B4-BE49-F238E27FC236}">
                  <a16:creationId xmlns:a16="http://schemas.microsoft.com/office/drawing/2014/main" id="{664D7E40-B691-54AD-C684-6E455EFC3978}"/>
                </a:ext>
              </a:extLst>
            </p:cNvPr>
            <p:cNvSpPr/>
            <p:nvPr/>
          </p:nvSpPr>
          <p:spPr>
            <a:xfrm>
              <a:off x="6407388" y="3624762"/>
              <a:ext cx="1835658" cy="562893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인터넷</a:t>
              </a:r>
            </a:p>
          </p:txBody>
        </p:sp>
        <p:sp>
          <p:nvSpPr>
            <p:cNvPr id="17" name="사각형: 위쪽 모서리의 한쪽은 둥글고 다른 한쪽은 잘림 16">
              <a:extLst>
                <a:ext uri="{FF2B5EF4-FFF2-40B4-BE49-F238E27FC236}">
                  <a16:creationId xmlns:a16="http://schemas.microsoft.com/office/drawing/2014/main" id="{3CD69861-5925-7945-4761-14E50AEC6F75}"/>
                </a:ext>
              </a:extLst>
            </p:cNvPr>
            <p:cNvSpPr/>
            <p:nvPr/>
          </p:nvSpPr>
          <p:spPr>
            <a:xfrm>
              <a:off x="5572998" y="4409131"/>
              <a:ext cx="1668780" cy="619182"/>
            </a:xfrm>
            <a:prstGeom prst="snip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스마트홈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컨트롤</a:t>
              </a:r>
            </a:p>
          </p:txBody>
        </p:sp>
        <p:sp>
          <p:nvSpPr>
            <p:cNvPr id="19" name="두루마리 모양: 가로로 말림 18">
              <a:extLst>
                <a:ext uri="{FF2B5EF4-FFF2-40B4-BE49-F238E27FC236}">
                  <a16:creationId xmlns:a16="http://schemas.microsoft.com/office/drawing/2014/main" id="{72D3278F-B10B-3C17-F3B4-52CCC9530D51}"/>
                </a:ext>
              </a:extLst>
            </p:cNvPr>
            <p:cNvSpPr/>
            <p:nvPr/>
          </p:nvSpPr>
          <p:spPr>
            <a:xfrm>
              <a:off x="6294178" y="5139872"/>
              <a:ext cx="2019224" cy="619182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 라이프</a:t>
              </a:r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153B1097-A57F-B23C-169F-B0580C39573B}"/>
                </a:ext>
              </a:extLst>
            </p:cNvPr>
            <p:cNvSpPr/>
            <p:nvPr/>
          </p:nvSpPr>
          <p:spPr>
            <a:xfrm flipH="1">
              <a:off x="6061963" y="2265872"/>
              <a:ext cx="749210" cy="746836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전달</a:t>
              </a:r>
            </a:p>
          </p:txBody>
        </p:sp>
        <p:sp>
          <p:nvSpPr>
            <p:cNvPr id="25" name="사각형: 위쪽 모서리의 한쪽은 둥글고 다른 한쪽은 잘림 24">
              <a:extLst>
                <a:ext uri="{FF2B5EF4-FFF2-40B4-BE49-F238E27FC236}">
                  <a16:creationId xmlns:a16="http://schemas.microsoft.com/office/drawing/2014/main" id="{DD42DF4D-4644-8A2A-6A7B-7B5BE6BB28FD}"/>
                </a:ext>
              </a:extLst>
            </p:cNvPr>
            <p:cNvSpPr/>
            <p:nvPr/>
          </p:nvSpPr>
          <p:spPr>
            <a:xfrm flipH="1" flipV="1">
              <a:off x="7479012" y="4409134"/>
              <a:ext cx="1668780" cy="619182"/>
            </a:xfrm>
            <a:prstGeom prst="snip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49AFA9-3F14-57F9-6DC1-9D7F3CF0E702}"/>
                </a:ext>
              </a:extLst>
            </p:cNvPr>
            <p:cNvSpPr txBox="1"/>
            <p:nvPr/>
          </p:nvSpPr>
          <p:spPr>
            <a:xfrm>
              <a:off x="7813054" y="4381982"/>
              <a:ext cx="1063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굴림" panose="020B0600000101010101" pitchFamily="50" charset="-127"/>
                  <a:ea typeface="굴림" panose="020B0600000101010101" pitchFamily="50" charset="-127"/>
                </a:rPr>
                <a:t>O2O </a:t>
              </a:r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서비스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1753BF9-D8FD-F155-6B25-7CDD4CF90377}"/>
              </a:ext>
            </a:extLst>
          </p:cNvPr>
          <p:cNvGrpSpPr/>
          <p:nvPr/>
        </p:nvGrpSpPr>
        <p:grpSpPr>
          <a:xfrm>
            <a:off x="301337" y="1392382"/>
            <a:ext cx="4499263" cy="4707082"/>
            <a:chOff x="301337" y="1392382"/>
            <a:chExt cx="4499263" cy="4707082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B05A8B23-AC8C-6728-7BED-1C67A6268E89}"/>
                </a:ext>
              </a:extLst>
            </p:cNvPr>
            <p:cNvSpPr/>
            <p:nvPr/>
          </p:nvSpPr>
          <p:spPr>
            <a:xfrm>
              <a:off x="301337" y="1392382"/>
              <a:ext cx="4499263" cy="4707082"/>
            </a:xfrm>
            <a:prstGeom prst="snip2DiagRect">
              <a:avLst>
                <a:gd name="adj1" fmla="val 0"/>
                <a:gd name="adj2" fmla="val 742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화살표: 오각형 6">
              <a:extLst>
                <a:ext uri="{FF2B5EF4-FFF2-40B4-BE49-F238E27FC236}">
                  <a16:creationId xmlns:a16="http://schemas.microsoft.com/office/drawing/2014/main" id="{9CDB54AD-2622-0971-4AA7-AEE4A0E9CC3A}"/>
                </a:ext>
              </a:extLst>
            </p:cNvPr>
            <p:cNvSpPr/>
            <p:nvPr/>
          </p:nvSpPr>
          <p:spPr>
            <a:xfrm>
              <a:off x="877249" y="1589809"/>
              <a:ext cx="3251981" cy="384464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인터페이스의 변화</a:t>
              </a:r>
            </a:p>
          </p:txBody>
        </p:sp>
        <p:sp>
          <p:nvSpPr>
            <p:cNvPr id="20" name="순서도: 문서 19">
              <a:extLst>
                <a:ext uri="{FF2B5EF4-FFF2-40B4-BE49-F238E27FC236}">
                  <a16:creationId xmlns:a16="http://schemas.microsoft.com/office/drawing/2014/main" id="{7A47CE0E-7D4F-1A9C-B32F-59DC77B89416}"/>
                </a:ext>
              </a:extLst>
            </p:cNvPr>
            <p:cNvSpPr/>
            <p:nvPr/>
          </p:nvSpPr>
          <p:spPr>
            <a:xfrm>
              <a:off x="569249" y="3254109"/>
              <a:ext cx="1668780" cy="562893"/>
            </a:xfrm>
            <a:prstGeom prst="flowChartDocumen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멀티태스킹</a:t>
              </a:r>
            </a:p>
          </p:txBody>
        </p:sp>
        <p:sp>
          <p:nvSpPr>
            <p:cNvPr id="21" name="화살표: 톱니 모양의 오른쪽 20">
              <a:extLst>
                <a:ext uri="{FF2B5EF4-FFF2-40B4-BE49-F238E27FC236}">
                  <a16:creationId xmlns:a16="http://schemas.microsoft.com/office/drawing/2014/main" id="{BF8FCFF0-2E5B-0CB2-711A-B4418F9C60FD}"/>
                </a:ext>
              </a:extLst>
            </p:cNvPr>
            <p:cNvSpPr/>
            <p:nvPr/>
          </p:nvSpPr>
          <p:spPr>
            <a:xfrm rot="5400000">
              <a:off x="1014390" y="3900071"/>
              <a:ext cx="778498" cy="749210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순서도: 다중 문서 21">
              <a:extLst>
                <a:ext uri="{FF2B5EF4-FFF2-40B4-BE49-F238E27FC236}">
                  <a16:creationId xmlns:a16="http://schemas.microsoft.com/office/drawing/2014/main" id="{435242F6-B36F-8E0A-0553-7068AB8981B0}"/>
                </a:ext>
              </a:extLst>
            </p:cNvPr>
            <p:cNvSpPr/>
            <p:nvPr/>
          </p:nvSpPr>
          <p:spPr>
            <a:xfrm>
              <a:off x="645103" y="4800775"/>
              <a:ext cx="1517073" cy="997198"/>
            </a:xfrm>
            <a:prstGeom prst="flowChartMultidocumen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영역</a:t>
              </a:r>
              <a:endParaRPr lang="en-US" altLang="ko-KR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늘어남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3" name="화살표: 아래로 구부러짐 22">
              <a:extLst>
                <a:ext uri="{FF2B5EF4-FFF2-40B4-BE49-F238E27FC236}">
                  <a16:creationId xmlns:a16="http://schemas.microsoft.com/office/drawing/2014/main" id="{E5DB5CFB-AD8F-17BE-68E3-B148285BC582}"/>
                </a:ext>
              </a:extLst>
            </p:cNvPr>
            <p:cNvSpPr/>
            <p:nvPr/>
          </p:nvSpPr>
          <p:spPr>
            <a:xfrm rot="2127226">
              <a:off x="3571440" y="2217860"/>
              <a:ext cx="1139799" cy="511721"/>
            </a:xfrm>
            <a:prstGeom prst="curvedDown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27" name="다이어그램 26">
              <a:extLst>
                <a:ext uri="{FF2B5EF4-FFF2-40B4-BE49-F238E27FC236}">
                  <a16:creationId xmlns:a16="http://schemas.microsoft.com/office/drawing/2014/main" id="{34F20132-F989-72F9-3D82-B51120CD4C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6404821"/>
                </p:ext>
              </p:extLst>
            </p:nvPr>
          </p:nvGraphicFramePr>
          <p:xfrm>
            <a:off x="858132" y="2142270"/>
            <a:ext cx="2181355" cy="9940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8" name="다이어그램 27">
              <a:extLst>
                <a:ext uri="{FF2B5EF4-FFF2-40B4-BE49-F238E27FC236}">
                  <a16:creationId xmlns:a16="http://schemas.microsoft.com/office/drawing/2014/main" id="{CBDB1228-B18F-2210-FF70-8FEC8256D5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553236"/>
                </p:ext>
              </p:extLst>
            </p:nvPr>
          </p:nvGraphicFramePr>
          <p:xfrm>
            <a:off x="2484990" y="3180706"/>
            <a:ext cx="2130755" cy="25783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892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</TotalTime>
  <Words>186</Words>
  <Application>Microsoft Office PowerPoint</Application>
  <PresentationFormat>A4 용지(210x297mm)</PresentationFormat>
  <Paragraphs>66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인공지능 비서</vt:lpstr>
      <vt:lpstr>2. 국내외 인공지능 비서 현황</vt:lpstr>
      <vt:lpstr>3. 디지털 비서와 자율형 로봇</vt:lpstr>
      <vt:lpstr>4. 인공지능 비서와 생활의 변화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강윤영</dc:creator>
  <cp:lastModifiedBy>강윤영</cp:lastModifiedBy>
  <cp:revision>11</cp:revision>
  <dcterms:created xsi:type="dcterms:W3CDTF">2026-06-21T05:13:35Z</dcterms:created>
  <dcterms:modified xsi:type="dcterms:W3CDTF">2026-06-21T06:34:42Z</dcterms:modified>
</cp:coreProperties>
</file>