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11" autoAdjust="0"/>
    <p:restoredTop sz="94660"/>
  </p:normalViewPr>
  <p:slideViewPr>
    <p:cSldViewPr>
      <p:cViewPr varScale="1">
        <p:scale>
          <a:sx n="109" d="100"/>
          <a:sy n="109" d="100"/>
        </p:scale>
        <p:origin x="2028" y="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2400" b="1" dirty="0" smtClean="0"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디지털 비서와 </a:t>
            </a:r>
            <a:r>
              <a:rPr lang="ko-KR" altLang="en-US" sz="2400" b="1" dirty="0" err="1" smtClean="0"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자율형</a:t>
            </a:r>
            <a:r>
              <a:rPr lang="ko-KR" altLang="en-US" sz="2400" b="1" dirty="0" smtClean="0"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로봇의 시장전망</a:t>
            </a:r>
            <a:endParaRPr lang="ko-KR" altLang="en-US" sz="2400" b="1" dirty="0">
              <a:effectLst/>
              <a:latin typeface="궁서" panose="02030600000101010101" pitchFamily="18" charset="-127"/>
              <a:ea typeface="궁서" panose="02030600000101010101" pitchFamily="18" charset="-127"/>
            </a:endParaRPr>
          </a:p>
        </c:rich>
      </c:tx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디지털 비서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2016년</c:v>
                </c:pt>
                <c:pt idx="1">
                  <c:v>2020년</c:v>
                </c:pt>
                <c:pt idx="2">
                  <c:v>2022년</c:v>
                </c:pt>
                <c:pt idx="3">
                  <c:v>2024년</c:v>
                </c:pt>
                <c:pt idx="4">
                  <c:v>2026년</c:v>
                </c:pt>
              </c:strCache>
            </c:strRef>
          </c:cat>
          <c:val>
            <c:numRef>
              <c:f>Sheet1!$B$2:$B$6</c:f>
              <c:numCache>
                <c:formatCode>#,##0_ </c:formatCode>
                <c:ptCount val="5"/>
                <c:pt idx="0">
                  <c:v>585</c:v>
                </c:pt>
                <c:pt idx="1">
                  <c:v>2175</c:v>
                </c:pt>
                <c:pt idx="2">
                  <c:v>4165</c:v>
                </c:pt>
                <c:pt idx="3">
                  <c:v>6405</c:v>
                </c:pt>
                <c:pt idx="4">
                  <c:v>8075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A-4090-B80E-9B10A391B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7372448"/>
        <c:axId val="165737536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자율형 로봇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3A-4090-B80E-9B10A391B5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2016년</c:v>
                </c:pt>
                <c:pt idx="1">
                  <c:v>2020년</c:v>
                </c:pt>
                <c:pt idx="2">
                  <c:v>2022년</c:v>
                </c:pt>
                <c:pt idx="3">
                  <c:v>2024년</c:v>
                </c:pt>
                <c:pt idx="4">
                  <c:v>2026년</c:v>
                </c:pt>
              </c:strCache>
            </c:strRef>
          </c:cat>
          <c:val>
            <c:numRef>
              <c:f>Sheet1!$C$2:$C$6</c:f>
              <c:numCache>
                <c:formatCode>#,##0_ </c:formatCode>
                <c:ptCount val="5"/>
                <c:pt idx="0">
                  <c:v>1282</c:v>
                </c:pt>
                <c:pt idx="1">
                  <c:v>3582</c:v>
                </c:pt>
                <c:pt idx="2">
                  <c:v>5882</c:v>
                </c:pt>
                <c:pt idx="3">
                  <c:v>9245</c:v>
                </c:pt>
                <c:pt idx="4">
                  <c:v>13927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3A-4090-B80E-9B10A391B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7374944"/>
        <c:axId val="1657374112"/>
      </c:lineChart>
      <c:catAx>
        <c:axId val="165737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657375360"/>
        <c:crosses val="autoZero"/>
        <c:auto val="1"/>
        <c:lblAlgn val="ctr"/>
        <c:lblOffset val="100"/>
        <c:noMultiLvlLbl val="0"/>
      </c:catAx>
      <c:valAx>
        <c:axId val="1657375360"/>
        <c:scaling>
          <c:orientation val="minMax"/>
        </c:scaling>
        <c:delete val="0"/>
        <c:axPos val="l"/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657372448"/>
        <c:crosses val="autoZero"/>
        <c:crossBetween val="between"/>
      </c:valAx>
      <c:valAx>
        <c:axId val="1657374112"/>
        <c:scaling>
          <c:orientation val="minMax"/>
          <c:max val="16000"/>
        </c:scaling>
        <c:delete val="0"/>
        <c:axPos val="r"/>
        <c:numFmt formatCode="#,##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657374944"/>
        <c:crosses val="max"/>
        <c:crossBetween val="between"/>
        <c:majorUnit val="4000"/>
      </c:valAx>
      <c:catAx>
        <c:axId val="1657374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5737411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rgbClr val="FFFF00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02FFE8-5400-47BB-949E-5819A4A5D0E8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0A94B0A4-08BA-4CAC-8B6D-FF4F62724DD8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>터치</a:t>
          </a:r>
          <a:endParaRPr lang="ko-KR" altLang="en-US" sz="1800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9FD64F12-2EA3-42A5-9F07-A2C6205FAC5F}" type="parTrans" cxnId="{B7476DA0-3209-41D3-B93B-5688421F8D34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63FFECA8-59A5-4469-BD93-E88730079110}" type="sibTrans" cxnId="{B7476DA0-3209-41D3-B93B-5688421F8D34}">
      <dgm:prSet custT="1"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86E2F665-2180-4AB3-9C4C-CAB6CD376F8F}">
      <dgm:prSet phldrT="[텍스트]" custT="1"/>
      <dgm:spPr/>
      <dgm:t>
        <a:bodyPr/>
        <a:lstStyle/>
        <a:p>
          <a:pPr latinLnBrk="1"/>
          <a:r>
            <a:rPr lang="ko-KR" altLang="en-US" sz="1800" smtClean="0">
              <a:latin typeface="굴림" panose="020B0600000101010101" pitchFamily="50" charset="-127"/>
              <a:ea typeface="굴림" panose="020B0600000101010101" pitchFamily="50" charset="-127"/>
            </a:rPr>
            <a:t>음성</a:t>
          </a:r>
          <a:endParaRPr lang="ko-KR" altLang="en-US" sz="1800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BB5ED779-1C4E-4266-BD29-763B84D6A0D6}" type="parTrans" cxnId="{8FEDD9A6-C288-40E7-B228-4CE3F410489A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E9482287-DF80-4775-A338-BC068F307B0F}" type="sibTrans" cxnId="{8FEDD9A6-C288-40E7-B228-4CE3F410489A}">
      <dgm:prSet custT="1"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F14043C4-7B3A-4339-86DC-55006FA24531}" type="pres">
      <dgm:prSet presAssocID="{3C02FFE8-5400-47BB-949E-5819A4A5D0E8}" presName="Name0" presStyleCnt="0">
        <dgm:presLayoutVars>
          <dgm:dir/>
          <dgm:resizeHandles val="exact"/>
        </dgm:presLayoutVars>
      </dgm:prSet>
      <dgm:spPr/>
    </dgm:pt>
    <dgm:pt modelId="{DD25F58D-CF10-4595-BCBB-414FEA822B9C}" type="pres">
      <dgm:prSet presAssocID="{0A94B0A4-08BA-4CAC-8B6D-FF4F62724DD8}" presName="node" presStyleLbl="node1" presStyleIdx="0" presStyleCnt="2" custScaleY="13755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914363D-55E2-4250-B339-4CF27070BE14}" type="pres">
      <dgm:prSet presAssocID="{63FFECA8-59A5-4469-BD93-E88730079110}" presName="sibTrans" presStyleLbl="sibTrans2D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57F5A945-E734-4672-B9B5-B09B0CFCAB87}" type="pres">
      <dgm:prSet presAssocID="{63FFECA8-59A5-4469-BD93-E88730079110}" presName="connectorText" presStyleLbl="sibTrans2D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25C8ACEC-6486-4136-8428-11A4FBDC3372}" type="pres">
      <dgm:prSet presAssocID="{86E2F665-2180-4AB3-9C4C-CAB6CD376F8F}" presName="node" presStyleLbl="node1" presStyleIdx="1" presStyleCnt="2" custScaleY="13755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77770AC-5769-4421-AC15-6643997D8AED}" type="presOf" srcId="{63FFECA8-59A5-4469-BD93-E88730079110}" destId="{D914363D-55E2-4250-B339-4CF27070BE14}" srcOrd="0" destOrd="0" presId="urn:microsoft.com/office/officeart/2005/8/layout/process1"/>
    <dgm:cxn modelId="{B7476DA0-3209-41D3-B93B-5688421F8D34}" srcId="{3C02FFE8-5400-47BB-949E-5819A4A5D0E8}" destId="{0A94B0A4-08BA-4CAC-8B6D-FF4F62724DD8}" srcOrd="0" destOrd="0" parTransId="{9FD64F12-2EA3-42A5-9F07-A2C6205FAC5F}" sibTransId="{63FFECA8-59A5-4469-BD93-E88730079110}"/>
    <dgm:cxn modelId="{EEC14C4F-7B53-4D09-A560-A5A84443F666}" type="presOf" srcId="{86E2F665-2180-4AB3-9C4C-CAB6CD376F8F}" destId="{25C8ACEC-6486-4136-8428-11A4FBDC3372}" srcOrd="0" destOrd="0" presId="urn:microsoft.com/office/officeart/2005/8/layout/process1"/>
    <dgm:cxn modelId="{8FEDD9A6-C288-40E7-B228-4CE3F410489A}" srcId="{3C02FFE8-5400-47BB-949E-5819A4A5D0E8}" destId="{86E2F665-2180-4AB3-9C4C-CAB6CD376F8F}" srcOrd="1" destOrd="0" parTransId="{BB5ED779-1C4E-4266-BD29-763B84D6A0D6}" sibTransId="{E9482287-DF80-4775-A338-BC068F307B0F}"/>
    <dgm:cxn modelId="{A853F2A9-8DFD-4EC5-B756-5FD3A9D408B3}" type="presOf" srcId="{3C02FFE8-5400-47BB-949E-5819A4A5D0E8}" destId="{F14043C4-7B3A-4339-86DC-55006FA24531}" srcOrd="0" destOrd="0" presId="urn:microsoft.com/office/officeart/2005/8/layout/process1"/>
    <dgm:cxn modelId="{B5D8F1EB-4436-4384-BB7C-EB62B19B7DAC}" type="presOf" srcId="{0A94B0A4-08BA-4CAC-8B6D-FF4F62724DD8}" destId="{DD25F58D-CF10-4595-BCBB-414FEA822B9C}" srcOrd="0" destOrd="0" presId="urn:microsoft.com/office/officeart/2005/8/layout/process1"/>
    <dgm:cxn modelId="{18725208-98F4-46E2-9409-1DCDE554D00E}" type="presOf" srcId="{63FFECA8-59A5-4469-BD93-E88730079110}" destId="{57F5A945-E734-4672-B9B5-B09B0CFCAB87}" srcOrd="1" destOrd="0" presId="urn:microsoft.com/office/officeart/2005/8/layout/process1"/>
    <dgm:cxn modelId="{0392E2AD-2843-43F6-9877-C00353F0BC34}" type="presParOf" srcId="{F14043C4-7B3A-4339-86DC-55006FA24531}" destId="{DD25F58D-CF10-4595-BCBB-414FEA822B9C}" srcOrd="0" destOrd="0" presId="urn:microsoft.com/office/officeart/2005/8/layout/process1"/>
    <dgm:cxn modelId="{D29F8A7A-AE3B-4910-BEBD-2BDF8F77B662}" type="presParOf" srcId="{F14043C4-7B3A-4339-86DC-55006FA24531}" destId="{D914363D-55E2-4250-B339-4CF27070BE14}" srcOrd="1" destOrd="0" presId="urn:microsoft.com/office/officeart/2005/8/layout/process1"/>
    <dgm:cxn modelId="{8290E6E6-E555-4F12-BF24-CF641D2D4EDF}" type="presParOf" srcId="{D914363D-55E2-4250-B339-4CF27070BE14}" destId="{57F5A945-E734-4672-B9B5-B09B0CFCAB87}" srcOrd="0" destOrd="0" presId="urn:microsoft.com/office/officeart/2005/8/layout/process1"/>
    <dgm:cxn modelId="{F3E98F38-E527-4DB6-90D7-C40E4B5CFAC4}" type="presParOf" srcId="{F14043C4-7B3A-4339-86DC-55006FA24531}" destId="{25C8ACEC-6486-4136-8428-11A4FBDC337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A4ACB3-B436-4152-93EE-E2F854D5B387}" type="doc">
      <dgm:prSet loTypeId="urn:microsoft.com/office/officeart/2005/8/layout/process2" loCatId="process" qsTypeId="urn:microsoft.com/office/officeart/2005/8/quickstyle/3d3" qsCatId="3D" csTypeId="urn:microsoft.com/office/officeart/2005/8/colors/accent1_2" csCatId="accent1" phldr="1"/>
      <dgm:spPr/>
    </dgm:pt>
    <dgm:pt modelId="{251A1659-12DE-455D-AEC2-78CCE1CB924B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>음성</a:t>
          </a:r>
          <a:r>
            <a:rPr lang="en-US" altLang="ko-KR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/>
          </a:r>
          <a:br>
            <a:rPr lang="en-US" altLang="ko-KR" sz="1800" dirty="0" smtClean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>인터페이스</a:t>
          </a:r>
          <a:endParaRPr lang="ko-KR" altLang="en-US" sz="1800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5704481A-AFC8-46D0-89B2-370C0327BD13}" type="parTrans" cxnId="{8103E12B-C349-4900-BC8F-17C0BCE4C2EE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717B0BE4-69D6-4739-89AE-AA96352025DA}" type="sibTrans" cxnId="{8103E12B-C349-4900-BC8F-17C0BCE4C2EE}">
      <dgm:prSet custT="1"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9CAED3C4-00AF-4D9C-999F-2A19D2F491ED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>빅데이터</a:t>
          </a:r>
          <a:r>
            <a:rPr lang="en-US" altLang="ko-KR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/>
          </a:r>
          <a:br>
            <a:rPr lang="en-US" altLang="ko-KR" sz="1800" dirty="0" smtClean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>가동</a:t>
          </a:r>
          <a:endParaRPr lang="ko-KR" altLang="en-US" sz="1800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3EAB38F5-9EB3-48A9-A175-C23EC0D605E4}" type="parTrans" cxnId="{8E8C5C60-A8D4-4E9D-A86F-6F27DA4128D6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7421F39B-1939-4EC3-BD36-06D180F595AB}" type="sibTrans" cxnId="{8E8C5C60-A8D4-4E9D-A86F-6F27DA4128D6}">
      <dgm:prSet custT="1"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6578047B-EED6-4519-9BCD-BFB2C4DE52E0}">
      <dgm:prSet phldrT="[텍스트]" custT="1"/>
      <dgm:spPr/>
      <dgm:t>
        <a:bodyPr/>
        <a:lstStyle/>
        <a:p>
          <a:pPr latinLnBrk="1"/>
          <a:r>
            <a:rPr lang="ko-KR" altLang="en-US" sz="1800" dirty="0" err="1" smtClean="0">
              <a:latin typeface="굴림" panose="020B0600000101010101" pitchFamily="50" charset="-127"/>
              <a:ea typeface="굴림" panose="020B0600000101010101" pitchFamily="50" charset="-127"/>
            </a:rPr>
            <a:t>결과전달</a:t>
          </a:r>
          <a:endParaRPr lang="ko-KR" altLang="en-US" sz="1800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5C386665-D0F4-4BDD-B9C6-C6E6AF5C34EE}" type="parTrans" cxnId="{8B22FD8B-1487-4006-8273-8FC578A1E345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CCC7405B-CCF0-46E7-B224-6E698AA1AE64}" type="sibTrans" cxnId="{8B22FD8B-1487-4006-8273-8FC578A1E345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CB688BC1-DEDA-4239-9303-BE5E54869510}" type="pres">
      <dgm:prSet presAssocID="{3CA4ACB3-B436-4152-93EE-E2F854D5B387}" presName="linearFlow" presStyleCnt="0">
        <dgm:presLayoutVars>
          <dgm:resizeHandles val="exact"/>
        </dgm:presLayoutVars>
      </dgm:prSet>
      <dgm:spPr/>
    </dgm:pt>
    <dgm:pt modelId="{D075461A-D3F3-498E-B4D5-02109BC6CE98}" type="pres">
      <dgm:prSet presAssocID="{251A1659-12DE-455D-AEC2-78CCE1CB924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AD6550B-0085-47D8-87DD-82A8036F53EB}" type="pres">
      <dgm:prSet presAssocID="{717B0BE4-69D6-4739-89AE-AA96352025DA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26BBBD4D-71E9-4E1E-BA6F-E7AA6913918A}" type="pres">
      <dgm:prSet presAssocID="{717B0BE4-69D6-4739-89AE-AA96352025DA}" presName="connectorText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89ADAE92-8AE7-4296-8D1A-016D5796F26D}" type="pres">
      <dgm:prSet presAssocID="{9CAED3C4-00AF-4D9C-999F-2A19D2F491E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53AA5A0-8C42-4EBC-BB17-B00CAE00E5AE}" type="pres">
      <dgm:prSet presAssocID="{7421F39B-1939-4EC3-BD36-06D180F595AB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9E3524FA-AEEE-439F-A5D3-E23264B7FE47}" type="pres">
      <dgm:prSet presAssocID="{7421F39B-1939-4EC3-BD36-06D180F595AB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E5ACCFA8-87B0-4346-A2EB-20EEAD3AF35E}" type="pres">
      <dgm:prSet presAssocID="{6578047B-EED6-4519-9BCD-BFB2C4DE52E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02F9D5C-DB8E-40CC-8736-FE097CFACBE1}" type="presOf" srcId="{3CA4ACB3-B436-4152-93EE-E2F854D5B387}" destId="{CB688BC1-DEDA-4239-9303-BE5E54869510}" srcOrd="0" destOrd="0" presId="urn:microsoft.com/office/officeart/2005/8/layout/process2"/>
    <dgm:cxn modelId="{8E8C5C60-A8D4-4E9D-A86F-6F27DA4128D6}" srcId="{3CA4ACB3-B436-4152-93EE-E2F854D5B387}" destId="{9CAED3C4-00AF-4D9C-999F-2A19D2F491ED}" srcOrd="1" destOrd="0" parTransId="{3EAB38F5-9EB3-48A9-A175-C23EC0D605E4}" sibTransId="{7421F39B-1939-4EC3-BD36-06D180F595AB}"/>
    <dgm:cxn modelId="{8103E12B-C349-4900-BC8F-17C0BCE4C2EE}" srcId="{3CA4ACB3-B436-4152-93EE-E2F854D5B387}" destId="{251A1659-12DE-455D-AEC2-78CCE1CB924B}" srcOrd="0" destOrd="0" parTransId="{5704481A-AFC8-46D0-89B2-370C0327BD13}" sibTransId="{717B0BE4-69D6-4739-89AE-AA96352025DA}"/>
    <dgm:cxn modelId="{BF5AFA75-2095-444E-B542-1129F3BDDFFF}" type="presOf" srcId="{9CAED3C4-00AF-4D9C-999F-2A19D2F491ED}" destId="{89ADAE92-8AE7-4296-8D1A-016D5796F26D}" srcOrd="0" destOrd="0" presId="urn:microsoft.com/office/officeart/2005/8/layout/process2"/>
    <dgm:cxn modelId="{1EA615EB-3CAB-4FAC-AA82-D3FA27B07D9D}" type="presOf" srcId="{6578047B-EED6-4519-9BCD-BFB2C4DE52E0}" destId="{E5ACCFA8-87B0-4346-A2EB-20EEAD3AF35E}" srcOrd="0" destOrd="0" presId="urn:microsoft.com/office/officeart/2005/8/layout/process2"/>
    <dgm:cxn modelId="{C3ABB85A-F570-456F-AA9F-85AC23642470}" type="presOf" srcId="{7421F39B-1939-4EC3-BD36-06D180F595AB}" destId="{B53AA5A0-8C42-4EBC-BB17-B00CAE00E5AE}" srcOrd="0" destOrd="0" presId="urn:microsoft.com/office/officeart/2005/8/layout/process2"/>
    <dgm:cxn modelId="{8B22FD8B-1487-4006-8273-8FC578A1E345}" srcId="{3CA4ACB3-B436-4152-93EE-E2F854D5B387}" destId="{6578047B-EED6-4519-9BCD-BFB2C4DE52E0}" srcOrd="2" destOrd="0" parTransId="{5C386665-D0F4-4BDD-B9C6-C6E6AF5C34EE}" sibTransId="{CCC7405B-CCF0-46E7-B224-6E698AA1AE64}"/>
    <dgm:cxn modelId="{C18F8676-0697-43D4-B560-9B628DA1552E}" type="presOf" srcId="{7421F39B-1939-4EC3-BD36-06D180F595AB}" destId="{9E3524FA-AEEE-439F-A5D3-E23264B7FE47}" srcOrd="1" destOrd="0" presId="urn:microsoft.com/office/officeart/2005/8/layout/process2"/>
    <dgm:cxn modelId="{FA05A047-FC41-4904-9C54-385BF4C7C9D1}" type="presOf" srcId="{251A1659-12DE-455D-AEC2-78CCE1CB924B}" destId="{D075461A-D3F3-498E-B4D5-02109BC6CE98}" srcOrd="0" destOrd="0" presId="urn:microsoft.com/office/officeart/2005/8/layout/process2"/>
    <dgm:cxn modelId="{A632EB67-9CBC-4D2A-9BE5-B53DA615A952}" type="presOf" srcId="{717B0BE4-69D6-4739-89AE-AA96352025DA}" destId="{26BBBD4D-71E9-4E1E-BA6F-E7AA6913918A}" srcOrd="1" destOrd="0" presId="urn:microsoft.com/office/officeart/2005/8/layout/process2"/>
    <dgm:cxn modelId="{C1BCF3D5-CEEB-468A-90D8-BC35AAB2C612}" type="presOf" srcId="{717B0BE4-69D6-4739-89AE-AA96352025DA}" destId="{DAD6550B-0085-47D8-87DD-82A8036F53EB}" srcOrd="0" destOrd="0" presId="urn:microsoft.com/office/officeart/2005/8/layout/process2"/>
    <dgm:cxn modelId="{7F9C3EF3-60BD-4915-B883-91885B09C9FC}" type="presParOf" srcId="{CB688BC1-DEDA-4239-9303-BE5E54869510}" destId="{D075461A-D3F3-498E-B4D5-02109BC6CE98}" srcOrd="0" destOrd="0" presId="urn:microsoft.com/office/officeart/2005/8/layout/process2"/>
    <dgm:cxn modelId="{A29472F9-2AE2-4C17-BAB0-311BEF6D998B}" type="presParOf" srcId="{CB688BC1-DEDA-4239-9303-BE5E54869510}" destId="{DAD6550B-0085-47D8-87DD-82A8036F53EB}" srcOrd="1" destOrd="0" presId="urn:microsoft.com/office/officeart/2005/8/layout/process2"/>
    <dgm:cxn modelId="{354A27A6-8624-4AEF-9118-12EF978F2A68}" type="presParOf" srcId="{DAD6550B-0085-47D8-87DD-82A8036F53EB}" destId="{26BBBD4D-71E9-4E1E-BA6F-E7AA6913918A}" srcOrd="0" destOrd="0" presId="urn:microsoft.com/office/officeart/2005/8/layout/process2"/>
    <dgm:cxn modelId="{0560115D-010C-4DB8-B7D3-3229F303CE06}" type="presParOf" srcId="{CB688BC1-DEDA-4239-9303-BE5E54869510}" destId="{89ADAE92-8AE7-4296-8D1A-016D5796F26D}" srcOrd="2" destOrd="0" presId="urn:microsoft.com/office/officeart/2005/8/layout/process2"/>
    <dgm:cxn modelId="{7DAB0FB8-1CBB-4F56-A559-322881813997}" type="presParOf" srcId="{CB688BC1-DEDA-4239-9303-BE5E54869510}" destId="{B53AA5A0-8C42-4EBC-BB17-B00CAE00E5AE}" srcOrd="3" destOrd="0" presId="urn:microsoft.com/office/officeart/2005/8/layout/process2"/>
    <dgm:cxn modelId="{8B999A00-07FA-4C39-B157-2E0131095F87}" type="presParOf" srcId="{B53AA5A0-8C42-4EBC-BB17-B00CAE00E5AE}" destId="{9E3524FA-AEEE-439F-A5D3-E23264B7FE47}" srcOrd="0" destOrd="0" presId="urn:microsoft.com/office/officeart/2005/8/layout/process2"/>
    <dgm:cxn modelId="{E2AD50FB-815B-46E4-A55B-5B97C2BFD5D9}" type="presParOf" srcId="{CB688BC1-DEDA-4239-9303-BE5E54869510}" destId="{E5ACCFA8-87B0-4346-A2EB-20EEAD3AF35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5F58D-CF10-4595-BCBB-414FEA822B9C}">
      <dsp:nvSpPr>
        <dsp:cNvPr id="0" name=""/>
        <dsp:cNvSpPr/>
      </dsp:nvSpPr>
      <dsp:spPr>
        <a:xfrm>
          <a:off x="450" y="108011"/>
          <a:ext cx="959731" cy="7920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anose="020B0600000101010101" pitchFamily="50" charset="-127"/>
              <a:ea typeface="굴림" panose="020B0600000101010101" pitchFamily="50" charset="-127"/>
            </a:rPr>
            <a:t>터치</a:t>
          </a:r>
          <a:endParaRPr lang="ko-KR" altLang="en-US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23649" y="131210"/>
        <a:ext cx="913333" cy="745691"/>
      </dsp:txXfrm>
    </dsp:sp>
    <dsp:sp modelId="{D914363D-55E2-4250-B339-4CF27070BE14}">
      <dsp:nvSpPr>
        <dsp:cNvPr id="0" name=""/>
        <dsp:cNvSpPr/>
      </dsp:nvSpPr>
      <dsp:spPr>
        <a:xfrm>
          <a:off x="1056154" y="385049"/>
          <a:ext cx="203463" cy="2380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1056154" y="432652"/>
        <a:ext cx="142424" cy="142807"/>
      </dsp:txXfrm>
    </dsp:sp>
    <dsp:sp modelId="{25C8ACEC-6486-4136-8428-11A4FBDC3372}">
      <dsp:nvSpPr>
        <dsp:cNvPr id="0" name=""/>
        <dsp:cNvSpPr/>
      </dsp:nvSpPr>
      <dsp:spPr>
        <a:xfrm>
          <a:off x="1344074" y="108011"/>
          <a:ext cx="959731" cy="7920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smtClean="0">
              <a:latin typeface="굴림" panose="020B0600000101010101" pitchFamily="50" charset="-127"/>
              <a:ea typeface="굴림" panose="020B0600000101010101" pitchFamily="50" charset="-127"/>
            </a:rPr>
            <a:t>음성</a:t>
          </a:r>
          <a:endParaRPr lang="ko-KR" altLang="en-US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1367273" y="131210"/>
        <a:ext cx="913333" cy="7456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5461A-D3F3-498E-B4D5-02109BC6CE98}">
      <dsp:nvSpPr>
        <dsp:cNvPr id="0" name=""/>
        <dsp:cNvSpPr/>
      </dsp:nvSpPr>
      <dsp:spPr>
        <a:xfrm>
          <a:off x="334896" y="1231"/>
          <a:ext cx="1350287" cy="629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anose="020B0600000101010101" pitchFamily="50" charset="-127"/>
              <a:ea typeface="굴림" panose="020B0600000101010101" pitchFamily="50" charset="-127"/>
            </a:rPr>
            <a:t>음성</a:t>
          </a:r>
          <a:r>
            <a:rPr lang="en-US" altLang="ko-KR" sz="1800" kern="1200" dirty="0" smtClean="0">
              <a:latin typeface="굴림" panose="020B0600000101010101" pitchFamily="50" charset="-127"/>
              <a:ea typeface="굴림" panose="020B0600000101010101" pitchFamily="50" charset="-127"/>
            </a:rPr>
            <a:t/>
          </a:r>
          <a:br>
            <a:rPr lang="en-US" altLang="ko-KR" sz="1800" kern="1200" dirty="0" smtClean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 smtClean="0">
              <a:latin typeface="굴림" panose="020B0600000101010101" pitchFamily="50" charset="-127"/>
              <a:ea typeface="굴림" panose="020B0600000101010101" pitchFamily="50" charset="-127"/>
            </a:rPr>
            <a:t>인터페이스</a:t>
          </a:r>
          <a:endParaRPr lang="ko-KR" altLang="en-US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353344" y="19679"/>
        <a:ext cx="1313391" cy="592975"/>
      </dsp:txXfrm>
    </dsp:sp>
    <dsp:sp modelId="{DAD6550B-0085-47D8-87DD-82A8036F53EB}">
      <dsp:nvSpPr>
        <dsp:cNvPr id="0" name=""/>
        <dsp:cNvSpPr/>
      </dsp:nvSpPr>
      <dsp:spPr>
        <a:xfrm rot="5400000">
          <a:off x="891939" y="646850"/>
          <a:ext cx="236201" cy="2834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 rot="-5400000">
        <a:off x="925007" y="670470"/>
        <a:ext cx="170066" cy="165341"/>
      </dsp:txXfrm>
    </dsp:sp>
    <dsp:sp modelId="{89ADAE92-8AE7-4296-8D1A-016D5796F26D}">
      <dsp:nvSpPr>
        <dsp:cNvPr id="0" name=""/>
        <dsp:cNvSpPr/>
      </dsp:nvSpPr>
      <dsp:spPr>
        <a:xfrm>
          <a:off x="334896" y="946039"/>
          <a:ext cx="1350287" cy="629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anose="020B0600000101010101" pitchFamily="50" charset="-127"/>
              <a:ea typeface="굴림" panose="020B0600000101010101" pitchFamily="50" charset="-127"/>
            </a:rPr>
            <a:t>빅데이터</a:t>
          </a:r>
          <a:r>
            <a:rPr lang="en-US" altLang="ko-KR" sz="1800" kern="1200" dirty="0" smtClean="0">
              <a:latin typeface="굴림" panose="020B0600000101010101" pitchFamily="50" charset="-127"/>
              <a:ea typeface="굴림" panose="020B0600000101010101" pitchFamily="50" charset="-127"/>
            </a:rPr>
            <a:t/>
          </a:r>
          <a:br>
            <a:rPr lang="en-US" altLang="ko-KR" sz="1800" kern="1200" dirty="0" smtClean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 smtClean="0">
              <a:latin typeface="굴림" panose="020B0600000101010101" pitchFamily="50" charset="-127"/>
              <a:ea typeface="굴림" panose="020B0600000101010101" pitchFamily="50" charset="-127"/>
            </a:rPr>
            <a:t>가동</a:t>
          </a:r>
          <a:endParaRPr lang="ko-KR" altLang="en-US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353344" y="964487"/>
        <a:ext cx="1313391" cy="592975"/>
      </dsp:txXfrm>
    </dsp:sp>
    <dsp:sp modelId="{B53AA5A0-8C42-4EBC-BB17-B00CAE00E5AE}">
      <dsp:nvSpPr>
        <dsp:cNvPr id="0" name=""/>
        <dsp:cNvSpPr/>
      </dsp:nvSpPr>
      <dsp:spPr>
        <a:xfrm rot="5400000">
          <a:off x="891939" y="1591657"/>
          <a:ext cx="236201" cy="2834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 rot="-5400000">
        <a:off x="925007" y="1615277"/>
        <a:ext cx="170066" cy="165341"/>
      </dsp:txXfrm>
    </dsp:sp>
    <dsp:sp modelId="{E5ACCFA8-87B0-4346-A2EB-20EEAD3AF35E}">
      <dsp:nvSpPr>
        <dsp:cNvPr id="0" name=""/>
        <dsp:cNvSpPr/>
      </dsp:nvSpPr>
      <dsp:spPr>
        <a:xfrm>
          <a:off x="334896" y="1890846"/>
          <a:ext cx="1350287" cy="629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err="1" smtClean="0">
              <a:latin typeface="굴림" panose="020B0600000101010101" pitchFamily="50" charset="-127"/>
              <a:ea typeface="굴림" panose="020B0600000101010101" pitchFamily="50" charset="-127"/>
            </a:rPr>
            <a:t>결과전달</a:t>
          </a:r>
          <a:endParaRPr lang="ko-KR" altLang="en-US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353344" y="1909294"/>
        <a:ext cx="1313391" cy="592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0.28193</cdr:x>
      <cdr:y>0.16542</cdr:y>
    </cdr:from>
    <cdr:to>
      <cdr:x>0.44346</cdr:x>
      <cdr:y>0.27679</cdr:y>
    </cdr:to>
    <cdr:sp macro="" textlink="">
      <cdr:nvSpPr>
        <cdr:cNvPr id="2" name="가로로 말린 두루마리 모양 1"/>
        <cdr:cNvSpPr/>
      </cdr:nvSpPr>
      <cdr:spPr>
        <a:xfrm xmlns:a="http://schemas.openxmlformats.org/drawingml/2006/main">
          <a:off x="2513484" y="791595"/>
          <a:ext cx="1440160" cy="532949"/>
        </a:xfrm>
        <a:prstGeom xmlns:a="http://schemas.openxmlformats.org/drawingml/2006/main" prst="horizontalScroll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ko-KR" altLang="en-US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>단위</a:t>
          </a:r>
          <a:r>
            <a:rPr lang="en-US" altLang="ko-KR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>(</a:t>
          </a:r>
          <a:r>
            <a:rPr lang="ko-KR" altLang="en-US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>달러</a:t>
          </a:r>
          <a:r>
            <a:rPr lang="en-US" altLang="ko-KR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>)</a:t>
          </a:r>
          <a:endParaRPr lang="ko-KR" sz="1800" dirty="0">
            <a:latin typeface="굴림" panose="020B0600000101010101" pitchFamily="50" charset="-127"/>
            <a:ea typeface="굴림" panose="020B0600000101010101" pitchFamily="50" charset="-127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0BBC7-1EE5-4034-9E35-1125BF78823C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54FF2-0B2D-491A-92FB-26F3E6DEA0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213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BA69-A150-420E-BC8B-AE0E6F231E63}" type="datetime1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E60-0D4E-4A7B-9213-8F29BCF33E63}" type="datetime1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C8001-AD39-4300-84B8-EDD4E788BB0F}" type="datetime1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14709" y="692696"/>
            <a:ext cx="9906000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한쪽 모서리가 둥근 사각형 10"/>
          <p:cNvSpPr/>
          <p:nvPr userDrawn="1"/>
        </p:nvSpPr>
        <p:spPr>
          <a:xfrm>
            <a:off x="-14709" y="0"/>
            <a:ext cx="8712125" cy="980728"/>
          </a:xfrm>
          <a:prstGeom prst="round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5E39-FE03-4D6A-BE2C-107D7E1912DB}" type="datetime1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4710" y="14016"/>
            <a:ext cx="8280078" cy="966712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6246610"/>
            <a:ext cx="2016224" cy="581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6E61-9436-4D76-A72F-13F3ABD788C3}" type="datetime1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2E7D-6DB7-4881-B4E2-FDC5FDA9526D}" type="datetime1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2BD5-88C2-4078-A3B8-7CE52B66265D}" type="datetime1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A4C6-379F-459B-B639-39414B371F66}" type="datetime1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5763-9875-4BF2-9427-5B332F6A3C7A}" type="datetime1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59F3-BB72-4699-8514-62BA4BAAFCDE}" type="datetime1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5952-3889-4DC9-A790-5047D2D141C1}" type="datetime1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CD476-2F19-4D68-BC14-556763723151}" type="datetime1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3933056"/>
            <a:ext cx="9906000" cy="2924944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928664" y="2060848"/>
            <a:ext cx="62569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0000" endA="300" endPos="50000" dist="29997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AI Secretary</a:t>
            </a:r>
            <a:endParaRPr lang="en-US" altLang="ko-KR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0000" endA="300" endPos="50000" dist="29997" dir="5400000" sy="-100000" algn="bl" rotWithShape="0"/>
              </a:effectLst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56" y="116632"/>
            <a:ext cx="2466050" cy="78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325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Ⅰ. </a:t>
            </a:r>
            <a:r>
              <a:rPr lang="ko-KR" altLang="en-US" dirty="0" smtClean="0"/>
              <a:t>인공지능 비서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00472" y="1124744"/>
            <a:ext cx="7049988" cy="17567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AI secretary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A Software that combines artificial intelligence and advanced technology to understand the user’s language and perform the instructions that the user wants</a:t>
            </a:r>
            <a:endParaRPr lang="ko-KR" altLang="en-US" sz="16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200472" y="3501008"/>
            <a:ext cx="5904656" cy="2160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인공지능 비서</a:t>
            </a:r>
            <a:endParaRPr lang="en-US" altLang="ko-KR" sz="24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머신러닝</a:t>
            </a:r>
            <a:r>
              <a:rPr lang="en-US" altLang="ko-KR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음성인식</a:t>
            </a:r>
            <a:r>
              <a:rPr lang="en-US" altLang="ko-KR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6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문장분석</a:t>
            </a:r>
            <a:r>
              <a:rPr lang="en-US" altLang="ko-KR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상황인지 등 인공지능 기술과 첨단 기술이 결합해 사용자의 언어를 이해</a:t>
            </a:r>
            <a:endParaRPr lang="en-US" altLang="ko-KR" sz="16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사용자가 원하는 지시사항을 수행하는 소프트웨어 애플리케이션</a:t>
            </a:r>
            <a:endParaRPr lang="ko-KR" altLang="en-US" sz="16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6" name="동영상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28163" y="4005064"/>
            <a:ext cx="198120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4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65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Ⅲ. </a:t>
            </a:r>
            <a:r>
              <a:rPr lang="ko-KR" altLang="en-US" dirty="0" smtClean="0"/>
              <a:t>디지털 비서와 </a:t>
            </a:r>
            <a:r>
              <a:rPr lang="ko-KR" altLang="en-US" dirty="0" err="1" smtClean="0"/>
              <a:t>자율형</a:t>
            </a:r>
            <a:r>
              <a:rPr lang="ko-KR" altLang="en-US" dirty="0" smtClean="0"/>
              <a:t> 로봇</a:t>
            </a:r>
            <a:endParaRPr lang="ko-KR" altLang="en-US" dirty="0"/>
          </a:p>
        </p:txBody>
      </p:sp>
      <p:graphicFrame>
        <p:nvGraphicFramePr>
          <p:cNvPr id="8" name="내용 개체 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906344"/>
              </p:ext>
            </p:extLst>
          </p:nvPr>
        </p:nvGraphicFramePr>
        <p:xfrm>
          <a:off x="495300" y="1340768"/>
          <a:ext cx="891540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69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Ⅳ. </a:t>
            </a:r>
            <a:r>
              <a:rPr lang="ko-KR" altLang="en-US" dirty="0" smtClean="0"/>
              <a:t>인공지능 비서와 생활의 변화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36" name="그룹 35"/>
          <p:cNvGrpSpPr/>
          <p:nvPr/>
        </p:nvGrpSpPr>
        <p:grpSpPr>
          <a:xfrm>
            <a:off x="344488" y="1196752"/>
            <a:ext cx="4464496" cy="4896544"/>
            <a:chOff x="344488" y="1196752"/>
            <a:chExt cx="4464496" cy="4896544"/>
          </a:xfrm>
        </p:grpSpPr>
        <p:sp>
          <p:nvSpPr>
            <p:cNvPr id="5" name="대각선 방향의 모서리가 잘린 사각형 4"/>
            <p:cNvSpPr/>
            <p:nvPr/>
          </p:nvSpPr>
          <p:spPr>
            <a:xfrm>
              <a:off x="344488" y="1196752"/>
              <a:ext cx="4464496" cy="4896544"/>
            </a:xfrm>
            <a:prstGeom prst="snip2DiagRect">
              <a:avLst>
                <a:gd name="adj1" fmla="val 0"/>
                <a:gd name="adj2" fmla="val 6820"/>
              </a:avLst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" name="오른쪽 화살표 9"/>
            <p:cNvSpPr/>
            <p:nvPr/>
          </p:nvSpPr>
          <p:spPr>
            <a:xfrm>
              <a:off x="848544" y="1340768"/>
              <a:ext cx="3456384" cy="360040"/>
            </a:xfrm>
            <a:prstGeom prst="rightArrow">
              <a:avLst>
                <a:gd name="adj1" fmla="val 10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인터페이스의 변화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aphicFrame>
          <p:nvGraphicFramePr>
            <p:cNvPr id="11" name="다이어그램 10"/>
            <p:cNvGraphicFramePr/>
            <p:nvPr>
              <p:extLst>
                <p:ext uri="{D42A27DB-BD31-4B8C-83A1-F6EECF244321}">
                  <p14:modId xmlns:p14="http://schemas.microsoft.com/office/powerpoint/2010/main" val="392145446"/>
                </p:ext>
              </p:extLst>
            </p:nvPr>
          </p:nvGraphicFramePr>
          <p:xfrm>
            <a:off x="992560" y="1844824"/>
            <a:ext cx="2304256" cy="10081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2" name="순서도: 문서 11"/>
            <p:cNvSpPr/>
            <p:nvPr/>
          </p:nvSpPr>
          <p:spPr>
            <a:xfrm>
              <a:off x="632520" y="2995727"/>
              <a:ext cx="1800200" cy="576064"/>
            </a:xfrm>
            <a:prstGeom prst="flowChart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멀티태스킹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3" name="톱니 모양의 오른쪽 화살표 12"/>
            <p:cNvSpPr/>
            <p:nvPr/>
          </p:nvSpPr>
          <p:spPr>
            <a:xfrm rot="5400000">
              <a:off x="1135349" y="3636093"/>
              <a:ext cx="794539" cy="951517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4" name="순서도: 다중 문서 13"/>
            <p:cNvSpPr/>
            <p:nvPr/>
          </p:nvSpPr>
          <p:spPr>
            <a:xfrm>
              <a:off x="655505" y="4760536"/>
              <a:ext cx="1728192" cy="936104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영역</a:t>
              </a:r>
              <a:endParaRPr lang="en-US" altLang="ko-KR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늘어남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aphicFrame>
          <p:nvGraphicFramePr>
            <p:cNvPr id="15" name="다이어그램 14"/>
            <p:cNvGraphicFramePr/>
            <p:nvPr>
              <p:extLst>
                <p:ext uri="{D42A27DB-BD31-4B8C-83A1-F6EECF244321}">
                  <p14:modId xmlns:p14="http://schemas.microsoft.com/office/powerpoint/2010/main" val="3451133437"/>
                </p:ext>
              </p:extLst>
            </p:nvPr>
          </p:nvGraphicFramePr>
          <p:xfrm>
            <a:off x="2654474" y="3068960"/>
            <a:ext cx="2020080" cy="25219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6" name="왼쪽으로 구부러진 화살표 15"/>
            <p:cNvSpPr/>
            <p:nvPr/>
          </p:nvSpPr>
          <p:spPr>
            <a:xfrm rot="19048517">
              <a:off x="3842932" y="1847763"/>
              <a:ext cx="731520" cy="1074241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5120001" y="1196752"/>
            <a:ext cx="4464496" cy="4896544"/>
            <a:chOff x="5120001" y="1196752"/>
            <a:chExt cx="4464496" cy="4896544"/>
          </a:xfrm>
        </p:grpSpPr>
        <p:sp>
          <p:nvSpPr>
            <p:cNvPr id="8" name="대각선 방향의 모서리가 잘린 사각형 7"/>
            <p:cNvSpPr/>
            <p:nvPr/>
          </p:nvSpPr>
          <p:spPr>
            <a:xfrm flipV="1">
              <a:off x="5120001" y="1196752"/>
              <a:ext cx="4464496" cy="4896544"/>
            </a:xfrm>
            <a:prstGeom prst="snip2DiagRect">
              <a:avLst>
                <a:gd name="adj1" fmla="val 0"/>
                <a:gd name="adj2" fmla="val 68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왼쪽/오른쪽 화살표 설명선 33"/>
            <p:cNvSpPr/>
            <p:nvPr/>
          </p:nvSpPr>
          <p:spPr>
            <a:xfrm rot="5400000">
              <a:off x="5824929" y="2239048"/>
              <a:ext cx="3054640" cy="4464496"/>
            </a:xfrm>
            <a:prstGeom prst="leftRightArrowCallout">
              <a:avLst>
                <a:gd name="adj1" fmla="val 99194"/>
                <a:gd name="adj2" fmla="val 49597"/>
                <a:gd name="adj3" fmla="val 9262"/>
                <a:gd name="adj4" fmla="val 8203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한쪽 모서리는 잘리고 다른 쪽 모서리는 둥근 사각형 25"/>
            <p:cNvSpPr/>
            <p:nvPr/>
          </p:nvSpPr>
          <p:spPr>
            <a:xfrm flipH="1" flipV="1">
              <a:off x="7442422" y="4163000"/>
              <a:ext cx="1421756" cy="737842"/>
            </a:xfrm>
            <a:prstGeom prst="snip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" name="육각형 5"/>
            <p:cNvSpPr/>
            <p:nvPr/>
          </p:nvSpPr>
          <p:spPr>
            <a:xfrm>
              <a:off x="5808335" y="1352611"/>
              <a:ext cx="1728192" cy="36004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AI</a:t>
              </a:r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비서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" name="왼쪽 화살표 설명선 6"/>
            <p:cNvSpPr/>
            <p:nvPr/>
          </p:nvSpPr>
          <p:spPr>
            <a:xfrm>
              <a:off x="7536528" y="1340767"/>
              <a:ext cx="1656184" cy="401045"/>
            </a:xfrm>
            <a:prstGeom prst="leftArrowCallout">
              <a:avLst>
                <a:gd name="adj1" fmla="val 50000"/>
                <a:gd name="adj2" fmla="val 25000"/>
                <a:gd name="adj3" fmla="val 25000"/>
                <a:gd name="adj4" fmla="val 8605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IOT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9" name="평행 사변형 8"/>
            <p:cNvSpPr/>
            <p:nvPr/>
          </p:nvSpPr>
          <p:spPr>
            <a:xfrm flipH="1">
              <a:off x="6093352" y="1976947"/>
              <a:ext cx="743632" cy="917964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전달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7" name="평행 사변형 16"/>
            <p:cNvSpPr/>
            <p:nvPr/>
          </p:nvSpPr>
          <p:spPr>
            <a:xfrm>
              <a:off x="5349720" y="1970824"/>
              <a:ext cx="743632" cy="917964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음성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8" name="줄무늬가 있는 오른쪽 화살표 17"/>
            <p:cNvSpPr/>
            <p:nvPr/>
          </p:nvSpPr>
          <p:spPr>
            <a:xfrm>
              <a:off x="7058492" y="2165192"/>
              <a:ext cx="767860" cy="552378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0" name="구름 19"/>
            <p:cNvSpPr/>
            <p:nvPr/>
          </p:nvSpPr>
          <p:spPr>
            <a:xfrm>
              <a:off x="6465168" y="3326488"/>
              <a:ext cx="1735198" cy="544303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인터넷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1" name="한쪽 모서리는 잘리고 다른 쪽 모서리는 둥근 사각형 20"/>
            <p:cNvSpPr/>
            <p:nvPr/>
          </p:nvSpPr>
          <p:spPr>
            <a:xfrm>
              <a:off x="5714593" y="4141296"/>
              <a:ext cx="1421756" cy="737842"/>
            </a:xfrm>
            <a:prstGeom prst="snip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스마트홈</a:t>
              </a:r>
              <a:endParaRPr lang="en-US" altLang="ko-KR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컨트롤</a:t>
              </a:r>
              <a:endParaRPr lang="en-US" altLang="ko-KR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99936" y="4196102"/>
              <a:ext cx="906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O2O</a:t>
              </a:r>
            </a:p>
            <a:p>
              <a:pPr algn="ctr"/>
              <a:r>
                <a:rPr lang="ko-KR" altLang="en-US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서비스</a:t>
              </a:r>
              <a:endParaRPr lang="ko-KR" altLang="en-US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7" name="가로로 말린 두루마리 모양 26"/>
            <p:cNvSpPr/>
            <p:nvPr/>
          </p:nvSpPr>
          <p:spPr>
            <a:xfrm flipH="1">
              <a:off x="6423651" y="5085237"/>
              <a:ext cx="1776470" cy="678190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스마트 라이프</a:t>
              </a:r>
              <a:endParaRPr lang="ko-KR" altLang="en-US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3" name="순서도: 자기 디스크 2"/>
          <p:cNvSpPr/>
          <p:nvPr/>
        </p:nvSpPr>
        <p:spPr>
          <a:xfrm>
            <a:off x="8171533" y="1873837"/>
            <a:ext cx="769239" cy="10117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AI</a:t>
            </a: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비서</a:t>
            </a:r>
            <a:endParaRPr lang="ko-KR" altLang="en-US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cxnSp>
        <p:nvCxnSpPr>
          <p:cNvPr id="23" name="구부러진 연결선 22"/>
          <p:cNvCxnSpPr>
            <a:endCxn id="20" idx="3"/>
          </p:cNvCxnSpPr>
          <p:nvPr/>
        </p:nvCxnSpPr>
        <p:spPr>
          <a:xfrm rot="10800000" flipV="1">
            <a:off x="7332768" y="2894911"/>
            <a:ext cx="1273897" cy="462698"/>
          </a:xfrm>
          <a:prstGeom prst="curvedConnector2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23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104</Words>
  <Application>Microsoft Office PowerPoint</Application>
  <PresentationFormat>A4 용지(210x297mm)</PresentationFormat>
  <Paragraphs>37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3" baseType="lpstr">
      <vt:lpstr>굴림</vt:lpstr>
      <vt:lpstr>궁서</vt:lpstr>
      <vt:lpstr>돋움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Ⅰ. 인공지능 비서</vt:lpstr>
      <vt:lpstr>PowerPoint 프레젠테이션</vt:lpstr>
      <vt:lpstr>Ⅲ. 디지털 비서와 자율형 로봇</vt:lpstr>
      <vt:lpstr>Ⅳ. 인공지능 비서와 생활의 변화</vt:lpstr>
    </vt:vector>
  </TitlesOfParts>
  <Company>R&amp;D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Corporation</dc:creator>
  <cp:lastModifiedBy>SD</cp:lastModifiedBy>
  <cp:revision>19</cp:revision>
  <dcterms:created xsi:type="dcterms:W3CDTF">2006-10-05T04:04:58Z</dcterms:created>
  <dcterms:modified xsi:type="dcterms:W3CDTF">2021-07-12T13:37:11Z</dcterms:modified>
</cp:coreProperties>
</file>