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906000" cy="6858000" type="A4"/>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43" autoAdjust="0"/>
    <p:restoredTop sz="94660"/>
  </p:normalViewPr>
  <p:slideViewPr>
    <p:cSldViewPr snapToGrid="0">
      <p:cViewPr varScale="1">
        <p:scale>
          <a:sx n="115" d="100"/>
          <a:sy n="115" d="100"/>
        </p:scale>
        <p:origin x="10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ko-KR" altLang="en-US" sz="2400" b="1" dirty="0" smtClean="0">
                <a:latin typeface="궁서" panose="02030600000101010101" pitchFamily="18" charset="-127"/>
                <a:ea typeface="궁서" panose="02030600000101010101" pitchFamily="18" charset="-127"/>
              </a:rPr>
              <a:t>전용 </a:t>
            </a:r>
            <a:r>
              <a:rPr lang="en-US" altLang="ko-KR" sz="2400" b="1" dirty="0" smtClean="0">
                <a:latin typeface="궁서" panose="02030600000101010101" pitchFamily="18" charset="-127"/>
                <a:ea typeface="궁서" panose="02030600000101010101" pitchFamily="18" charset="-127"/>
              </a:rPr>
              <a:t>60</a:t>
            </a:r>
            <a:r>
              <a:rPr lang="ko-KR" altLang="en-US" sz="2400" b="1" dirty="0" smtClean="0">
                <a:latin typeface="궁서" panose="02030600000101010101" pitchFamily="18" charset="-127"/>
                <a:ea typeface="궁서" panose="02030600000101010101" pitchFamily="18" charset="-127"/>
              </a:rPr>
              <a:t>제곱미터이하 공공주택만 해당</a:t>
            </a:r>
            <a:endParaRPr lang="ko-KR" altLang="en-US" sz="2400" b="1" dirty="0">
              <a:latin typeface="궁서" panose="02030600000101010101" pitchFamily="18" charset="-127"/>
              <a:ea typeface="궁서" panose="02030600000101010101" pitchFamily="18" charset="-127"/>
            </a:endParaRPr>
          </a:p>
        </c:rich>
      </c:tx>
      <c:layout/>
      <c:overlay val="0"/>
      <c:spPr>
        <a:solidFill>
          <a:schemeClr val="bg1"/>
        </a:solidFill>
        <a:ln>
          <a:noFill/>
        </a:ln>
        <a:effectLst>
          <a:outerShdw blurRad="50800" dist="38100" dir="5400000" algn="t" rotWithShape="0">
            <a:prstClr val="black">
              <a:alpha val="40000"/>
            </a:prstClr>
          </a:outerShdw>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ko-KR"/>
        </a:p>
      </c:txPr>
    </c:title>
    <c:autoTitleDeleted val="0"/>
    <c:plotArea>
      <c:layout/>
      <c:barChart>
        <c:barDir val="col"/>
        <c:grouping val="clustered"/>
        <c:varyColors val="0"/>
        <c:ser>
          <c:idx val="0"/>
          <c:order val="0"/>
          <c:tx>
            <c:strRef>
              <c:f>Sheet1!$B$1</c:f>
              <c:strCache>
                <c:ptCount val="1"/>
                <c:pt idx="0">
                  <c:v>생애최초</c:v>
                </c:pt>
              </c:strCache>
            </c:strRef>
          </c:tx>
          <c:spPr>
            <a:solidFill>
              <a:schemeClr val="accent1"/>
            </a:solidFill>
            <a:ln>
              <a:noFill/>
            </a:ln>
            <a:effectLst/>
          </c:spPr>
          <c:invertIfNegative val="0"/>
          <c:cat>
            <c:strRef>
              <c:f>Sheet1!$A$2:$A$6</c:f>
              <c:strCache>
                <c:ptCount val="5"/>
                <c:pt idx="0">
                  <c:v>3인이하</c:v>
                </c:pt>
                <c:pt idx="1">
                  <c:v>4인</c:v>
                </c:pt>
                <c:pt idx="2">
                  <c:v>5인</c:v>
                </c:pt>
                <c:pt idx="3">
                  <c:v>6인</c:v>
                </c:pt>
                <c:pt idx="4">
                  <c:v>7인</c:v>
                </c:pt>
              </c:strCache>
            </c:strRef>
          </c:cat>
          <c:val>
            <c:numRef>
              <c:f>Sheet1!$B$2:$B$6</c:f>
              <c:numCache>
                <c:formatCode>#,##0_ </c:formatCode>
                <c:ptCount val="5"/>
                <c:pt idx="0">
                  <c:v>4884</c:v>
                </c:pt>
                <c:pt idx="1">
                  <c:v>5630</c:v>
                </c:pt>
                <c:pt idx="2">
                  <c:v>5710</c:v>
                </c:pt>
                <c:pt idx="3">
                  <c:v>5952</c:v>
                </c:pt>
                <c:pt idx="4">
                  <c:v>6308</c:v>
                </c:pt>
              </c:numCache>
            </c:numRef>
          </c:val>
          <c:extLst>
            <c:ext xmlns:c16="http://schemas.microsoft.com/office/drawing/2014/chart" uri="{C3380CC4-5D6E-409C-BE32-E72D297353CC}">
              <c16:uniqueId val="{00000000-C659-4317-B54A-DECFC9544647}"/>
            </c:ext>
          </c:extLst>
        </c:ser>
        <c:dLbls>
          <c:showLegendKey val="0"/>
          <c:showVal val="0"/>
          <c:showCatName val="0"/>
          <c:showSerName val="0"/>
          <c:showPercent val="0"/>
          <c:showBubbleSize val="0"/>
        </c:dLbls>
        <c:gapWidth val="219"/>
        <c:overlap val="-27"/>
        <c:axId val="2025097327"/>
        <c:axId val="2025093583"/>
      </c:barChart>
      <c:lineChart>
        <c:grouping val="standard"/>
        <c:varyColors val="0"/>
        <c:ser>
          <c:idx val="1"/>
          <c:order val="1"/>
          <c:tx>
            <c:strRef>
              <c:f>Sheet1!$C$1</c:f>
              <c:strCache>
                <c:ptCount val="1"/>
                <c:pt idx="0">
                  <c:v>다자녀</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ko-K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3인이하</c:v>
                </c:pt>
                <c:pt idx="1">
                  <c:v>4인</c:v>
                </c:pt>
                <c:pt idx="2">
                  <c:v>5인</c:v>
                </c:pt>
                <c:pt idx="3">
                  <c:v>6인</c:v>
                </c:pt>
                <c:pt idx="4">
                  <c:v>7인</c:v>
                </c:pt>
              </c:strCache>
            </c:strRef>
          </c:cat>
          <c:val>
            <c:numRef>
              <c:f>Sheet1!$C$2:$C$6</c:f>
              <c:numCache>
                <c:formatCode>#,##0_ </c:formatCode>
                <c:ptCount val="5"/>
                <c:pt idx="0">
                  <c:v>5861</c:v>
                </c:pt>
                <c:pt idx="1">
                  <c:v>6756</c:v>
                </c:pt>
                <c:pt idx="2">
                  <c:v>6860</c:v>
                </c:pt>
                <c:pt idx="3">
                  <c:v>7143</c:v>
                </c:pt>
                <c:pt idx="4">
                  <c:v>7570</c:v>
                </c:pt>
              </c:numCache>
            </c:numRef>
          </c:val>
          <c:smooth val="0"/>
          <c:extLst>
            <c:ext xmlns:c16="http://schemas.microsoft.com/office/drawing/2014/chart" uri="{C3380CC4-5D6E-409C-BE32-E72D297353CC}">
              <c16:uniqueId val="{00000001-C659-4317-B54A-DECFC9544647}"/>
            </c:ext>
          </c:extLst>
        </c:ser>
        <c:dLbls>
          <c:showLegendKey val="0"/>
          <c:showVal val="0"/>
          <c:showCatName val="0"/>
          <c:showSerName val="0"/>
          <c:showPercent val="0"/>
          <c:showBubbleSize val="0"/>
        </c:dLbls>
        <c:marker val="1"/>
        <c:smooth val="0"/>
        <c:axId val="2025092751"/>
        <c:axId val="2025091503"/>
      </c:lineChart>
      <c:catAx>
        <c:axId val="202509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2025093583"/>
        <c:crosses val="autoZero"/>
        <c:auto val="1"/>
        <c:lblAlgn val="ctr"/>
        <c:lblOffset val="100"/>
        <c:noMultiLvlLbl val="0"/>
      </c:catAx>
      <c:valAx>
        <c:axId val="2025093583"/>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2025097327"/>
        <c:crosses val="autoZero"/>
        <c:crossBetween val="between"/>
      </c:valAx>
      <c:valAx>
        <c:axId val="2025091503"/>
        <c:scaling>
          <c:orientation val="minMax"/>
          <c:max val="10000"/>
        </c:scaling>
        <c:delete val="0"/>
        <c:axPos val="r"/>
        <c:numFmt formatCode="#,##0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2025092751"/>
        <c:crosses val="max"/>
        <c:crossBetween val="between"/>
        <c:majorUnit val="2500"/>
      </c:valAx>
      <c:catAx>
        <c:axId val="2025092751"/>
        <c:scaling>
          <c:orientation val="minMax"/>
        </c:scaling>
        <c:delete val="1"/>
        <c:axPos val="b"/>
        <c:numFmt formatCode="General" sourceLinked="1"/>
        <c:majorTickMark val="out"/>
        <c:minorTickMark val="none"/>
        <c:tickLblPos val="nextTo"/>
        <c:crossAx val="2025091503"/>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ko-KR"/>
          </a:p>
        </c:txPr>
      </c:dTable>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solidFill>
      <a:srgbClr val="FFFF00"/>
    </a:solid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6FD7B-23AA-43DC-A2C7-F92A52360192}" type="datetimeFigureOut">
              <a:rPr lang="ko-KR" altLang="en-US" smtClean="0"/>
              <a:t>2021-01-15</a:t>
            </a:fld>
            <a:endParaRPr lang="ko-KR" alt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61683-2E7F-48E7-94A8-89EA2D135463}" type="slidenum">
              <a:rPr lang="ko-KR" altLang="en-US" smtClean="0"/>
              <a:t>‹#›</a:t>
            </a:fld>
            <a:endParaRPr lang="ko-KR" altLang="en-US"/>
          </a:p>
        </p:txBody>
      </p:sp>
    </p:spTree>
    <p:extLst>
      <p:ext uri="{BB962C8B-B14F-4D97-AF65-F5344CB8AC3E}">
        <p14:creationId xmlns:p14="http://schemas.microsoft.com/office/powerpoint/2010/main" val="8868754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en-US" dirty="0"/>
          </a:p>
        </p:txBody>
      </p:sp>
      <p:sp>
        <p:nvSpPr>
          <p:cNvPr id="4" name="Date Placeholder 3"/>
          <p:cNvSpPr>
            <a:spLocks noGrp="1"/>
          </p:cNvSpPr>
          <p:nvPr>
            <p:ph type="dt" sz="half" idx="10"/>
          </p:nvPr>
        </p:nvSpPr>
        <p:spPr/>
        <p:txBody>
          <a:bodyPr/>
          <a:lstStyle/>
          <a:p>
            <a:fld id="{57A96B1B-B6E2-4D17-86AA-EB75A5F6EF8D}" type="datetime1">
              <a:rPr lang="ko-KR" altLang="en-US" smtClean="0"/>
              <a:t>2021-01-15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3591050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58E87249-F715-4368-9805-F9C5608829E6}" type="datetime1">
              <a:rPr lang="ko-KR" altLang="en-US" smtClean="0"/>
              <a:t>2021-01-15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135937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E3FB8DAC-ED33-463B-8416-02A1F273F141}" type="datetime1">
              <a:rPr lang="ko-KR" altLang="en-US" smtClean="0"/>
              <a:t>2021-01-15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45846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ko-KR" altLang="en-US" dirty="0" smtClean="0"/>
              <a:t>마스터 텍스트 스타일 편집</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
        <p:nvSpPr>
          <p:cNvPr id="4" name="Date Placeholder 3"/>
          <p:cNvSpPr>
            <a:spLocks noGrp="1"/>
          </p:cNvSpPr>
          <p:nvPr>
            <p:ph type="dt" sz="half" idx="10"/>
          </p:nvPr>
        </p:nvSpPr>
        <p:spPr/>
        <p:txBody>
          <a:bodyPr/>
          <a:lstStyle/>
          <a:p>
            <a:fld id="{30D5B831-F11B-43D8-B04D-23B76A171E77}" type="datetime1">
              <a:rPr lang="ko-KR" altLang="en-US" smtClean="0"/>
              <a:t>2021-01-15</a:t>
            </a:fld>
            <a:endParaRPr lang="ko-KR" altLang="en-US"/>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pic>
        <p:nvPicPr>
          <p:cNvPr id="11" name="그림 10"/>
          <p:cNvPicPr>
            <a:picLocks noChangeAspect="1"/>
          </p:cNvPicPr>
          <p:nvPr userDrawn="1"/>
        </p:nvPicPr>
        <p:blipFill>
          <a:blip r:embed="rId2">
            <a:clrChange>
              <a:clrFrom>
                <a:srgbClr val="9E9D9B"/>
              </a:clrFrom>
              <a:clrTo>
                <a:srgbClr val="9E9D9B">
                  <a:alpha val="0"/>
                </a:srgbClr>
              </a:clrTo>
            </a:clrChange>
            <a:extLst>
              <a:ext uri="{28A0092B-C50C-407E-A947-70E740481C1C}">
                <a14:useLocalDpi xmlns:a14="http://schemas.microsoft.com/office/drawing/2010/main" val="0"/>
              </a:ext>
            </a:extLst>
          </a:blip>
          <a:stretch>
            <a:fillRect/>
          </a:stretch>
        </p:blipFill>
        <p:spPr>
          <a:xfrm>
            <a:off x="185995" y="6176963"/>
            <a:ext cx="1840513" cy="623372"/>
          </a:xfrm>
          <a:prstGeom prst="rect">
            <a:avLst/>
          </a:prstGeom>
        </p:spPr>
      </p:pic>
      <p:sp>
        <p:nvSpPr>
          <p:cNvPr id="12" name="직사각형 11"/>
          <p:cNvSpPr/>
          <p:nvPr userDrawn="1"/>
        </p:nvSpPr>
        <p:spPr>
          <a:xfrm>
            <a:off x="0" y="815546"/>
            <a:ext cx="9906000" cy="2553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순서도: 카드 15"/>
          <p:cNvSpPr/>
          <p:nvPr userDrawn="1"/>
        </p:nvSpPr>
        <p:spPr>
          <a:xfrm flipH="1">
            <a:off x="0" y="0"/>
            <a:ext cx="8517924" cy="1070919"/>
          </a:xfrm>
          <a:prstGeom prst="flowChartPunchedCar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3989" y="0"/>
            <a:ext cx="8513676" cy="1070919"/>
          </a:xfrm>
        </p:spPr>
        <p:txBody>
          <a:bodyPr>
            <a:normAutofit/>
          </a:bodyPr>
          <a:lstStyle>
            <a:lvl1pPr algn="l">
              <a:defRPr sz="4000">
                <a:solidFill>
                  <a:schemeClr val="bg1"/>
                </a:solidFill>
                <a:latin typeface="돋움" panose="020B0600000101010101" pitchFamily="50" charset="-127"/>
                <a:ea typeface="돋움" panose="020B0600000101010101" pitchFamily="50" charset="-127"/>
              </a:defRPr>
            </a:lvl1pPr>
          </a:lstStyle>
          <a:p>
            <a:r>
              <a:rPr lang="ko-KR" altLang="en-US" dirty="0" smtClean="0"/>
              <a:t>마스터 제목 스타일 편집</a:t>
            </a:r>
            <a:endParaRPr lang="en-US" dirty="0"/>
          </a:p>
        </p:txBody>
      </p:sp>
    </p:spTree>
    <p:extLst>
      <p:ext uri="{BB962C8B-B14F-4D97-AF65-F5344CB8AC3E}">
        <p14:creationId xmlns:p14="http://schemas.microsoft.com/office/powerpoint/2010/main" val="14072170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p>
        </p:txBody>
      </p:sp>
      <p:sp>
        <p:nvSpPr>
          <p:cNvPr id="4" name="Date Placeholder 3"/>
          <p:cNvSpPr>
            <a:spLocks noGrp="1"/>
          </p:cNvSpPr>
          <p:nvPr>
            <p:ph type="dt" sz="half" idx="10"/>
          </p:nvPr>
        </p:nvSpPr>
        <p:spPr/>
        <p:txBody>
          <a:bodyPr/>
          <a:lstStyle/>
          <a:p>
            <a:fld id="{6651B5EE-AC89-4827-B3EB-C81A9EC95469}" type="datetime1">
              <a:rPr lang="ko-KR" altLang="en-US" smtClean="0"/>
              <a:t>2021-01-15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8034523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36AA8CAE-C030-4804-8284-59D036022102}" type="datetime1">
              <a:rPr lang="ko-KR" altLang="en-US" smtClean="0"/>
              <a:t>2021-01-15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129866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Content Placeholder 3"/>
          <p:cNvSpPr>
            <a:spLocks noGrp="1"/>
          </p:cNvSpPr>
          <p:nvPr>
            <p:ph sz="half" idx="2"/>
          </p:nvPr>
        </p:nvSpPr>
        <p:spPr>
          <a:xfrm>
            <a:off x="682329" y="2505075"/>
            <a:ext cx="4190702"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Content Placeholder 5"/>
          <p:cNvSpPr>
            <a:spLocks noGrp="1"/>
          </p:cNvSpPr>
          <p:nvPr>
            <p:ph sz="quarter" idx="4"/>
          </p:nvPr>
        </p:nvSpPr>
        <p:spPr>
          <a:xfrm>
            <a:off x="5014913" y="2505075"/>
            <a:ext cx="4211340"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9B2AD585-A314-439F-A374-B67B9A4E3366}" type="datetime1">
              <a:rPr lang="ko-KR" altLang="en-US" smtClean="0"/>
              <a:t>2021-01-15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18076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47109297-8443-4F2D-843B-990528356592}" type="datetime1">
              <a:rPr lang="ko-KR" altLang="en-US" smtClean="0"/>
              <a:t>2021-01-15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239820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447A0-CA26-4338-AD08-0C5C1F326831}" type="datetime1">
              <a:rPr lang="ko-KR" altLang="en-US" smtClean="0"/>
              <a:t>2021-01-15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52991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EAE3B77F-0924-4ADF-904D-96D6EBB2F019}" type="datetime1">
              <a:rPr lang="ko-KR" altLang="en-US" smtClean="0"/>
              <a:t>2021-01-15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282571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DEB95532-15B0-4320-9A41-ED4F959F244E}" type="datetime1">
              <a:rPr lang="ko-KR" altLang="en-US" smtClean="0"/>
              <a:t>2021-01-15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162302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F63FA-1135-412B-B452-6324B218ACB8}" type="datetime1">
              <a:rPr lang="ko-KR" altLang="en-US" smtClean="0"/>
              <a:t>2021-01-15</a:t>
            </a:fld>
            <a:endParaRPr lang="ko-KR"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9F59B-3B19-4794-9ED0-1D00E9AFEBC9}" type="slidenum">
              <a:rPr lang="ko-KR" altLang="en-US" smtClean="0"/>
              <a:t>‹#›</a:t>
            </a:fld>
            <a:endParaRPr lang="ko-KR" altLang="en-US"/>
          </a:p>
        </p:txBody>
      </p:sp>
    </p:spTree>
    <p:extLst>
      <p:ext uri="{BB962C8B-B14F-4D97-AF65-F5344CB8AC3E}">
        <p14:creationId xmlns:p14="http://schemas.microsoft.com/office/powerpoint/2010/main" val="42337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3865418"/>
            <a:ext cx="9906000" cy="2992582"/>
          </a:xfrm>
          <a:prstGeom prst="rect">
            <a:avLst/>
          </a:prstGeom>
          <a:blipFill dpi="0" rotWithShape="1">
            <a:blip r:embed="rId2">
              <a:alphaModFix amt="50000"/>
            </a:blip>
            <a:srcRect/>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698269" y="2177625"/>
            <a:ext cx="8412479" cy="923330"/>
          </a:xfrm>
          <a:prstGeom prst="rect">
            <a:avLst/>
          </a:prstGeom>
          <a:noFill/>
        </p:spPr>
        <p:txBody>
          <a:bodyPr wrap="none" lIns="91440" tIns="45720" rIns="91440" bIns="45720">
            <a:prstTxWarp prst="textWave2">
              <a:avLst/>
            </a:prstTxWarp>
            <a:spAutoFit/>
          </a:bodyPr>
          <a:lstStyle/>
          <a:p>
            <a:pPr algn="ctr"/>
            <a:r>
              <a:rPr lang="en-US" altLang="ko-KR" sz="5400" b="1" dirty="0" smtClean="0">
                <a:ln w="0"/>
                <a:effectLst>
                  <a:reflection blurRad="6350" stA="50000" endA="300" endPos="50000" dist="29997" dir="5400000" sy="-100000" algn="bl" rotWithShape="0"/>
                </a:effectLst>
                <a:latin typeface="돋움" panose="020B0600000101010101" pitchFamily="50" charset="-127"/>
                <a:ea typeface="돋움" panose="020B0600000101010101" pitchFamily="50" charset="-127"/>
              </a:rPr>
              <a:t>International Marriage</a:t>
            </a:r>
            <a:endParaRPr lang="en-US" altLang="ko-KR" sz="5400" b="1" cap="none" spc="0" dirty="0">
              <a:ln w="0"/>
              <a:solidFill>
                <a:schemeClr val="tx1"/>
              </a:solidFill>
              <a:effectLst>
                <a:reflection blurRad="6350" stA="50000" endA="300" endPos="50000" dist="29997" dir="5400000" sy="-100000" algn="bl" rotWithShape="0"/>
              </a:effectLst>
              <a:latin typeface="돋움" panose="020B0600000101010101" pitchFamily="50" charset="-127"/>
              <a:ea typeface="돋움" panose="020B0600000101010101" pitchFamily="50" charset="-127"/>
            </a:endParaRPr>
          </a:p>
        </p:txBody>
      </p:sp>
      <p:pic>
        <p:nvPicPr>
          <p:cNvPr id="6" name="그림 5"/>
          <p:cNvPicPr>
            <a:picLocks noChangeAspect="1"/>
          </p:cNvPicPr>
          <p:nvPr/>
        </p:nvPicPr>
        <p:blipFill>
          <a:blip r:embed="rId3">
            <a:clrChange>
              <a:clrFrom>
                <a:srgbClr val="7C7C7E"/>
              </a:clrFrom>
              <a:clrTo>
                <a:srgbClr val="7C7C7E">
                  <a:alpha val="0"/>
                </a:srgbClr>
              </a:clrTo>
            </a:clrChange>
            <a:extLst>
              <a:ext uri="{28A0092B-C50C-407E-A947-70E740481C1C}">
                <a14:useLocalDpi xmlns:a14="http://schemas.microsoft.com/office/drawing/2010/main" val="0"/>
              </a:ext>
            </a:extLst>
          </a:blip>
          <a:stretch>
            <a:fillRect/>
          </a:stretch>
        </p:blipFill>
        <p:spPr>
          <a:xfrm>
            <a:off x="7656022" y="132329"/>
            <a:ext cx="2078182" cy="740507"/>
          </a:xfrm>
          <a:prstGeom prst="rect">
            <a:avLst/>
          </a:prstGeom>
        </p:spPr>
      </p:pic>
    </p:spTree>
    <p:extLst>
      <p:ext uri="{BB962C8B-B14F-4D97-AF65-F5344CB8AC3E}">
        <p14:creationId xmlns:p14="http://schemas.microsoft.com/office/powerpoint/2010/main" val="414659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목차</a:t>
            </a:r>
            <a:endParaRPr lang="ko-KR" altLang="en-US" dirty="0"/>
          </a:p>
        </p:txBody>
      </p:sp>
      <p:sp>
        <p:nvSpPr>
          <p:cNvPr id="4" name="슬라이드 번호 개체 틀 3"/>
          <p:cNvSpPr>
            <a:spLocks noGrp="1"/>
          </p:cNvSpPr>
          <p:nvPr>
            <p:ph type="sldNum" sz="quarter" idx="12"/>
          </p:nvPr>
        </p:nvSpPr>
        <p:spPr/>
        <p:txBody>
          <a:bodyPr/>
          <a:lstStyle/>
          <a:p>
            <a:fld id="{E4C9F59B-3B19-4794-9ED0-1D00E9AFEBC9}" type="slidenum">
              <a:rPr lang="ko-KR" altLang="en-US" smtClean="0"/>
              <a:t>2</a:t>
            </a:fld>
            <a:endParaRPr lang="ko-KR" altLang="en-US"/>
          </a:p>
        </p:txBody>
      </p:sp>
      <p:sp>
        <p:nvSpPr>
          <p:cNvPr id="6" name="직사각형 5"/>
          <p:cNvSpPr/>
          <p:nvPr/>
        </p:nvSpPr>
        <p:spPr>
          <a:xfrm>
            <a:off x="2327563" y="2069869"/>
            <a:ext cx="6508866" cy="282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양쪽 모서리가 둥근 사각형 6"/>
          <p:cNvSpPr/>
          <p:nvPr/>
        </p:nvSpPr>
        <p:spPr>
          <a:xfrm>
            <a:off x="2327564" y="1695795"/>
            <a:ext cx="1479664" cy="656706"/>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latin typeface="굴림" panose="020B0600000101010101" pitchFamily="50" charset="-127"/>
                <a:ea typeface="굴림" panose="020B0600000101010101" pitchFamily="50" charset="-127"/>
              </a:rPr>
              <a:t>Ⅰ</a:t>
            </a:r>
            <a:endParaRPr lang="ko-KR" altLang="en-US" sz="2400" dirty="0">
              <a:latin typeface="굴림" panose="020B0600000101010101" pitchFamily="50" charset="-127"/>
              <a:ea typeface="굴림" panose="020B0600000101010101" pitchFamily="50" charset="-127"/>
            </a:endParaRPr>
          </a:p>
        </p:txBody>
      </p:sp>
      <p:sp>
        <p:nvSpPr>
          <p:cNvPr id="8" name="TextBox 7"/>
          <p:cNvSpPr txBox="1"/>
          <p:nvPr/>
        </p:nvSpPr>
        <p:spPr>
          <a:xfrm>
            <a:off x="3807227" y="1695795"/>
            <a:ext cx="2809703" cy="461665"/>
          </a:xfrm>
          <a:prstGeom prst="rect">
            <a:avLst/>
          </a:prstGeom>
          <a:noFill/>
        </p:spPr>
        <p:txBody>
          <a:bodyPr wrap="square" rtlCol="0">
            <a:spAutoFit/>
          </a:bodyPr>
          <a:lstStyle/>
          <a:p>
            <a:r>
              <a:rPr lang="ko-KR" altLang="en-US" sz="2400" dirty="0" smtClean="0">
                <a:latin typeface="굴림" panose="020B0600000101010101" pitchFamily="50" charset="-127"/>
                <a:ea typeface="굴림" panose="020B0600000101010101" pitchFamily="50" charset="-127"/>
              </a:rPr>
              <a:t>임대주택 </a:t>
            </a:r>
            <a:r>
              <a:rPr lang="ko-KR" altLang="en-US" sz="2400" dirty="0" err="1" smtClean="0">
                <a:latin typeface="굴림" panose="020B0600000101010101" pitchFamily="50" charset="-127"/>
                <a:ea typeface="굴림" panose="020B0600000101010101" pitchFamily="50" charset="-127"/>
              </a:rPr>
              <a:t>입주조건</a:t>
            </a:r>
            <a:endParaRPr lang="ko-KR" altLang="en-US" sz="2400" dirty="0">
              <a:latin typeface="굴림" panose="020B0600000101010101" pitchFamily="50" charset="-127"/>
              <a:ea typeface="굴림" panose="020B0600000101010101" pitchFamily="50" charset="-127"/>
            </a:endParaRPr>
          </a:p>
        </p:txBody>
      </p:sp>
      <p:sp>
        <p:nvSpPr>
          <p:cNvPr id="9" name="직사각형 8"/>
          <p:cNvSpPr/>
          <p:nvPr/>
        </p:nvSpPr>
        <p:spPr>
          <a:xfrm>
            <a:off x="2327563" y="3109798"/>
            <a:ext cx="6508866" cy="282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양쪽 모서리가 둥근 사각형 9"/>
          <p:cNvSpPr/>
          <p:nvPr/>
        </p:nvSpPr>
        <p:spPr>
          <a:xfrm>
            <a:off x="2327564" y="2735724"/>
            <a:ext cx="1479663" cy="656706"/>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latin typeface="굴림" panose="020B0600000101010101" pitchFamily="50" charset="-127"/>
                <a:ea typeface="굴림" panose="020B0600000101010101" pitchFamily="50" charset="-127"/>
              </a:rPr>
              <a:t>Ⅱ</a:t>
            </a:r>
            <a:endParaRPr lang="ko-KR" altLang="en-US" sz="2400" dirty="0">
              <a:latin typeface="굴림" panose="020B0600000101010101" pitchFamily="50" charset="-127"/>
              <a:ea typeface="굴림" panose="020B0600000101010101" pitchFamily="50" charset="-127"/>
            </a:endParaRPr>
          </a:p>
        </p:txBody>
      </p:sp>
      <p:sp>
        <p:nvSpPr>
          <p:cNvPr id="11" name="TextBox 10"/>
          <p:cNvSpPr txBox="1"/>
          <p:nvPr/>
        </p:nvSpPr>
        <p:spPr>
          <a:xfrm>
            <a:off x="3807227" y="2702302"/>
            <a:ext cx="3890358" cy="461665"/>
          </a:xfrm>
          <a:prstGeom prst="rect">
            <a:avLst/>
          </a:prstGeom>
          <a:noFill/>
        </p:spPr>
        <p:txBody>
          <a:bodyPr wrap="square" rtlCol="0">
            <a:spAutoFit/>
          </a:bodyPr>
          <a:lstStyle/>
          <a:p>
            <a:r>
              <a:rPr lang="ko-KR" altLang="en-US" sz="2400" dirty="0" smtClean="0">
                <a:latin typeface="굴림" panose="020B0600000101010101" pitchFamily="50" charset="-127"/>
                <a:ea typeface="굴림" panose="020B0600000101010101" pitchFamily="50" charset="-127"/>
                <a:hlinkClick r:id="rId2" action="ppaction://hlinksldjump"/>
              </a:rPr>
              <a:t>임대주택 구분 및 </a:t>
            </a:r>
            <a:r>
              <a:rPr lang="ko-KR" altLang="en-US" sz="2400" dirty="0" err="1" smtClean="0">
                <a:latin typeface="굴림" panose="020B0600000101010101" pitchFamily="50" charset="-127"/>
                <a:ea typeface="굴림" panose="020B0600000101010101" pitchFamily="50" charset="-127"/>
                <a:hlinkClick r:id="rId2" action="ppaction://hlinksldjump"/>
              </a:rPr>
              <a:t>조건비교</a:t>
            </a:r>
            <a:endParaRPr lang="ko-KR" altLang="en-US" sz="2400" dirty="0">
              <a:latin typeface="굴림" panose="020B0600000101010101" pitchFamily="50" charset="-127"/>
              <a:ea typeface="굴림" panose="020B0600000101010101" pitchFamily="50" charset="-127"/>
            </a:endParaRPr>
          </a:p>
        </p:txBody>
      </p:sp>
      <p:sp>
        <p:nvSpPr>
          <p:cNvPr id="12" name="직사각형 11"/>
          <p:cNvSpPr/>
          <p:nvPr/>
        </p:nvSpPr>
        <p:spPr>
          <a:xfrm>
            <a:off x="2327563" y="4149727"/>
            <a:ext cx="6508866" cy="282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양쪽 모서리가 둥근 사각형 12"/>
          <p:cNvSpPr/>
          <p:nvPr/>
        </p:nvSpPr>
        <p:spPr>
          <a:xfrm>
            <a:off x="2327564" y="3775653"/>
            <a:ext cx="1479663" cy="656706"/>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latin typeface="굴림" panose="020B0600000101010101" pitchFamily="50" charset="-127"/>
                <a:ea typeface="굴림" panose="020B0600000101010101" pitchFamily="50" charset="-127"/>
              </a:rPr>
              <a:t>Ⅲ</a:t>
            </a:r>
            <a:endParaRPr lang="ko-KR" altLang="en-US" sz="2400" dirty="0">
              <a:latin typeface="굴림" panose="020B0600000101010101" pitchFamily="50" charset="-127"/>
              <a:ea typeface="굴림" panose="020B0600000101010101" pitchFamily="50" charset="-127"/>
            </a:endParaRPr>
          </a:p>
        </p:txBody>
      </p:sp>
      <p:sp>
        <p:nvSpPr>
          <p:cNvPr id="14" name="TextBox 13"/>
          <p:cNvSpPr txBox="1"/>
          <p:nvPr/>
        </p:nvSpPr>
        <p:spPr>
          <a:xfrm>
            <a:off x="3807227" y="3775653"/>
            <a:ext cx="3358344" cy="461665"/>
          </a:xfrm>
          <a:prstGeom prst="rect">
            <a:avLst/>
          </a:prstGeom>
          <a:noFill/>
        </p:spPr>
        <p:txBody>
          <a:bodyPr wrap="square" rtlCol="0">
            <a:spAutoFit/>
          </a:bodyPr>
          <a:lstStyle/>
          <a:p>
            <a:r>
              <a:rPr lang="ko-KR" altLang="en-US" sz="2400" dirty="0" smtClean="0">
                <a:latin typeface="굴림" panose="020B0600000101010101" pitchFamily="50" charset="-127"/>
                <a:ea typeface="굴림" panose="020B0600000101010101" pitchFamily="50" charset="-127"/>
              </a:rPr>
              <a:t>공공임대주택 소득기준</a:t>
            </a:r>
            <a:endParaRPr lang="ko-KR" altLang="en-US" sz="2400" dirty="0">
              <a:latin typeface="굴림" panose="020B0600000101010101" pitchFamily="50" charset="-127"/>
              <a:ea typeface="굴림" panose="020B0600000101010101" pitchFamily="50" charset="-127"/>
            </a:endParaRPr>
          </a:p>
        </p:txBody>
      </p:sp>
      <p:sp>
        <p:nvSpPr>
          <p:cNvPr id="15" name="직사각형 14"/>
          <p:cNvSpPr/>
          <p:nvPr/>
        </p:nvSpPr>
        <p:spPr>
          <a:xfrm>
            <a:off x="2327563" y="5194067"/>
            <a:ext cx="6508866" cy="282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양쪽 모서리가 둥근 사각형 15"/>
          <p:cNvSpPr/>
          <p:nvPr/>
        </p:nvSpPr>
        <p:spPr>
          <a:xfrm>
            <a:off x="2327563" y="4819993"/>
            <a:ext cx="1479664" cy="656706"/>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latin typeface="굴림" panose="020B0600000101010101" pitchFamily="50" charset="-127"/>
                <a:ea typeface="굴림" panose="020B0600000101010101" pitchFamily="50" charset="-127"/>
              </a:rPr>
              <a:t>Ⅳ</a:t>
            </a:r>
            <a:endParaRPr lang="ko-KR" altLang="en-US" sz="2400" dirty="0">
              <a:latin typeface="굴림" panose="020B0600000101010101" pitchFamily="50" charset="-127"/>
              <a:ea typeface="굴림" panose="020B0600000101010101" pitchFamily="50" charset="-127"/>
            </a:endParaRPr>
          </a:p>
        </p:txBody>
      </p:sp>
      <p:sp>
        <p:nvSpPr>
          <p:cNvPr id="17" name="TextBox 16"/>
          <p:cNvSpPr txBox="1"/>
          <p:nvPr/>
        </p:nvSpPr>
        <p:spPr>
          <a:xfrm>
            <a:off x="3807228" y="4819993"/>
            <a:ext cx="2809702" cy="461665"/>
          </a:xfrm>
          <a:prstGeom prst="rect">
            <a:avLst/>
          </a:prstGeom>
          <a:noFill/>
        </p:spPr>
        <p:txBody>
          <a:bodyPr wrap="square" rtlCol="0">
            <a:spAutoFit/>
          </a:bodyPr>
          <a:lstStyle/>
          <a:p>
            <a:r>
              <a:rPr lang="ko-KR" altLang="en-US" sz="2400" dirty="0" smtClean="0">
                <a:latin typeface="굴림" panose="020B0600000101010101" pitchFamily="50" charset="-127"/>
                <a:ea typeface="굴림" panose="020B0600000101010101" pitchFamily="50" charset="-127"/>
              </a:rPr>
              <a:t>임대주택 신청절차</a:t>
            </a:r>
            <a:endParaRPr lang="ko-KR" altLang="en-US" sz="2400" dirty="0">
              <a:latin typeface="굴림" panose="020B0600000101010101" pitchFamily="50" charset="-127"/>
              <a:ea typeface="굴림" panose="020B0600000101010101" pitchFamily="50" charset="-127"/>
            </a:endParaRPr>
          </a:p>
        </p:txBody>
      </p:sp>
      <p:pic>
        <p:nvPicPr>
          <p:cNvPr id="18" name="그림 17"/>
          <p:cNvPicPr>
            <a:picLocks noChangeAspect="1"/>
          </p:cNvPicPr>
          <p:nvPr/>
        </p:nvPicPr>
        <p:blipFill rotWithShape="1">
          <a:blip r:embed="rId3">
            <a:extLst>
              <a:ext uri="{28A0092B-C50C-407E-A947-70E740481C1C}">
                <a14:useLocalDpi xmlns:a14="http://schemas.microsoft.com/office/drawing/2010/main" val="0"/>
              </a:ext>
            </a:extLst>
          </a:blip>
          <a:srcRect l="57519" t="62025" r="1110" b="2431"/>
          <a:stretch/>
        </p:blipFill>
        <p:spPr>
          <a:xfrm>
            <a:off x="432261" y="1446540"/>
            <a:ext cx="1745673" cy="1953491"/>
          </a:xfrm>
          <a:prstGeom prst="rect">
            <a:avLst/>
          </a:prstGeom>
        </p:spPr>
      </p:pic>
    </p:spTree>
    <p:extLst>
      <p:ext uri="{BB962C8B-B14F-4D97-AF65-F5344CB8AC3E}">
        <p14:creationId xmlns:p14="http://schemas.microsoft.com/office/powerpoint/2010/main" val="1221483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Ⅰ. </a:t>
            </a:r>
            <a:r>
              <a:rPr lang="ko-KR" altLang="en-US" dirty="0" smtClean="0"/>
              <a:t>임대주택 </a:t>
            </a:r>
            <a:r>
              <a:rPr lang="ko-KR" altLang="en-US" dirty="0" err="1" smtClean="0"/>
              <a:t>입주조건</a:t>
            </a:r>
            <a:endParaRPr lang="ko-KR" altLang="en-US" dirty="0"/>
          </a:p>
        </p:txBody>
      </p:sp>
      <p:sp>
        <p:nvSpPr>
          <p:cNvPr id="3" name="내용 개체 틀 2"/>
          <p:cNvSpPr>
            <a:spLocks noGrp="1"/>
          </p:cNvSpPr>
          <p:nvPr>
            <p:ph idx="1"/>
          </p:nvPr>
        </p:nvSpPr>
        <p:spPr>
          <a:xfrm>
            <a:off x="248776" y="1310235"/>
            <a:ext cx="6875231" cy="2106295"/>
          </a:xfrm>
        </p:spPr>
        <p:txBody>
          <a:bodyPr>
            <a:noAutofit/>
          </a:bodyPr>
          <a:lstStyle/>
          <a:p>
            <a:pPr>
              <a:lnSpc>
                <a:spcPct val="150000"/>
              </a:lnSpc>
              <a:buFont typeface="Wingdings" panose="05000000000000000000" pitchFamily="2" charset="2"/>
              <a:buChar char="ü"/>
            </a:pPr>
            <a:r>
              <a:rPr lang="en-US" altLang="ko-KR" sz="2400" b="1" dirty="0" smtClean="0">
                <a:latin typeface="굴림" panose="020B0600000101010101" pitchFamily="50" charset="-127"/>
                <a:ea typeface="굴림" panose="020B0600000101010101" pitchFamily="50" charset="-127"/>
              </a:rPr>
              <a:t>Rental housing classification</a:t>
            </a:r>
          </a:p>
          <a:p>
            <a:pPr>
              <a:lnSpc>
                <a:spcPct val="150000"/>
              </a:lnSpc>
              <a:buFont typeface="Wingdings" panose="05000000000000000000" pitchFamily="2" charset="2"/>
              <a:buChar char="v"/>
            </a:pPr>
            <a:r>
              <a:rPr lang="en-US" altLang="ko-KR" sz="2000" dirty="0" smtClean="0">
                <a:latin typeface="굴림" panose="020B0600000101010101" pitchFamily="50" charset="-127"/>
                <a:ea typeface="굴림" panose="020B0600000101010101" pitchFamily="50" charset="-127"/>
              </a:rPr>
              <a:t>Housing supplied for the purpose of conversion to apartments after rental or rental, divided into private rental housing according to the Special Act on Public Rental Housing and Private Rental Housing</a:t>
            </a:r>
            <a:endParaRPr lang="ko-KR" altLang="en-US" sz="2000" dirty="0">
              <a:latin typeface="굴림" panose="020B0600000101010101" pitchFamily="50" charset="-127"/>
              <a:ea typeface="굴림" panose="020B0600000101010101" pitchFamily="50" charset="-127"/>
            </a:endParaRPr>
          </a:p>
        </p:txBody>
      </p:sp>
      <p:sp>
        <p:nvSpPr>
          <p:cNvPr id="4" name="슬라이드 번호 개체 틀 3"/>
          <p:cNvSpPr>
            <a:spLocks noGrp="1"/>
          </p:cNvSpPr>
          <p:nvPr>
            <p:ph type="sldNum" sz="quarter" idx="12"/>
          </p:nvPr>
        </p:nvSpPr>
        <p:spPr/>
        <p:txBody>
          <a:bodyPr/>
          <a:lstStyle/>
          <a:p>
            <a:fld id="{E4C9F59B-3B19-4794-9ED0-1D00E9AFEBC9}" type="slidenum">
              <a:rPr lang="ko-KR" altLang="en-US" smtClean="0"/>
              <a:t>3</a:t>
            </a:fld>
            <a:endParaRPr lang="ko-KR" altLang="en-US"/>
          </a:p>
        </p:txBody>
      </p:sp>
      <p:sp>
        <p:nvSpPr>
          <p:cNvPr id="5" name="내용 개체 틀 2"/>
          <p:cNvSpPr txBox="1">
            <a:spLocks/>
          </p:cNvSpPr>
          <p:nvPr/>
        </p:nvSpPr>
        <p:spPr>
          <a:xfrm>
            <a:off x="248775" y="4078373"/>
            <a:ext cx="8753909" cy="2106295"/>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ü"/>
            </a:pPr>
            <a:r>
              <a:rPr lang="ko-KR" altLang="en-US" sz="2400" b="1" dirty="0" err="1" smtClean="0">
                <a:latin typeface="굴림" panose="020B0600000101010101" pitchFamily="50" charset="-127"/>
                <a:ea typeface="굴림" panose="020B0600000101010101" pitchFamily="50" charset="-127"/>
              </a:rPr>
              <a:t>입주조건</a:t>
            </a:r>
            <a:endParaRPr lang="en-US" altLang="ko-KR" sz="2400" b="1" dirty="0" smtClean="0">
              <a:latin typeface="굴림" panose="020B0600000101010101" pitchFamily="50" charset="-127"/>
              <a:ea typeface="굴림" panose="020B0600000101010101" pitchFamily="50" charset="-127"/>
            </a:endParaRPr>
          </a:p>
          <a:p>
            <a:pPr>
              <a:lnSpc>
                <a:spcPct val="150000"/>
              </a:lnSpc>
              <a:buFont typeface="Wingdings" panose="05000000000000000000" pitchFamily="2" charset="2"/>
              <a:buChar char="v"/>
            </a:pPr>
            <a:r>
              <a:rPr lang="ko-KR" altLang="en-US" sz="2000" dirty="0" smtClean="0">
                <a:latin typeface="굴림" panose="020B0600000101010101" pitchFamily="50" charset="-127"/>
                <a:ea typeface="굴림" panose="020B0600000101010101" pitchFamily="50" charset="-127"/>
              </a:rPr>
              <a:t>임대주택 건설 </a:t>
            </a:r>
            <a:r>
              <a:rPr lang="ko-KR" altLang="en-US" sz="2000" dirty="0" err="1" smtClean="0">
                <a:latin typeface="굴림" panose="020B0600000101010101" pitchFamily="50" charset="-127"/>
                <a:ea typeface="굴림" panose="020B0600000101010101" pitchFamily="50" charset="-127"/>
              </a:rPr>
              <a:t>최초공고일</a:t>
            </a:r>
            <a:r>
              <a:rPr lang="ko-KR" altLang="en-US" sz="2000" dirty="0" smtClean="0">
                <a:latin typeface="굴림" panose="020B0600000101010101" pitchFamily="50" charset="-127"/>
                <a:ea typeface="굴림" panose="020B0600000101010101" pitchFamily="50" charset="-127"/>
              </a:rPr>
              <a:t> </a:t>
            </a:r>
            <a:r>
              <a:rPr lang="en-US" altLang="ko-KR" sz="2000" dirty="0" smtClean="0">
                <a:latin typeface="굴림" panose="020B0600000101010101" pitchFamily="50" charset="-127"/>
                <a:ea typeface="굴림" panose="020B0600000101010101" pitchFamily="50" charset="-127"/>
              </a:rPr>
              <a:t>1</a:t>
            </a:r>
            <a:r>
              <a:rPr lang="ko-KR" altLang="en-US" sz="2000" dirty="0" smtClean="0">
                <a:latin typeface="굴림" panose="020B0600000101010101" pitchFamily="50" charset="-127"/>
                <a:ea typeface="굴림" panose="020B0600000101010101" pitchFamily="50" charset="-127"/>
              </a:rPr>
              <a:t>년 전부터 입주 시까지 무주택자</a:t>
            </a:r>
            <a:endParaRPr lang="en-US" altLang="ko-KR" sz="2000" dirty="0" smtClean="0">
              <a:latin typeface="굴림" panose="020B0600000101010101" pitchFamily="50" charset="-127"/>
              <a:ea typeface="굴림" panose="020B0600000101010101" pitchFamily="50" charset="-127"/>
            </a:endParaRPr>
          </a:p>
          <a:p>
            <a:pPr>
              <a:lnSpc>
                <a:spcPct val="150000"/>
              </a:lnSpc>
              <a:buFont typeface="Wingdings" panose="05000000000000000000" pitchFamily="2" charset="2"/>
              <a:buChar char="v"/>
            </a:pPr>
            <a:r>
              <a:rPr lang="ko-KR" altLang="en-US" sz="2000" dirty="0" smtClean="0">
                <a:latin typeface="굴림" panose="020B0600000101010101" pitchFamily="50" charset="-127"/>
                <a:ea typeface="굴림" panose="020B0600000101010101" pitchFamily="50" charset="-127"/>
              </a:rPr>
              <a:t>임대주택 </a:t>
            </a:r>
            <a:r>
              <a:rPr lang="ko-KR" altLang="en-US" sz="2000" dirty="0" err="1" smtClean="0">
                <a:latin typeface="굴림" panose="020B0600000101010101" pitchFamily="50" charset="-127"/>
                <a:ea typeface="굴림" panose="020B0600000101010101" pitchFamily="50" charset="-127"/>
              </a:rPr>
              <a:t>건설지역의</a:t>
            </a:r>
            <a:r>
              <a:rPr lang="ko-KR" altLang="en-US" sz="2000" dirty="0" smtClean="0">
                <a:latin typeface="굴림" panose="020B0600000101010101" pitchFamily="50" charset="-127"/>
                <a:ea typeface="굴림" panose="020B0600000101010101" pitchFamily="50" charset="-127"/>
              </a:rPr>
              <a:t> 거주자로 전용면적 </a:t>
            </a:r>
            <a:r>
              <a:rPr lang="en-US" altLang="ko-KR" sz="2000" dirty="0" smtClean="0">
                <a:latin typeface="굴림" panose="020B0600000101010101" pitchFamily="50" charset="-127"/>
                <a:ea typeface="굴림" panose="020B0600000101010101" pitchFamily="50" charset="-127"/>
              </a:rPr>
              <a:t>15</a:t>
            </a:r>
            <a:r>
              <a:rPr lang="ko-KR" altLang="en-US" sz="2000" dirty="0" smtClean="0">
                <a:latin typeface="굴림" panose="020B0600000101010101" pitchFamily="50" charset="-127"/>
                <a:ea typeface="굴림" panose="020B0600000101010101" pitchFamily="50" charset="-127"/>
              </a:rPr>
              <a:t>평 이하인 경우 월평균 소득이 전년도의 도시근로자 평균소득 이하</a:t>
            </a:r>
            <a:endParaRPr lang="ko-KR" altLang="en-US" sz="2000" dirty="0">
              <a:latin typeface="굴림" panose="020B0600000101010101" pitchFamily="50" charset="-127"/>
              <a:ea typeface="굴림" panose="020B0600000101010101" pitchFamily="50" charset="-127"/>
            </a:endParaRPr>
          </a:p>
        </p:txBody>
      </p:sp>
      <p:pic>
        <p:nvPicPr>
          <p:cNvPr id="6" name="동영상">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519087" y="2223452"/>
            <a:ext cx="1981200" cy="1459086"/>
          </a:xfrm>
          <a:prstGeom prst="rect">
            <a:avLst/>
          </a:prstGeom>
        </p:spPr>
      </p:pic>
    </p:spTree>
    <p:extLst>
      <p:ext uri="{BB962C8B-B14F-4D97-AF65-F5344CB8AC3E}">
        <p14:creationId xmlns:p14="http://schemas.microsoft.com/office/powerpoint/2010/main" val="175402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Ⅱ. </a:t>
            </a:r>
            <a:r>
              <a:rPr lang="ko-KR" altLang="en-US" dirty="0" smtClean="0"/>
              <a:t>임대주택 구분 및 </a:t>
            </a:r>
            <a:r>
              <a:rPr lang="ko-KR" altLang="en-US" dirty="0" err="1" smtClean="0"/>
              <a:t>조건비교</a:t>
            </a:r>
            <a:endParaRPr lang="ko-KR" altLang="en-US" dirty="0"/>
          </a:p>
        </p:txBody>
      </p:sp>
      <p:graphicFrame>
        <p:nvGraphicFramePr>
          <p:cNvPr id="5" name="내용 개체 틀 4"/>
          <p:cNvGraphicFramePr>
            <a:graphicFrameLocks noGrp="1"/>
          </p:cNvGraphicFramePr>
          <p:nvPr>
            <p:ph idx="1"/>
            <p:extLst>
              <p:ext uri="{D42A27DB-BD31-4B8C-83A1-F6EECF244321}">
                <p14:modId xmlns:p14="http://schemas.microsoft.com/office/powerpoint/2010/main" val="343853613"/>
              </p:ext>
            </p:extLst>
          </p:nvPr>
        </p:nvGraphicFramePr>
        <p:xfrm>
          <a:off x="1795550" y="2257886"/>
          <a:ext cx="7880466" cy="3803805"/>
        </p:xfrm>
        <a:graphic>
          <a:graphicData uri="http://schemas.openxmlformats.org/drawingml/2006/table">
            <a:tbl>
              <a:tblPr>
                <a:tableStyleId>{08FB837D-C827-4EFA-A057-4D05807E0F7C}</a:tableStyleId>
              </a:tblPr>
              <a:tblGrid>
                <a:gridCol w="2170382">
                  <a:extLst>
                    <a:ext uri="{9D8B030D-6E8A-4147-A177-3AD203B41FA5}">
                      <a16:colId xmlns:a16="http://schemas.microsoft.com/office/drawing/2014/main" val="387103743"/>
                    </a:ext>
                  </a:extLst>
                </a:gridCol>
                <a:gridCol w="1969355">
                  <a:extLst>
                    <a:ext uri="{9D8B030D-6E8A-4147-A177-3AD203B41FA5}">
                      <a16:colId xmlns:a16="http://schemas.microsoft.com/office/drawing/2014/main" val="1868604399"/>
                    </a:ext>
                  </a:extLst>
                </a:gridCol>
                <a:gridCol w="3740729">
                  <a:extLst>
                    <a:ext uri="{9D8B030D-6E8A-4147-A177-3AD203B41FA5}">
                      <a16:colId xmlns:a16="http://schemas.microsoft.com/office/drawing/2014/main" val="2620871268"/>
                    </a:ext>
                  </a:extLst>
                </a:gridCol>
              </a:tblGrid>
              <a:tr h="1267935">
                <a:tc>
                  <a:txBody>
                    <a:bodyPr/>
                    <a:lstStyle/>
                    <a:p>
                      <a:pPr algn="ctr" latinLnBrk="1"/>
                      <a:r>
                        <a:rPr lang="ko-KR" altLang="en-US" sz="1800" dirty="0" smtClean="0">
                          <a:latin typeface="돋움" panose="020B0600000101010101" pitchFamily="50" charset="-127"/>
                          <a:ea typeface="돋움" panose="020B0600000101010101" pitchFamily="50" charset="-127"/>
                        </a:rPr>
                        <a:t>국가</a:t>
                      </a:r>
                      <a:r>
                        <a:rPr lang="en-US" altLang="ko-KR" sz="1800" dirty="0" smtClean="0">
                          <a:latin typeface="돋움" panose="020B0600000101010101" pitchFamily="50" charset="-127"/>
                          <a:ea typeface="돋움" panose="020B0600000101010101" pitchFamily="50" charset="-127"/>
                        </a:rPr>
                        <a:t>, </a:t>
                      </a:r>
                      <a:r>
                        <a:rPr lang="ko-KR" altLang="en-US" sz="1800" dirty="0" smtClean="0">
                          <a:latin typeface="돋움" panose="020B0600000101010101" pitchFamily="50" charset="-127"/>
                          <a:ea typeface="돋움" panose="020B0600000101010101" pitchFamily="50" charset="-127"/>
                        </a:rPr>
                        <a:t>지자체</a:t>
                      </a:r>
                      <a:r>
                        <a:rPr lang="en-US" altLang="ko-KR" sz="1800" dirty="0" smtClean="0">
                          <a:latin typeface="돋움" panose="020B0600000101010101" pitchFamily="50" charset="-127"/>
                          <a:ea typeface="돋움" panose="020B0600000101010101" pitchFamily="50" charset="-127"/>
                        </a:rPr>
                        <a:t>, </a:t>
                      </a:r>
                    </a:p>
                    <a:p>
                      <a:pPr algn="ctr" latinLnBrk="1"/>
                      <a:r>
                        <a:rPr lang="en-US" altLang="ko-KR" sz="1800" dirty="0" smtClean="0">
                          <a:latin typeface="돋움" panose="020B0600000101010101" pitchFamily="50" charset="-127"/>
                          <a:ea typeface="돋움" panose="020B0600000101010101" pitchFamily="50" charset="-127"/>
                        </a:rPr>
                        <a:t>LH</a:t>
                      </a:r>
                      <a:r>
                        <a:rPr lang="ko-KR" altLang="en-US" sz="1800" dirty="0" smtClean="0">
                          <a:latin typeface="돋움" panose="020B0600000101010101" pitchFamily="50" charset="-127"/>
                          <a:ea typeface="돋움" panose="020B0600000101010101" pitchFamily="50" charset="-127"/>
                        </a:rPr>
                        <a:t>공사</a:t>
                      </a:r>
                      <a:r>
                        <a:rPr lang="en-US" altLang="ko-KR" sz="1800" dirty="0" smtClean="0">
                          <a:latin typeface="돋움" panose="020B0600000101010101" pitchFamily="50" charset="-127"/>
                          <a:ea typeface="돋움" panose="020B0600000101010101" pitchFamily="50" charset="-127"/>
                        </a:rPr>
                        <a:t>, </a:t>
                      </a:r>
                      <a:r>
                        <a:rPr lang="ko-KR" altLang="en-US" sz="1800" dirty="0" smtClean="0">
                          <a:latin typeface="돋움" panose="020B0600000101010101" pitchFamily="50" charset="-127"/>
                          <a:ea typeface="돋움" panose="020B0600000101010101" pitchFamily="50" charset="-127"/>
                        </a:rPr>
                        <a:t>지방공사</a:t>
                      </a:r>
                      <a:endParaRPr lang="en-US" altLang="ko-KR" sz="1800" dirty="0" smtClean="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영구 또는 </a:t>
                      </a:r>
                      <a:r>
                        <a:rPr lang="en-US" altLang="ko-KR" sz="1800" dirty="0" smtClean="0">
                          <a:latin typeface="돋움" panose="020B0600000101010101" pitchFamily="50" charset="-127"/>
                          <a:ea typeface="돋움" panose="020B0600000101010101" pitchFamily="50" charset="-127"/>
                        </a:rPr>
                        <a:t>50</a:t>
                      </a:r>
                      <a:r>
                        <a:rPr lang="ko-KR" altLang="en-US" sz="1800" dirty="0" smtClean="0">
                          <a:latin typeface="돋움" panose="020B0600000101010101" pitchFamily="50" charset="-127"/>
                          <a:ea typeface="돋움" panose="020B0600000101010101" pitchFamily="50" charset="-127"/>
                        </a:rPr>
                        <a:t>년</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생계급여 또는 의료급여 </a:t>
                      </a:r>
                      <a:r>
                        <a:rPr lang="ko-KR" altLang="en-US" sz="1800" dirty="0" err="1" smtClean="0">
                          <a:latin typeface="돋움" panose="020B0600000101010101" pitchFamily="50" charset="-127"/>
                          <a:ea typeface="돋움" panose="020B0600000101010101" pitchFamily="50" charset="-127"/>
                        </a:rPr>
                        <a:t>수급자</a:t>
                      </a:r>
                      <a:r>
                        <a:rPr lang="en-US" altLang="ko-KR" sz="1800" dirty="0" smtClean="0">
                          <a:latin typeface="돋움" panose="020B0600000101010101" pitchFamily="50" charset="-127"/>
                          <a:ea typeface="돋움" panose="020B0600000101010101" pitchFamily="50" charset="-127"/>
                        </a:rPr>
                        <a:t>,</a:t>
                      </a:r>
                      <a:r>
                        <a:rPr lang="en-US" altLang="ko-KR" sz="1800" baseline="0" dirty="0" smtClean="0">
                          <a:latin typeface="돋움" panose="020B0600000101010101" pitchFamily="50" charset="-127"/>
                          <a:ea typeface="돋움" panose="020B0600000101010101" pitchFamily="50" charset="-127"/>
                        </a:rPr>
                        <a:t> </a:t>
                      </a:r>
                    </a:p>
                    <a:p>
                      <a:pPr algn="ctr" latinLnBrk="1"/>
                      <a:r>
                        <a:rPr lang="ko-KR" altLang="en-US" sz="1800" baseline="0" dirty="0" smtClean="0">
                          <a:latin typeface="돋움" panose="020B0600000101010101" pitchFamily="50" charset="-127"/>
                          <a:ea typeface="돋움" panose="020B0600000101010101" pitchFamily="50" charset="-127"/>
                        </a:rPr>
                        <a:t>국가유공자</a:t>
                      </a:r>
                      <a:r>
                        <a:rPr lang="en-US" altLang="ko-KR" sz="1800" baseline="0" dirty="0" smtClean="0">
                          <a:latin typeface="돋움" panose="020B0600000101010101" pitchFamily="50" charset="-127"/>
                          <a:ea typeface="돋움" panose="020B0600000101010101" pitchFamily="50" charset="-127"/>
                        </a:rPr>
                        <a:t>, </a:t>
                      </a:r>
                      <a:r>
                        <a:rPr lang="ko-KR" altLang="en-US" sz="1800" baseline="0" dirty="0" smtClean="0">
                          <a:latin typeface="돋움" panose="020B0600000101010101" pitchFamily="50" charset="-127"/>
                          <a:ea typeface="돋움" panose="020B0600000101010101" pitchFamily="50" charset="-127"/>
                        </a:rPr>
                        <a:t>일본군 위안부 피해자</a:t>
                      </a:r>
                      <a:r>
                        <a:rPr lang="en-US" altLang="ko-KR" sz="1800" baseline="0" dirty="0" smtClean="0">
                          <a:latin typeface="돋움" panose="020B0600000101010101" pitchFamily="50" charset="-127"/>
                          <a:ea typeface="돋움" panose="020B0600000101010101" pitchFamily="50" charset="-127"/>
                        </a:rPr>
                        <a:t>, </a:t>
                      </a:r>
                    </a:p>
                    <a:p>
                      <a:pPr algn="ctr" latinLnBrk="1"/>
                      <a:r>
                        <a:rPr lang="ko-KR" altLang="en-US" sz="1800" baseline="0" dirty="0" err="1" smtClean="0">
                          <a:latin typeface="돋움" panose="020B0600000101010101" pitchFamily="50" charset="-127"/>
                          <a:ea typeface="돋움" panose="020B0600000101010101" pitchFamily="50" charset="-127"/>
                        </a:rPr>
                        <a:t>한부모가족</a:t>
                      </a:r>
                      <a:r>
                        <a:rPr lang="ko-KR" altLang="en-US" sz="1800" baseline="0" dirty="0" smtClean="0">
                          <a:latin typeface="돋움" panose="020B0600000101010101" pitchFamily="50" charset="-127"/>
                          <a:ea typeface="돋움" panose="020B0600000101010101" pitchFamily="50" charset="-127"/>
                        </a:rPr>
                        <a:t> 등 사회보호계층</a:t>
                      </a:r>
                      <a:endParaRPr lang="ko-KR" altLang="en-US" sz="1800" dirty="0">
                        <a:latin typeface="돋움" panose="020B0600000101010101" pitchFamily="50" charset="-127"/>
                        <a:ea typeface="돋움" panose="020B0600000101010101" pitchFamily="50" charset="-127"/>
                      </a:endParaRPr>
                    </a:p>
                  </a:txBody>
                  <a:tcPr anchor="ctr"/>
                </a:tc>
                <a:extLst>
                  <a:ext uri="{0D108BD9-81ED-4DB2-BD59-A6C34878D82A}">
                    <a16:rowId xmlns:a16="http://schemas.microsoft.com/office/drawing/2014/main" val="4104189292"/>
                  </a:ext>
                </a:extLst>
              </a:tr>
              <a:tr h="1267935">
                <a:tc>
                  <a:txBody>
                    <a:bodyPr/>
                    <a:lstStyle/>
                    <a:p>
                      <a:pPr algn="ctr" latinLnBrk="1"/>
                      <a:r>
                        <a:rPr lang="ko-KR" altLang="en-US" sz="1800" dirty="0" smtClean="0">
                          <a:latin typeface="돋움" panose="020B0600000101010101" pitchFamily="50" charset="-127"/>
                          <a:ea typeface="돋움" panose="020B0600000101010101" pitchFamily="50" charset="-127"/>
                        </a:rPr>
                        <a:t>정부</a:t>
                      </a:r>
                      <a:r>
                        <a:rPr lang="en-US" altLang="ko-KR" sz="1800" dirty="0" smtClean="0">
                          <a:latin typeface="돋움" panose="020B0600000101010101" pitchFamily="50" charset="-127"/>
                          <a:ea typeface="돋움" panose="020B0600000101010101" pitchFamily="50" charset="-127"/>
                        </a:rPr>
                        <a:t>(LH</a:t>
                      </a:r>
                      <a:r>
                        <a:rPr lang="ko-KR" altLang="en-US" sz="1800" dirty="0" smtClean="0">
                          <a:latin typeface="돋움" panose="020B0600000101010101" pitchFamily="50" charset="-127"/>
                          <a:ea typeface="돋움" panose="020B0600000101010101" pitchFamily="50" charset="-127"/>
                        </a:rPr>
                        <a:t>공사</a:t>
                      </a:r>
                      <a:r>
                        <a:rPr lang="en-US" altLang="ko-KR" sz="1800" dirty="0" smtClean="0">
                          <a:latin typeface="돋움" panose="020B0600000101010101" pitchFamily="50" charset="-127"/>
                          <a:ea typeface="돋움" panose="020B0600000101010101" pitchFamily="50" charset="-127"/>
                        </a:rPr>
                        <a:t>)</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최대 </a:t>
                      </a:r>
                      <a:r>
                        <a:rPr lang="en-US" altLang="ko-KR" sz="1800" dirty="0" smtClean="0">
                          <a:latin typeface="돋움" panose="020B0600000101010101" pitchFamily="50" charset="-127"/>
                          <a:ea typeface="돋움" panose="020B0600000101010101" pitchFamily="50" charset="-127"/>
                        </a:rPr>
                        <a:t>10</a:t>
                      </a:r>
                      <a:r>
                        <a:rPr lang="ko-KR" altLang="en-US" sz="1800" dirty="0" smtClean="0">
                          <a:latin typeface="돋움" panose="020B0600000101010101" pitchFamily="50" charset="-127"/>
                          <a:ea typeface="돋움" panose="020B0600000101010101" pitchFamily="50" charset="-127"/>
                        </a:rPr>
                        <a:t>년</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주택청약저축통장 또는 </a:t>
                      </a:r>
                      <a:r>
                        <a:rPr lang="ko-KR" altLang="en-US" sz="1800" dirty="0" err="1" smtClean="0">
                          <a:latin typeface="돋움" panose="020B0600000101010101" pitchFamily="50" charset="-127"/>
                          <a:ea typeface="돋움" panose="020B0600000101010101" pitchFamily="50" charset="-127"/>
                        </a:rPr>
                        <a:t>청약저</a:t>
                      </a:r>
                      <a:endParaRPr lang="en-US" altLang="ko-KR" sz="1800" dirty="0" smtClean="0">
                        <a:latin typeface="돋움" panose="020B0600000101010101" pitchFamily="50" charset="-127"/>
                        <a:ea typeface="돋움" panose="020B0600000101010101" pitchFamily="50" charset="-127"/>
                      </a:endParaRPr>
                    </a:p>
                    <a:p>
                      <a:pPr algn="ctr" latinLnBrk="1"/>
                      <a:r>
                        <a:rPr lang="ko-KR" altLang="en-US" sz="1800" dirty="0" smtClean="0">
                          <a:latin typeface="돋움" panose="020B0600000101010101" pitchFamily="50" charset="-127"/>
                          <a:ea typeface="돋움" panose="020B0600000101010101" pitchFamily="50" charset="-127"/>
                        </a:rPr>
                        <a:t>축이 있는 무주택자</a:t>
                      </a:r>
                      <a:endParaRPr lang="ko-KR" altLang="en-US" sz="1800" dirty="0">
                        <a:latin typeface="돋움" panose="020B0600000101010101" pitchFamily="50" charset="-127"/>
                        <a:ea typeface="돋움" panose="020B0600000101010101" pitchFamily="50" charset="-127"/>
                      </a:endParaRPr>
                    </a:p>
                  </a:txBody>
                  <a:tcPr anchor="ctr"/>
                </a:tc>
                <a:extLst>
                  <a:ext uri="{0D108BD9-81ED-4DB2-BD59-A6C34878D82A}">
                    <a16:rowId xmlns:a16="http://schemas.microsoft.com/office/drawing/2014/main" val="1740686052"/>
                  </a:ext>
                </a:extLst>
              </a:tr>
              <a:tr h="1267935">
                <a:tc>
                  <a:txBody>
                    <a:bodyPr/>
                    <a:lstStyle/>
                    <a:p>
                      <a:pPr algn="ctr" latinLnBrk="1"/>
                      <a:r>
                        <a:rPr lang="ko-KR" altLang="en-US" sz="1800" dirty="0" smtClean="0">
                          <a:latin typeface="돋움" panose="020B0600000101010101" pitchFamily="50" charset="-127"/>
                          <a:ea typeface="돋움" panose="020B0600000101010101" pitchFamily="50" charset="-127"/>
                        </a:rPr>
                        <a:t>민간 사업자</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최대 </a:t>
                      </a:r>
                      <a:r>
                        <a:rPr lang="en-US" altLang="ko-KR" sz="1800" dirty="0" smtClean="0">
                          <a:latin typeface="돋움" panose="020B0600000101010101" pitchFamily="50" charset="-127"/>
                          <a:ea typeface="돋움" panose="020B0600000101010101" pitchFamily="50" charset="-127"/>
                        </a:rPr>
                        <a:t>8</a:t>
                      </a:r>
                      <a:r>
                        <a:rPr lang="ko-KR" altLang="en-US" sz="1800" dirty="0" smtClean="0">
                          <a:latin typeface="돋움" panose="020B0600000101010101" pitchFamily="50" charset="-127"/>
                          <a:ea typeface="돋움" panose="020B0600000101010101" pitchFamily="50" charset="-127"/>
                        </a:rPr>
                        <a:t>년</a:t>
                      </a:r>
                      <a:endParaRPr lang="ko-KR" altLang="en-US" sz="1800" dirty="0">
                        <a:latin typeface="돋움" panose="020B0600000101010101" pitchFamily="50" charset="-127"/>
                        <a:ea typeface="돋움" panose="020B0600000101010101" pitchFamily="50" charset="-127"/>
                      </a:endParaRPr>
                    </a:p>
                  </a:txBody>
                  <a:tcPr anchor="ctr"/>
                </a:tc>
                <a:tc>
                  <a:txBody>
                    <a:bodyPr/>
                    <a:lstStyle/>
                    <a:p>
                      <a:pPr algn="ctr" latinLnBrk="1"/>
                      <a:r>
                        <a:rPr lang="ko-KR" altLang="en-US" sz="1800" dirty="0" smtClean="0">
                          <a:latin typeface="돋움" panose="020B0600000101010101" pitchFamily="50" charset="-127"/>
                          <a:ea typeface="돋움" panose="020B0600000101010101" pitchFamily="50" charset="-127"/>
                        </a:rPr>
                        <a:t>없음</a:t>
                      </a:r>
                      <a:endParaRPr lang="ko-KR" altLang="en-US" sz="1800" dirty="0">
                        <a:latin typeface="돋움" panose="020B0600000101010101" pitchFamily="50" charset="-127"/>
                        <a:ea typeface="돋움" panose="020B0600000101010101" pitchFamily="50" charset="-127"/>
                      </a:endParaRPr>
                    </a:p>
                  </a:txBody>
                  <a:tcPr anchor="ctr"/>
                </a:tc>
                <a:extLst>
                  <a:ext uri="{0D108BD9-81ED-4DB2-BD59-A6C34878D82A}">
                    <a16:rowId xmlns:a16="http://schemas.microsoft.com/office/drawing/2014/main" val="3295459108"/>
                  </a:ext>
                </a:extLst>
              </a:tr>
            </a:tbl>
          </a:graphicData>
        </a:graphic>
      </p:graphicFrame>
      <p:sp>
        <p:nvSpPr>
          <p:cNvPr id="4" name="슬라이드 번호 개체 틀 3"/>
          <p:cNvSpPr>
            <a:spLocks noGrp="1"/>
          </p:cNvSpPr>
          <p:nvPr>
            <p:ph type="sldNum" sz="quarter" idx="12"/>
          </p:nvPr>
        </p:nvSpPr>
        <p:spPr/>
        <p:txBody>
          <a:bodyPr/>
          <a:lstStyle/>
          <a:p>
            <a:fld id="{E4C9F59B-3B19-4794-9ED0-1D00E9AFEBC9}" type="slidenum">
              <a:rPr lang="ko-KR" altLang="en-US" smtClean="0"/>
              <a:t>4</a:t>
            </a:fld>
            <a:endParaRPr lang="ko-KR" altLang="en-US"/>
          </a:p>
        </p:txBody>
      </p:sp>
      <p:sp>
        <p:nvSpPr>
          <p:cNvPr id="6" name="한쪽 모서리는 잘리고 다른 쪽 모서리는 둥근 사각형 5"/>
          <p:cNvSpPr/>
          <p:nvPr/>
        </p:nvSpPr>
        <p:spPr>
          <a:xfrm>
            <a:off x="1795550" y="1379913"/>
            <a:ext cx="2169621" cy="87797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사다리꼴 6"/>
          <p:cNvSpPr/>
          <p:nvPr/>
        </p:nvSpPr>
        <p:spPr>
          <a:xfrm>
            <a:off x="1795550" y="1554480"/>
            <a:ext cx="2169621" cy="70340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latin typeface="돋움" panose="020B0600000101010101" pitchFamily="50" charset="-127"/>
                <a:ea typeface="돋움" panose="020B0600000101010101" pitchFamily="50" charset="-127"/>
              </a:rPr>
              <a:t>사업 시행사</a:t>
            </a:r>
            <a:endParaRPr lang="ko-KR" altLang="en-US" dirty="0">
              <a:latin typeface="돋움" panose="020B0600000101010101" pitchFamily="50" charset="-127"/>
              <a:ea typeface="돋움" panose="020B0600000101010101" pitchFamily="50" charset="-127"/>
            </a:endParaRPr>
          </a:p>
        </p:txBody>
      </p:sp>
      <p:sp>
        <p:nvSpPr>
          <p:cNvPr id="10" name="한쪽 모서리는 잘리고 다른 쪽 모서리는 둥근 사각형 9"/>
          <p:cNvSpPr/>
          <p:nvPr/>
        </p:nvSpPr>
        <p:spPr>
          <a:xfrm>
            <a:off x="3965172" y="1379913"/>
            <a:ext cx="1970116" cy="87797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사다리꼴 10"/>
          <p:cNvSpPr/>
          <p:nvPr/>
        </p:nvSpPr>
        <p:spPr>
          <a:xfrm>
            <a:off x="3965172" y="1554480"/>
            <a:ext cx="1970116" cy="70340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latin typeface="돋움" panose="020B0600000101010101" pitchFamily="50" charset="-127"/>
                <a:ea typeface="돋움" panose="020B0600000101010101" pitchFamily="50" charset="-127"/>
              </a:rPr>
              <a:t>임대기간</a:t>
            </a:r>
            <a:endParaRPr lang="ko-KR" altLang="en-US" dirty="0">
              <a:latin typeface="돋움" panose="020B0600000101010101" pitchFamily="50" charset="-127"/>
              <a:ea typeface="돋움" panose="020B0600000101010101" pitchFamily="50" charset="-127"/>
            </a:endParaRPr>
          </a:p>
        </p:txBody>
      </p:sp>
      <p:sp>
        <p:nvSpPr>
          <p:cNvPr id="12" name="한쪽 모서리는 잘리고 다른 쪽 모서리는 둥근 사각형 11"/>
          <p:cNvSpPr/>
          <p:nvPr/>
        </p:nvSpPr>
        <p:spPr>
          <a:xfrm>
            <a:off x="5935288" y="1379913"/>
            <a:ext cx="3740728" cy="877974"/>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사다리꼴 12"/>
          <p:cNvSpPr/>
          <p:nvPr/>
        </p:nvSpPr>
        <p:spPr>
          <a:xfrm>
            <a:off x="5935288" y="1554480"/>
            <a:ext cx="3740728" cy="70340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latin typeface="돋움" panose="020B0600000101010101" pitchFamily="50" charset="-127"/>
                <a:ea typeface="돋움" panose="020B0600000101010101" pitchFamily="50" charset="-127"/>
              </a:rPr>
              <a:t>입주조건</a:t>
            </a:r>
            <a:endParaRPr lang="ko-KR" altLang="en-US" dirty="0">
              <a:latin typeface="돋움" panose="020B0600000101010101" pitchFamily="50" charset="-127"/>
              <a:ea typeface="돋움" panose="020B0600000101010101" pitchFamily="50" charset="-127"/>
            </a:endParaRPr>
          </a:p>
        </p:txBody>
      </p:sp>
      <p:sp>
        <p:nvSpPr>
          <p:cNvPr id="17" name="오각형 16"/>
          <p:cNvSpPr/>
          <p:nvPr/>
        </p:nvSpPr>
        <p:spPr>
          <a:xfrm flipH="1">
            <a:off x="349135" y="2245872"/>
            <a:ext cx="1446415" cy="12704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anose="020B0600000101010101" pitchFamily="50" charset="-127"/>
                <a:ea typeface="돋움" panose="020B0600000101010101" pitchFamily="50" charset="-127"/>
              </a:rPr>
              <a:t>영구임대</a:t>
            </a:r>
            <a:endParaRPr lang="en-US" altLang="ko-KR" dirty="0" smtClean="0">
              <a:solidFill>
                <a:schemeClr val="tx1"/>
              </a:solidFill>
              <a:latin typeface="돋움" panose="020B0600000101010101" pitchFamily="50" charset="-127"/>
              <a:ea typeface="돋움" panose="020B0600000101010101" pitchFamily="50" charset="-127"/>
            </a:endParaRPr>
          </a:p>
        </p:txBody>
      </p:sp>
      <p:sp>
        <p:nvSpPr>
          <p:cNvPr id="18" name="오각형 17"/>
          <p:cNvSpPr/>
          <p:nvPr/>
        </p:nvSpPr>
        <p:spPr>
          <a:xfrm flipH="1">
            <a:off x="349135" y="3516283"/>
            <a:ext cx="1446415" cy="12704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anose="020B0600000101010101" pitchFamily="50" charset="-127"/>
                <a:ea typeface="돋움" panose="020B0600000101010101" pitchFamily="50" charset="-127"/>
              </a:rPr>
              <a:t>공공임대</a:t>
            </a:r>
            <a:endParaRPr lang="en-US" altLang="ko-KR" dirty="0" smtClean="0">
              <a:solidFill>
                <a:schemeClr val="tx1"/>
              </a:solidFill>
              <a:latin typeface="돋움" panose="020B0600000101010101" pitchFamily="50" charset="-127"/>
              <a:ea typeface="돋움" panose="020B0600000101010101" pitchFamily="50" charset="-127"/>
            </a:endParaRPr>
          </a:p>
        </p:txBody>
      </p:sp>
      <p:sp>
        <p:nvSpPr>
          <p:cNvPr id="19" name="오각형 18"/>
          <p:cNvSpPr/>
          <p:nvPr/>
        </p:nvSpPr>
        <p:spPr>
          <a:xfrm flipH="1">
            <a:off x="349135" y="4791280"/>
            <a:ext cx="1446415" cy="1270411"/>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solidFill>
                  <a:schemeClr val="tx1"/>
                </a:solidFill>
                <a:latin typeface="돋움" panose="020B0600000101010101" pitchFamily="50" charset="-127"/>
                <a:ea typeface="돋움" panose="020B0600000101010101" pitchFamily="50" charset="-127"/>
              </a:rPr>
              <a:t>민간임대</a:t>
            </a:r>
            <a:endParaRPr lang="ko-KR" altLang="en-US" dirty="0">
              <a:solidFill>
                <a:schemeClr val="tx1"/>
              </a:solidFill>
              <a:latin typeface="돋움" panose="020B0600000101010101" pitchFamily="50" charset="-127"/>
              <a:ea typeface="돋움" panose="020B0600000101010101" pitchFamily="50" charset="-127"/>
            </a:endParaRPr>
          </a:p>
        </p:txBody>
      </p:sp>
    </p:spTree>
    <p:extLst>
      <p:ext uri="{BB962C8B-B14F-4D97-AF65-F5344CB8AC3E}">
        <p14:creationId xmlns:p14="http://schemas.microsoft.com/office/powerpoint/2010/main" val="2695027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Ⅲ. </a:t>
            </a:r>
            <a:r>
              <a:rPr lang="ko-KR" altLang="en-US" dirty="0" smtClean="0"/>
              <a:t>공공임대주택 소득기준</a:t>
            </a:r>
            <a:endParaRPr lang="ko-KR" altLang="en-US" dirty="0"/>
          </a:p>
        </p:txBody>
      </p:sp>
      <p:graphicFrame>
        <p:nvGraphicFramePr>
          <p:cNvPr id="12" name="내용 개체 틀 11"/>
          <p:cNvGraphicFramePr>
            <a:graphicFrameLocks noGrp="1"/>
          </p:cNvGraphicFramePr>
          <p:nvPr>
            <p:ph idx="1"/>
            <p:extLst>
              <p:ext uri="{D42A27DB-BD31-4B8C-83A1-F6EECF244321}">
                <p14:modId xmlns:p14="http://schemas.microsoft.com/office/powerpoint/2010/main" val="4139789249"/>
              </p:ext>
            </p:extLst>
          </p:nvPr>
        </p:nvGraphicFramePr>
        <p:xfrm>
          <a:off x="681038" y="1296785"/>
          <a:ext cx="8543925" cy="4880178"/>
        </p:xfrm>
        <a:graphic>
          <a:graphicData uri="http://schemas.openxmlformats.org/drawingml/2006/chart">
            <c:chart xmlns:c="http://schemas.openxmlformats.org/drawingml/2006/chart" xmlns:r="http://schemas.openxmlformats.org/officeDocument/2006/relationships" r:id="rId2"/>
          </a:graphicData>
        </a:graphic>
      </p:graphicFrame>
      <p:sp>
        <p:nvSpPr>
          <p:cNvPr id="4" name="슬라이드 번호 개체 틀 3"/>
          <p:cNvSpPr>
            <a:spLocks noGrp="1"/>
          </p:cNvSpPr>
          <p:nvPr>
            <p:ph type="sldNum" sz="quarter" idx="12"/>
          </p:nvPr>
        </p:nvSpPr>
        <p:spPr/>
        <p:txBody>
          <a:bodyPr/>
          <a:lstStyle/>
          <a:p>
            <a:fld id="{E4C9F59B-3B19-4794-9ED0-1D00E9AFEBC9}" type="slidenum">
              <a:rPr lang="ko-KR" altLang="en-US" smtClean="0"/>
              <a:t>5</a:t>
            </a:fld>
            <a:endParaRPr lang="ko-KR" altLang="en-US"/>
          </a:p>
        </p:txBody>
      </p:sp>
    </p:spTree>
    <p:extLst>
      <p:ext uri="{BB962C8B-B14F-4D97-AF65-F5344CB8AC3E}">
        <p14:creationId xmlns:p14="http://schemas.microsoft.com/office/powerpoint/2010/main" val="4000804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한쪽 모서리가 잘린 사각형 22"/>
          <p:cNvSpPr/>
          <p:nvPr/>
        </p:nvSpPr>
        <p:spPr>
          <a:xfrm>
            <a:off x="108065" y="1246909"/>
            <a:ext cx="4630190" cy="498763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양쪽 모서리가 잘린 사각형 19"/>
          <p:cNvSpPr/>
          <p:nvPr/>
        </p:nvSpPr>
        <p:spPr>
          <a:xfrm>
            <a:off x="635923" y="4320469"/>
            <a:ext cx="3740727" cy="1830949"/>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lstStyle/>
          <a:p>
            <a:r>
              <a:rPr lang="en-US" altLang="ko-KR" dirty="0" smtClean="0"/>
              <a:t>Ⅳ</a:t>
            </a:r>
            <a:r>
              <a:rPr lang="en-US" altLang="ko-KR" dirty="0" smtClean="0"/>
              <a:t>. </a:t>
            </a:r>
            <a:r>
              <a:rPr lang="ko-KR" altLang="en-US" dirty="0" smtClean="0"/>
              <a:t>임대주택 신청절차</a:t>
            </a:r>
            <a:endParaRPr lang="ko-KR" altLang="en-US" dirty="0"/>
          </a:p>
        </p:txBody>
      </p:sp>
      <p:sp>
        <p:nvSpPr>
          <p:cNvPr id="4" name="슬라이드 번호 개체 틀 3"/>
          <p:cNvSpPr>
            <a:spLocks noGrp="1"/>
          </p:cNvSpPr>
          <p:nvPr>
            <p:ph type="sldNum" sz="quarter" idx="12"/>
          </p:nvPr>
        </p:nvSpPr>
        <p:spPr/>
        <p:txBody>
          <a:bodyPr/>
          <a:lstStyle/>
          <a:p>
            <a:fld id="{E4C9F59B-3B19-4794-9ED0-1D00E9AFEBC9}" type="slidenum">
              <a:rPr lang="ko-KR" altLang="en-US" smtClean="0"/>
              <a:t>6</a:t>
            </a:fld>
            <a:endParaRPr lang="ko-KR" altLang="en-US"/>
          </a:p>
        </p:txBody>
      </p:sp>
      <p:sp>
        <p:nvSpPr>
          <p:cNvPr id="5" name="왼쪽/오른쪽 화살표 4"/>
          <p:cNvSpPr/>
          <p:nvPr/>
        </p:nvSpPr>
        <p:spPr>
          <a:xfrm>
            <a:off x="1197033" y="1496290"/>
            <a:ext cx="2103120" cy="5985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t>청약신청</a:t>
            </a:r>
            <a:endParaRPr lang="ko-KR" altLang="en-US" dirty="0"/>
          </a:p>
        </p:txBody>
      </p:sp>
      <p:sp>
        <p:nvSpPr>
          <p:cNvPr id="7" name="아래쪽 리본 6"/>
          <p:cNvSpPr/>
          <p:nvPr/>
        </p:nvSpPr>
        <p:spPr>
          <a:xfrm>
            <a:off x="108065" y="2310938"/>
            <a:ext cx="1745673" cy="612648"/>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인터넷</a:t>
            </a:r>
            <a:endParaRPr lang="ko-KR" altLang="en-US" dirty="0"/>
          </a:p>
        </p:txBody>
      </p:sp>
      <p:sp>
        <p:nvSpPr>
          <p:cNvPr id="8" name="갈매기형 수장 7"/>
          <p:cNvSpPr/>
          <p:nvPr/>
        </p:nvSpPr>
        <p:spPr>
          <a:xfrm flipH="1">
            <a:off x="1763961" y="2310937"/>
            <a:ext cx="1220308" cy="5320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rPr>
              <a:t>주택</a:t>
            </a:r>
            <a:endParaRPr lang="en-US" altLang="ko-KR" dirty="0" smtClean="0">
              <a:solidFill>
                <a:schemeClr val="tx1"/>
              </a:solidFill>
            </a:endParaRPr>
          </a:p>
          <a:p>
            <a:pPr algn="ctr"/>
            <a:r>
              <a:rPr lang="ko-KR" altLang="en-US" dirty="0" smtClean="0">
                <a:solidFill>
                  <a:schemeClr val="tx1"/>
                </a:solidFill>
              </a:rPr>
              <a:t>조회</a:t>
            </a:r>
            <a:endParaRPr lang="ko-KR" altLang="en-US" dirty="0">
              <a:solidFill>
                <a:schemeClr val="tx1"/>
              </a:solidFill>
            </a:endParaRPr>
          </a:p>
        </p:txBody>
      </p:sp>
      <p:sp>
        <p:nvSpPr>
          <p:cNvPr id="10" name="양쪽 모서리가 잘린 사각형 9"/>
          <p:cNvSpPr/>
          <p:nvPr/>
        </p:nvSpPr>
        <p:spPr>
          <a:xfrm flipV="1">
            <a:off x="3100647" y="2310936"/>
            <a:ext cx="972589" cy="53201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공인</a:t>
            </a:r>
            <a:endParaRPr lang="en-US" altLang="ko-KR" dirty="0" smtClean="0"/>
          </a:p>
          <a:p>
            <a:pPr algn="ctr"/>
            <a:r>
              <a:rPr lang="ko-KR" altLang="en-US" dirty="0" smtClean="0"/>
              <a:t>인증서</a:t>
            </a:r>
            <a:endParaRPr lang="ko-KR" altLang="en-US" dirty="0"/>
          </a:p>
        </p:txBody>
      </p:sp>
      <p:sp>
        <p:nvSpPr>
          <p:cNvPr id="12" name="위쪽 리본 11"/>
          <p:cNvSpPr/>
          <p:nvPr/>
        </p:nvSpPr>
        <p:spPr>
          <a:xfrm>
            <a:off x="108065" y="3173308"/>
            <a:ext cx="1745673" cy="633921"/>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자료</a:t>
            </a:r>
            <a:endParaRPr lang="en-US" altLang="ko-KR" dirty="0" smtClean="0"/>
          </a:p>
          <a:p>
            <a:pPr algn="ctr"/>
            <a:r>
              <a:rPr lang="ko-KR" altLang="en-US" dirty="0" smtClean="0"/>
              <a:t>입력</a:t>
            </a:r>
            <a:endParaRPr lang="ko-KR" altLang="en-US" dirty="0"/>
          </a:p>
        </p:txBody>
      </p:sp>
      <p:sp>
        <p:nvSpPr>
          <p:cNvPr id="13" name="오각형 12"/>
          <p:cNvSpPr/>
          <p:nvPr/>
        </p:nvSpPr>
        <p:spPr>
          <a:xfrm flipH="1">
            <a:off x="1759389" y="3296581"/>
            <a:ext cx="1224880"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청약저축</a:t>
            </a:r>
            <a:endParaRPr lang="ko-KR" altLang="en-US" dirty="0"/>
          </a:p>
        </p:txBody>
      </p:sp>
      <p:sp>
        <p:nvSpPr>
          <p:cNvPr id="14" name="순서도: 지연 13"/>
          <p:cNvSpPr/>
          <p:nvPr/>
        </p:nvSpPr>
        <p:spPr>
          <a:xfrm>
            <a:off x="3100647" y="3296581"/>
            <a:ext cx="1030778" cy="48463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서약서</a:t>
            </a:r>
            <a:endParaRPr lang="ko-KR" altLang="en-US" dirty="0"/>
          </a:p>
        </p:txBody>
      </p:sp>
      <p:sp>
        <p:nvSpPr>
          <p:cNvPr id="15" name="순서도: 카드 14"/>
          <p:cNvSpPr/>
          <p:nvPr/>
        </p:nvSpPr>
        <p:spPr>
          <a:xfrm>
            <a:off x="376775" y="4086291"/>
            <a:ext cx="1995054" cy="349134"/>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청약서 작성</a:t>
            </a:r>
            <a:endParaRPr lang="ko-KR" altLang="en-US" dirty="0"/>
          </a:p>
        </p:txBody>
      </p:sp>
      <p:sp>
        <p:nvSpPr>
          <p:cNvPr id="16" name="순서도: 천공 테이프 15"/>
          <p:cNvSpPr/>
          <p:nvPr/>
        </p:nvSpPr>
        <p:spPr>
          <a:xfrm>
            <a:off x="881149" y="4714487"/>
            <a:ext cx="1490680" cy="53201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t>접수증출력</a:t>
            </a:r>
            <a:endParaRPr lang="ko-KR" altLang="en-US" dirty="0"/>
          </a:p>
        </p:txBody>
      </p:sp>
      <p:sp>
        <p:nvSpPr>
          <p:cNvPr id="17" name="순서도: 천공 테이프 16"/>
          <p:cNvSpPr/>
          <p:nvPr/>
        </p:nvSpPr>
        <p:spPr>
          <a:xfrm flipH="1">
            <a:off x="881149" y="5368699"/>
            <a:ext cx="1490680" cy="53201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추첨</a:t>
            </a:r>
            <a:endParaRPr lang="ko-KR" altLang="en-US" dirty="0"/>
          </a:p>
        </p:txBody>
      </p:sp>
      <p:sp>
        <p:nvSpPr>
          <p:cNvPr id="19" name="왼쪽/오른쪽/위쪽 화살표 18"/>
          <p:cNvSpPr/>
          <p:nvPr/>
        </p:nvSpPr>
        <p:spPr>
          <a:xfrm>
            <a:off x="2630977" y="4821382"/>
            <a:ext cx="1521229" cy="964276"/>
          </a:xfrm>
          <a:prstGeom prst="leftRightUpArrow">
            <a:avLst>
              <a:gd name="adj1" fmla="val 50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smtClean="0"/>
              <a:t>당첨자공지</a:t>
            </a:r>
            <a:endParaRPr lang="ko-KR" altLang="en-US" dirty="0"/>
          </a:p>
        </p:txBody>
      </p:sp>
      <p:cxnSp>
        <p:nvCxnSpPr>
          <p:cNvPr id="22" name="꺾인 연결선 21"/>
          <p:cNvCxnSpPr>
            <a:stCxn id="15" idx="1"/>
            <a:endCxn id="20" idx="2"/>
          </p:cNvCxnSpPr>
          <p:nvPr/>
        </p:nvCxnSpPr>
        <p:spPr>
          <a:xfrm rot="10800000" flipH="1" flipV="1">
            <a:off x="376775" y="4260858"/>
            <a:ext cx="259148" cy="975086"/>
          </a:xfrm>
          <a:prstGeom prst="bentConnector3">
            <a:avLst>
              <a:gd name="adj1" fmla="val -8821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457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TotalTime>
  <Words>172</Words>
  <Application>Microsoft Office PowerPoint</Application>
  <PresentationFormat>A4 용지(210x297mm)</PresentationFormat>
  <Paragraphs>58</Paragraphs>
  <Slides>6</Slides>
  <Notes>0</Notes>
  <HiddenSlides>0</HiddenSlides>
  <MMClips>1</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6</vt:i4>
      </vt:variant>
    </vt:vector>
  </HeadingPairs>
  <TitlesOfParts>
    <vt:vector size="15" baseType="lpstr">
      <vt:lpstr>굴림</vt:lpstr>
      <vt:lpstr>궁서</vt:lpstr>
      <vt:lpstr>돋움</vt:lpstr>
      <vt:lpstr>맑은 고딕</vt:lpstr>
      <vt:lpstr>Arial</vt:lpstr>
      <vt:lpstr>Calibri</vt:lpstr>
      <vt:lpstr>Calibri Light</vt:lpstr>
      <vt:lpstr>Wingdings</vt:lpstr>
      <vt:lpstr>Office 테마</vt:lpstr>
      <vt:lpstr>PowerPoint 프레젠테이션</vt:lpstr>
      <vt:lpstr>목차</vt:lpstr>
      <vt:lpstr>Ⅰ. 임대주택 입주조건</vt:lpstr>
      <vt:lpstr>Ⅱ. 임대주택 구분 및 조건비교</vt:lpstr>
      <vt:lpstr>Ⅲ. 공공임대주택 소득기준</vt:lpstr>
      <vt:lpstr>Ⅳ. 임대주택 신청절차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SD</dc:creator>
  <cp:lastModifiedBy>SD</cp:lastModifiedBy>
  <cp:revision>16</cp:revision>
  <dcterms:created xsi:type="dcterms:W3CDTF">2020-12-21T09:47:19Z</dcterms:created>
  <dcterms:modified xsi:type="dcterms:W3CDTF">2021-01-14T16:43:55Z</dcterms:modified>
</cp:coreProperties>
</file>