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2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ko-KR" altLang="en-US" sz="2400" b="1">
                <a:latin typeface="굴림" panose="020B0600000101010101" pitchFamily="50" charset="-127"/>
                <a:ea typeface="굴림" panose="020B0600000101010101" pitchFamily="50" charset="-127"/>
              </a:rPr>
              <a:t>국내외 시장규모 비교</a:t>
            </a:r>
            <a:endParaRPr 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세계시장(억 달러)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0.0_ </c:formatCode>
                <c:ptCount val="5"/>
                <c:pt idx="0">
                  <c:v>31.4</c:v>
                </c:pt>
                <c:pt idx="1">
                  <c:v>35.200000000000003</c:v>
                </c:pt>
                <c:pt idx="2">
                  <c:v>39.299999999999997</c:v>
                </c:pt>
                <c:pt idx="3">
                  <c:v>40</c:v>
                </c:pt>
                <c:pt idx="4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C-4AAD-9881-563598038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017776"/>
        <c:axId val="6260163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국내시장(억 원)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8C-4AAD-9881-563598038A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41699</c:v>
                </c:pt>
                <c:pt idx="1">
                  <c:v>44493</c:v>
                </c:pt>
                <c:pt idx="2">
                  <c:v>47474</c:v>
                </c:pt>
                <c:pt idx="3">
                  <c:v>50655</c:v>
                </c:pt>
                <c:pt idx="4">
                  <c:v>54048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8C-4AAD-9881-563598038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993776"/>
        <c:axId val="477992336"/>
      </c:lineChart>
      <c:catAx>
        <c:axId val="62601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626016336"/>
        <c:crosses val="autoZero"/>
        <c:auto val="1"/>
        <c:lblAlgn val="ctr"/>
        <c:lblOffset val="100"/>
        <c:noMultiLvlLbl val="0"/>
      </c:catAx>
      <c:valAx>
        <c:axId val="626016336"/>
        <c:scaling>
          <c:orientation val="minMax"/>
        </c:scaling>
        <c:delete val="0"/>
        <c:axPos val="l"/>
        <c:numFmt formatCode="0_ 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626017776"/>
        <c:crosses val="autoZero"/>
        <c:crossBetween val="between"/>
      </c:valAx>
      <c:valAx>
        <c:axId val="47799233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477993776"/>
        <c:crosses val="max"/>
        <c:crossBetween val="between"/>
        <c:majorUnit val="15000"/>
      </c:valAx>
      <c:catAx>
        <c:axId val="477993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9923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C0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94919-3759-4C7B-8597-398281A07FF5}" type="doc">
      <dgm:prSet loTypeId="urn:microsoft.com/office/officeart/2005/8/layout/hierarchy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62880B4-3D76-4693-9ED3-6EF9938C2D53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지능화</a:t>
          </a:r>
        </a:p>
      </dgm:t>
    </dgm:pt>
    <dgm:pt modelId="{6FFB8944-766A-4A8B-8A5D-7D8DB646465D}" type="parTrans" cxnId="{CFFA8C4E-FB02-43E7-95B2-DA851D543DD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261CDD3-23B7-4A22-89F9-31F85474DB78}" type="sibTrans" cxnId="{CFFA8C4E-FB02-43E7-95B2-DA851D543DD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ABE4112-94B0-4A91-8BAA-4762E88352C5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연결화</a:t>
          </a:r>
        </a:p>
      </dgm:t>
    </dgm:pt>
    <dgm:pt modelId="{A61721CD-DFFB-49AE-9180-2670665100EE}" type="parTrans" cxnId="{06C7B895-E349-46A7-9EF8-8750B947FC9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C7967C2-544C-4CCC-AF5D-A9CB40116E1E}" type="sibTrans" cxnId="{06C7B895-E349-46A7-9EF8-8750B947FC9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55B5B8B-DEB0-414A-9F3C-AB6D5F0B39F1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자동화</a:t>
          </a:r>
        </a:p>
      </dgm:t>
    </dgm:pt>
    <dgm:pt modelId="{B4D211ED-F059-4270-B1C1-232F0BDE68DB}" type="sibTrans" cxnId="{402D3CB3-92EC-4176-BECE-1D545260DDDC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037AEE4-4B35-4D74-8FAA-431A33D4AD3E}" type="parTrans" cxnId="{402D3CB3-92EC-4176-BECE-1D545260DDDC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18DB4AE-C306-4E5F-9BD6-2C3C03022AF3}" type="pres">
      <dgm:prSet presAssocID="{F7F94919-3759-4C7B-8597-398281A07FF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F10480-AA99-4847-9A9D-44DD47CED745}" type="pres">
      <dgm:prSet presAssocID="{B55B5B8B-DEB0-414A-9F3C-AB6D5F0B39F1}" presName="vertOne" presStyleCnt="0"/>
      <dgm:spPr/>
    </dgm:pt>
    <dgm:pt modelId="{D467558B-078A-45A7-8240-240A447DCD28}" type="pres">
      <dgm:prSet presAssocID="{B55B5B8B-DEB0-414A-9F3C-AB6D5F0B39F1}" presName="txOne" presStyleLbl="node0" presStyleIdx="0" presStyleCnt="1" custScaleX="47126" custScaleY="51177" custLinFactNeighborX="25168" custLinFactNeighborY="10350">
        <dgm:presLayoutVars>
          <dgm:chPref val="3"/>
        </dgm:presLayoutVars>
      </dgm:prSet>
      <dgm:spPr/>
    </dgm:pt>
    <dgm:pt modelId="{324CF810-912F-4EDA-B65C-AA5B9C3D1753}" type="pres">
      <dgm:prSet presAssocID="{B55B5B8B-DEB0-414A-9F3C-AB6D5F0B39F1}" presName="parTransOne" presStyleCnt="0"/>
      <dgm:spPr/>
    </dgm:pt>
    <dgm:pt modelId="{41AAC947-3404-4C61-813F-206DF81DB741}" type="pres">
      <dgm:prSet presAssocID="{B55B5B8B-DEB0-414A-9F3C-AB6D5F0B39F1}" presName="horzOne" presStyleCnt="0"/>
      <dgm:spPr/>
    </dgm:pt>
    <dgm:pt modelId="{384204B8-C1D5-4ADB-B490-1D6E78F4EE5C}" type="pres">
      <dgm:prSet presAssocID="{162880B4-3D76-4693-9ED3-6EF9938C2D53}" presName="vertTwo" presStyleCnt="0"/>
      <dgm:spPr/>
    </dgm:pt>
    <dgm:pt modelId="{F1EB1155-83C8-45E6-8EB4-F472B3BE3449}" type="pres">
      <dgm:prSet presAssocID="{162880B4-3D76-4693-9ED3-6EF9938C2D53}" presName="txTwo" presStyleLbl="node2" presStyleIdx="0" presStyleCnt="2" custScaleX="78903" custScaleY="52868" custLinFactNeighborX="3224" custLinFactNeighborY="-59382">
        <dgm:presLayoutVars>
          <dgm:chPref val="3"/>
        </dgm:presLayoutVars>
      </dgm:prSet>
      <dgm:spPr/>
    </dgm:pt>
    <dgm:pt modelId="{38DE6348-A9A4-4213-89B7-BE4DCD1A2E96}" type="pres">
      <dgm:prSet presAssocID="{162880B4-3D76-4693-9ED3-6EF9938C2D53}" presName="horzTwo" presStyleCnt="0"/>
      <dgm:spPr/>
    </dgm:pt>
    <dgm:pt modelId="{DBBFA0C4-5797-42A1-8424-7AEDAEFBDF1F}" type="pres">
      <dgm:prSet presAssocID="{3261CDD3-23B7-4A22-89F9-31F85474DB78}" presName="sibSpaceTwo" presStyleCnt="0"/>
      <dgm:spPr/>
    </dgm:pt>
    <dgm:pt modelId="{744174C4-466E-4255-BA68-BB46210BF13C}" type="pres">
      <dgm:prSet presAssocID="{CABE4112-94B0-4A91-8BAA-4762E88352C5}" presName="vertTwo" presStyleCnt="0"/>
      <dgm:spPr/>
    </dgm:pt>
    <dgm:pt modelId="{D46E2579-1528-43C4-B584-5280F2828909}" type="pres">
      <dgm:prSet presAssocID="{CABE4112-94B0-4A91-8BAA-4762E88352C5}" presName="txTwo" presStyleLbl="node2" presStyleIdx="1" presStyleCnt="2" custScaleX="87477" custScaleY="51965" custLinFactNeighborX="-44967" custLinFactNeighborY="-2853">
        <dgm:presLayoutVars>
          <dgm:chPref val="3"/>
        </dgm:presLayoutVars>
      </dgm:prSet>
      <dgm:spPr/>
    </dgm:pt>
    <dgm:pt modelId="{3A678699-A110-4910-8FC3-808D029BC2E4}" type="pres">
      <dgm:prSet presAssocID="{CABE4112-94B0-4A91-8BAA-4762E88352C5}" presName="horzTwo" presStyleCnt="0"/>
      <dgm:spPr/>
    </dgm:pt>
  </dgm:ptLst>
  <dgm:cxnLst>
    <dgm:cxn modelId="{881C3205-9861-420D-B363-F2DF9169C496}" type="presOf" srcId="{B55B5B8B-DEB0-414A-9F3C-AB6D5F0B39F1}" destId="{D467558B-078A-45A7-8240-240A447DCD28}" srcOrd="0" destOrd="0" presId="urn:microsoft.com/office/officeart/2005/8/layout/hierarchy4"/>
    <dgm:cxn modelId="{CFFA8C4E-FB02-43E7-95B2-DA851D543DDB}" srcId="{B55B5B8B-DEB0-414A-9F3C-AB6D5F0B39F1}" destId="{162880B4-3D76-4693-9ED3-6EF9938C2D53}" srcOrd="0" destOrd="0" parTransId="{6FFB8944-766A-4A8B-8A5D-7D8DB646465D}" sibTransId="{3261CDD3-23B7-4A22-89F9-31F85474DB78}"/>
    <dgm:cxn modelId="{73B88E55-2160-4E10-B5ED-688B73150307}" type="presOf" srcId="{162880B4-3D76-4693-9ED3-6EF9938C2D53}" destId="{F1EB1155-83C8-45E6-8EB4-F472B3BE3449}" srcOrd="0" destOrd="0" presId="urn:microsoft.com/office/officeart/2005/8/layout/hierarchy4"/>
    <dgm:cxn modelId="{06C7B895-E349-46A7-9EF8-8750B947FC9B}" srcId="{B55B5B8B-DEB0-414A-9F3C-AB6D5F0B39F1}" destId="{CABE4112-94B0-4A91-8BAA-4762E88352C5}" srcOrd="1" destOrd="0" parTransId="{A61721CD-DFFB-49AE-9180-2670665100EE}" sibTransId="{AC7967C2-544C-4CCC-AF5D-A9CB40116E1E}"/>
    <dgm:cxn modelId="{D2D1E7AD-FC6F-41ED-94C5-DDF091AB0986}" type="presOf" srcId="{CABE4112-94B0-4A91-8BAA-4762E88352C5}" destId="{D46E2579-1528-43C4-B584-5280F2828909}" srcOrd="0" destOrd="0" presId="urn:microsoft.com/office/officeart/2005/8/layout/hierarchy4"/>
    <dgm:cxn modelId="{402D3CB3-92EC-4176-BECE-1D545260DDDC}" srcId="{F7F94919-3759-4C7B-8597-398281A07FF5}" destId="{B55B5B8B-DEB0-414A-9F3C-AB6D5F0B39F1}" srcOrd="0" destOrd="0" parTransId="{C037AEE4-4B35-4D74-8FAA-431A33D4AD3E}" sibTransId="{B4D211ED-F059-4270-B1C1-232F0BDE68DB}"/>
    <dgm:cxn modelId="{BFD25AD8-E1AA-4B47-8634-B1B419491AAA}" type="presOf" srcId="{F7F94919-3759-4C7B-8597-398281A07FF5}" destId="{018DB4AE-C306-4E5F-9BD6-2C3C03022AF3}" srcOrd="0" destOrd="0" presId="urn:microsoft.com/office/officeart/2005/8/layout/hierarchy4"/>
    <dgm:cxn modelId="{FA1E6D66-C091-4DD0-AB2D-C898E179AB8B}" type="presParOf" srcId="{018DB4AE-C306-4E5F-9BD6-2C3C03022AF3}" destId="{01F10480-AA99-4847-9A9D-44DD47CED745}" srcOrd="0" destOrd="0" presId="urn:microsoft.com/office/officeart/2005/8/layout/hierarchy4"/>
    <dgm:cxn modelId="{CF3425F6-0556-481B-A3AC-F5D6745DB472}" type="presParOf" srcId="{01F10480-AA99-4847-9A9D-44DD47CED745}" destId="{D467558B-078A-45A7-8240-240A447DCD28}" srcOrd="0" destOrd="0" presId="urn:microsoft.com/office/officeart/2005/8/layout/hierarchy4"/>
    <dgm:cxn modelId="{20B97D70-D14F-47B4-8B19-EF23912B2090}" type="presParOf" srcId="{01F10480-AA99-4847-9A9D-44DD47CED745}" destId="{324CF810-912F-4EDA-B65C-AA5B9C3D1753}" srcOrd="1" destOrd="0" presId="urn:microsoft.com/office/officeart/2005/8/layout/hierarchy4"/>
    <dgm:cxn modelId="{9B042C9B-C23B-48DD-B00C-D0355EA89397}" type="presParOf" srcId="{01F10480-AA99-4847-9A9D-44DD47CED745}" destId="{41AAC947-3404-4C61-813F-206DF81DB741}" srcOrd="2" destOrd="0" presId="urn:microsoft.com/office/officeart/2005/8/layout/hierarchy4"/>
    <dgm:cxn modelId="{10E3EFC8-4BBE-4A46-9AD6-E4F34D6233DF}" type="presParOf" srcId="{41AAC947-3404-4C61-813F-206DF81DB741}" destId="{384204B8-C1D5-4ADB-B490-1D6E78F4EE5C}" srcOrd="0" destOrd="0" presId="urn:microsoft.com/office/officeart/2005/8/layout/hierarchy4"/>
    <dgm:cxn modelId="{FD48C852-AFEA-486D-8634-EA3EF058854E}" type="presParOf" srcId="{384204B8-C1D5-4ADB-B490-1D6E78F4EE5C}" destId="{F1EB1155-83C8-45E6-8EB4-F472B3BE3449}" srcOrd="0" destOrd="0" presId="urn:microsoft.com/office/officeart/2005/8/layout/hierarchy4"/>
    <dgm:cxn modelId="{F8033453-54FF-4D9A-BC0E-B463630902F7}" type="presParOf" srcId="{384204B8-C1D5-4ADB-B490-1D6E78F4EE5C}" destId="{38DE6348-A9A4-4213-89B7-BE4DCD1A2E96}" srcOrd="1" destOrd="0" presId="urn:microsoft.com/office/officeart/2005/8/layout/hierarchy4"/>
    <dgm:cxn modelId="{C5498A9E-7025-44AB-B2DE-495903A59542}" type="presParOf" srcId="{41AAC947-3404-4C61-813F-206DF81DB741}" destId="{DBBFA0C4-5797-42A1-8424-7AEDAEFBDF1F}" srcOrd="1" destOrd="0" presId="urn:microsoft.com/office/officeart/2005/8/layout/hierarchy4"/>
    <dgm:cxn modelId="{EF67FC9E-CE7D-4A69-8AAC-0C481E97F7AD}" type="presParOf" srcId="{41AAC947-3404-4C61-813F-206DF81DB741}" destId="{744174C4-466E-4255-BA68-BB46210BF13C}" srcOrd="2" destOrd="0" presId="urn:microsoft.com/office/officeart/2005/8/layout/hierarchy4"/>
    <dgm:cxn modelId="{2DCAA0BA-5C10-469F-9FE3-400EA7949025}" type="presParOf" srcId="{744174C4-466E-4255-BA68-BB46210BF13C}" destId="{D46E2579-1528-43C4-B584-5280F2828909}" srcOrd="0" destOrd="0" presId="urn:microsoft.com/office/officeart/2005/8/layout/hierarchy4"/>
    <dgm:cxn modelId="{309E4D2B-08B8-40B4-8C62-261372444A6F}" type="presParOf" srcId="{744174C4-466E-4255-BA68-BB46210BF13C}" destId="{3A678699-A110-4910-8FC3-808D029BC2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E8C45-DAF1-41D5-A0E1-4880F6B40C60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5BB7DB1-9815-4DC9-AF0E-8124637B49CA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소비</a:t>
          </a:r>
        </a:p>
      </dgm:t>
    </dgm:pt>
    <dgm:pt modelId="{4650447E-95AF-4514-92F6-563C68CFD248}" type="parTrans" cxnId="{728A961F-04BE-445E-A045-6569DAA5584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9C8DAED-8FF5-4872-BE89-FABD18409448}" type="sibTrans" cxnId="{728A961F-04BE-445E-A045-6569DAA5584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5742AF3-B059-4930-8104-5B89CF81033B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유통</a:t>
          </a:r>
        </a:p>
      </dgm:t>
    </dgm:pt>
    <dgm:pt modelId="{4E3BEFED-D28D-41F0-A520-D1187D6DF737}" type="parTrans" cxnId="{17EE8A13-4576-412E-8433-81DAB62EC3D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1F0CA33-1B3C-4819-BC43-FC16AF955084}" type="sibTrans" cxnId="{17EE8A13-4576-412E-8433-81DAB62EC3D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F763B69-4764-4EDD-BACE-253D901263E2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생산</a:t>
          </a:r>
        </a:p>
      </dgm:t>
    </dgm:pt>
    <dgm:pt modelId="{63163442-8BB5-4AA6-9ED6-3C0002A5D67F}" type="parTrans" cxnId="{FDAB0D95-0034-457A-A34D-A292B2AEEE4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CCF0310-F9E6-4353-8932-BD44CFFA1F2C}" type="sibTrans" cxnId="{FDAB0D95-0034-457A-A34D-A292B2AEEE4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E59F416-885C-42DB-AE17-19A6E90340B8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스마트 농업</a:t>
          </a:r>
        </a:p>
      </dgm:t>
    </dgm:pt>
    <dgm:pt modelId="{5EF91DA7-84D8-4D15-8216-F1BDFA7728B2}" type="parTrans" cxnId="{5D030170-CF67-4FE1-8670-63E30590E140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DEA385E-5CE6-49AE-A8F7-FE25F58AE4DC}" type="sibTrans" cxnId="{5D030170-CF67-4FE1-8670-63E30590E140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39F9399-F39E-4AE5-9FD9-7F7879B71AAC}" type="pres">
      <dgm:prSet presAssocID="{2C4E8C45-DAF1-41D5-A0E1-4880F6B40C60}" presName="Name0" presStyleCnt="0">
        <dgm:presLayoutVars>
          <dgm:chMax val="4"/>
          <dgm:resizeHandles val="exact"/>
        </dgm:presLayoutVars>
      </dgm:prSet>
      <dgm:spPr/>
    </dgm:pt>
    <dgm:pt modelId="{7C6A9A43-D111-4B68-976F-FD986CFE55E9}" type="pres">
      <dgm:prSet presAssocID="{2C4E8C45-DAF1-41D5-A0E1-4880F6B40C60}" presName="ellipse" presStyleLbl="trBgShp" presStyleIdx="0" presStyleCnt="1"/>
      <dgm:spPr/>
    </dgm:pt>
    <dgm:pt modelId="{6D631A18-CB9D-4842-B072-7481138A3606}" type="pres">
      <dgm:prSet presAssocID="{2C4E8C45-DAF1-41D5-A0E1-4880F6B40C60}" presName="arrow1" presStyleLbl="fgShp" presStyleIdx="0" presStyleCnt="1"/>
      <dgm:spPr/>
    </dgm:pt>
    <dgm:pt modelId="{40587618-A3CE-4D1D-8AA6-14B8EF35750A}" type="pres">
      <dgm:prSet presAssocID="{2C4E8C45-DAF1-41D5-A0E1-4880F6B40C60}" presName="rectangle" presStyleLbl="revTx" presStyleIdx="0" presStyleCnt="1" custScaleX="123240">
        <dgm:presLayoutVars>
          <dgm:bulletEnabled val="1"/>
        </dgm:presLayoutVars>
      </dgm:prSet>
      <dgm:spPr/>
    </dgm:pt>
    <dgm:pt modelId="{3CA0207E-BFF5-4B80-8551-B8EBA3A6EE6C}" type="pres">
      <dgm:prSet presAssocID="{D5742AF3-B059-4930-8104-5B89CF81033B}" presName="item1" presStyleLbl="node1" presStyleIdx="0" presStyleCnt="3">
        <dgm:presLayoutVars>
          <dgm:bulletEnabled val="1"/>
        </dgm:presLayoutVars>
      </dgm:prSet>
      <dgm:spPr/>
    </dgm:pt>
    <dgm:pt modelId="{5AE8CD2D-7CA7-4CB3-8529-6EB8F6182BAC}" type="pres">
      <dgm:prSet presAssocID="{6F763B69-4764-4EDD-BACE-253D901263E2}" presName="item2" presStyleLbl="node1" presStyleIdx="1" presStyleCnt="3">
        <dgm:presLayoutVars>
          <dgm:bulletEnabled val="1"/>
        </dgm:presLayoutVars>
      </dgm:prSet>
      <dgm:spPr/>
    </dgm:pt>
    <dgm:pt modelId="{7BD2E787-31E0-4268-BC3E-6DBE20D4F099}" type="pres">
      <dgm:prSet presAssocID="{FE59F416-885C-42DB-AE17-19A6E90340B8}" presName="item3" presStyleLbl="node1" presStyleIdx="2" presStyleCnt="3">
        <dgm:presLayoutVars>
          <dgm:bulletEnabled val="1"/>
        </dgm:presLayoutVars>
      </dgm:prSet>
      <dgm:spPr/>
    </dgm:pt>
    <dgm:pt modelId="{519B854A-CF32-467F-AB48-958CE5BE3A53}" type="pres">
      <dgm:prSet presAssocID="{2C4E8C45-DAF1-41D5-A0E1-4880F6B40C60}" presName="funnel" presStyleLbl="trAlignAcc1" presStyleIdx="0" presStyleCnt="1"/>
      <dgm:spPr/>
    </dgm:pt>
  </dgm:ptLst>
  <dgm:cxnLst>
    <dgm:cxn modelId="{17EE8A13-4576-412E-8433-81DAB62EC3D8}" srcId="{2C4E8C45-DAF1-41D5-A0E1-4880F6B40C60}" destId="{D5742AF3-B059-4930-8104-5B89CF81033B}" srcOrd="1" destOrd="0" parTransId="{4E3BEFED-D28D-41F0-A520-D1187D6DF737}" sibTransId="{A1F0CA33-1B3C-4819-BC43-FC16AF955084}"/>
    <dgm:cxn modelId="{BED4DE18-CB9B-46E2-A22F-1FA0B496C605}" type="presOf" srcId="{FE59F416-885C-42DB-AE17-19A6E90340B8}" destId="{40587618-A3CE-4D1D-8AA6-14B8EF35750A}" srcOrd="0" destOrd="0" presId="urn:microsoft.com/office/officeart/2005/8/layout/funnel1"/>
    <dgm:cxn modelId="{F4918C1B-C4D1-4232-9EE5-5C6C77212BF3}" type="presOf" srcId="{6F763B69-4764-4EDD-BACE-253D901263E2}" destId="{3CA0207E-BFF5-4B80-8551-B8EBA3A6EE6C}" srcOrd="0" destOrd="0" presId="urn:microsoft.com/office/officeart/2005/8/layout/funnel1"/>
    <dgm:cxn modelId="{728A961F-04BE-445E-A045-6569DAA55847}" srcId="{2C4E8C45-DAF1-41D5-A0E1-4880F6B40C60}" destId="{C5BB7DB1-9815-4DC9-AF0E-8124637B49CA}" srcOrd="0" destOrd="0" parTransId="{4650447E-95AF-4514-92F6-563C68CFD248}" sibTransId="{C9C8DAED-8FF5-4872-BE89-FABD18409448}"/>
    <dgm:cxn modelId="{396EC037-543F-4A43-9EDB-88A1821BED02}" type="presOf" srcId="{2C4E8C45-DAF1-41D5-A0E1-4880F6B40C60}" destId="{039F9399-F39E-4AE5-9FD9-7F7879B71AAC}" srcOrd="0" destOrd="0" presId="urn:microsoft.com/office/officeart/2005/8/layout/funnel1"/>
    <dgm:cxn modelId="{1A66D738-35AB-4433-8E54-BA7686263D93}" type="presOf" srcId="{D5742AF3-B059-4930-8104-5B89CF81033B}" destId="{5AE8CD2D-7CA7-4CB3-8529-6EB8F6182BAC}" srcOrd="0" destOrd="0" presId="urn:microsoft.com/office/officeart/2005/8/layout/funnel1"/>
    <dgm:cxn modelId="{5D030170-CF67-4FE1-8670-63E30590E140}" srcId="{2C4E8C45-DAF1-41D5-A0E1-4880F6B40C60}" destId="{FE59F416-885C-42DB-AE17-19A6E90340B8}" srcOrd="3" destOrd="0" parTransId="{5EF91DA7-84D8-4D15-8216-F1BDFA7728B2}" sibTransId="{ADEA385E-5CE6-49AE-A8F7-FE25F58AE4DC}"/>
    <dgm:cxn modelId="{FDAB0D95-0034-457A-A34D-A292B2AEEE4E}" srcId="{2C4E8C45-DAF1-41D5-A0E1-4880F6B40C60}" destId="{6F763B69-4764-4EDD-BACE-253D901263E2}" srcOrd="2" destOrd="0" parTransId="{63163442-8BB5-4AA6-9ED6-3C0002A5D67F}" sibTransId="{0CCF0310-F9E6-4353-8932-BD44CFFA1F2C}"/>
    <dgm:cxn modelId="{F76FFCB5-4285-452C-83BF-1A630A397AA7}" type="presOf" srcId="{C5BB7DB1-9815-4DC9-AF0E-8124637B49CA}" destId="{7BD2E787-31E0-4268-BC3E-6DBE20D4F099}" srcOrd="0" destOrd="0" presId="urn:microsoft.com/office/officeart/2005/8/layout/funnel1"/>
    <dgm:cxn modelId="{89739DE3-9C81-4AA1-AC2A-AE13492EBA42}" type="presParOf" srcId="{039F9399-F39E-4AE5-9FD9-7F7879B71AAC}" destId="{7C6A9A43-D111-4B68-976F-FD986CFE55E9}" srcOrd="0" destOrd="0" presId="urn:microsoft.com/office/officeart/2005/8/layout/funnel1"/>
    <dgm:cxn modelId="{58E1EFA0-7B31-4F71-9624-BF3ED87A6D78}" type="presParOf" srcId="{039F9399-F39E-4AE5-9FD9-7F7879B71AAC}" destId="{6D631A18-CB9D-4842-B072-7481138A3606}" srcOrd="1" destOrd="0" presId="urn:microsoft.com/office/officeart/2005/8/layout/funnel1"/>
    <dgm:cxn modelId="{D328091E-F664-4017-8A33-B128E2F12B72}" type="presParOf" srcId="{039F9399-F39E-4AE5-9FD9-7F7879B71AAC}" destId="{40587618-A3CE-4D1D-8AA6-14B8EF35750A}" srcOrd="2" destOrd="0" presId="urn:microsoft.com/office/officeart/2005/8/layout/funnel1"/>
    <dgm:cxn modelId="{D19631EF-7FF6-4567-8574-D19557B8D1A5}" type="presParOf" srcId="{039F9399-F39E-4AE5-9FD9-7F7879B71AAC}" destId="{3CA0207E-BFF5-4B80-8551-B8EBA3A6EE6C}" srcOrd="3" destOrd="0" presId="urn:microsoft.com/office/officeart/2005/8/layout/funnel1"/>
    <dgm:cxn modelId="{8BE0BA86-E4BE-43E5-B7F6-69DB75F935BC}" type="presParOf" srcId="{039F9399-F39E-4AE5-9FD9-7F7879B71AAC}" destId="{5AE8CD2D-7CA7-4CB3-8529-6EB8F6182BAC}" srcOrd="4" destOrd="0" presId="urn:microsoft.com/office/officeart/2005/8/layout/funnel1"/>
    <dgm:cxn modelId="{B406B846-82F5-409C-8D64-ADF7CC443CBE}" type="presParOf" srcId="{039F9399-F39E-4AE5-9FD9-7F7879B71AAC}" destId="{7BD2E787-31E0-4268-BC3E-6DBE20D4F099}" srcOrd="5" destOrd="0" presId="urn:microsoft.com/office/officeart/2005/8/layout/funnel1"/>
    <dgm:cxn modelId="{EA27A060-27E3-4B9E-965A-FE2B47222E6E}" type="presParOf" srcId="{039F9399-F39E-4AE5-9FD9-7F7879B71AAC}" destId="{519B854A-CF32-467F-AB48-958CE5BE3A5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558B-078A-45A7-8240-240A447DCD28}">
      <dsp:nvSpPr>
        <dsp:cNvPr id="0" name=""/>
        <dsp:cNvSpPr/>
      </dsp:nvSpPr>
      <dsp:spPr>
        <a:xfrm>
          <a:off x="1325004" y="13567"/>
          <a:ext cx="1208242" cy="698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자동화</a:t>
          </a:r>
        </a:p>
      </dsp:txBody>
      <dsp:txXfrm>
        <a:off x="1345464" y="34027"/>
        <a:ext cx="1167322" cy="657624"/>
      </dsp:txXfrm>
    </dsp:sp>
    <dsp:sp modelId="{F1EB1155-83C8-45E6-8EB4-F472B3BE3449}">
      <dsp:nvSpPr>
        <dsp:cNvPr id="0" name=""/>
        <dsp:cNvSpPr/>
      </dsp:nvSpPr>
      <dsp:spPr>
        <a:xfrm>
          <a:off x="49220" y="15249"/>
          <a:ext cx="1157431" cy="721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지능화</a:t>
          </a:r>
        </a:p>
      </dsp:txBody>
      <dsp:txXfrm>
        <a:off x="70356" y="36385"/>
        <a:ext cx="1115159" cy="679353"/>
      </dsp:txXfrm>
    </dsp:sp>
    <dsp:sp modelId="{D46E2579-1528-43C4-B584-5280F2828909}">
      <dsp:nvSpPr>
        <dsp:cNvPr id="0" name=""/>
        <dsp:cNvSpPr/>
      </dsp:nvSpPr>
      <dsp:spPr>
        <a:xfrm>
          <a:off x="622955" y="786846"/>
          <a:ext cx="1283203" cy="709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연결화</a:t>
          </a:r>
        </a:p>
      </dsp:txBody>
      <dsp:txXfrm>
        <a:off x="643730" y="807621"/>
        <a:ext cx="1241653" cy="667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A9A43-D111-4B68-976F-FD986CFE55E9}">
      <dsp:nvSpPr>
        <dsp:cNvPr id="0" name=""/>
        <dsp:cNvSpPr/>
      </dsp:nvSpPr>
      <dsp:spPr>
        <a:xfrm>
          <a:off x="431702" y="119952"/>
          <a:ext cx="1577610" cy="54788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31A18-CB9D-4842-B072-7481138A3606}">
      <dsp:nvSpPr>
        <dsp:cNvPr id="0" name=""/>
        <dsp:cNvSpPr/>
      </dsp:nvSpPr>
      <dsp:spPr>
        <a:xfrm>
          <a:off x="1070084" y="1461533"/>
          <a:ext cx="305738" cy="19567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87618-A3CE-4D1D-8AA6-14B8EF35750A}">
      <dsp:nvSpPr>
        <dsp:cNvPr id="0" name=""/>
        <dsp:cNvSpPr/>
      </dsp:nvSpPr>
      <dsp:spPr>
        <a:xfrm>
          <a:off x="318652" y="1618071"/>
          <a:ext cx="1808602" cy="36688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스마트 농업</a:t>
          </a:r>
        </a:p>
      </dsp:txBody>
      <dsp:txXfrm>
        <a:off x="318652" y="1618071"/>
        <a:ext cx="1808602" cy="366886"/>
      </dsp:txXfrm>
    </dsp:sp>
    <dsp:sp modelId="{3CA0207E-BFF5-4B80-8551-B8EBA3A6EE6C}">
      <dsp:nvSpPr>
        <dsp:cNvPr id="0" name=""/>
        <dsp:cNvSpPr/>
      </dsp:nvSpPr>
      <dsp:spPr>
        <a:xfrm>
          <a:off x="1005268" y="710150"/>
          <a:ext cx="550329" cy="550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생산</a:t>
          </a:r>
        </a:p>
      </dsp:txBody>
      <dsp:txXfrm>
        <a:off x="1085862" y="790744"/>
        <a:ext cx="389141" cy="389141"/>
      </dsp:txXfrm>
    </dsp:sp>
    <dsp:sp modelId="{5AE8CD2D-7CA7-4CB3-8529-6EB8F6182BAC}">
      <dsp:nvSpPr>
        <dsp:cNvPr id="0" name=""/>
        <dsp:cNvSpPr/>
      </dsp:nvSpPr>
      <dsp:spPr>
        <a:xfrm>
          <a:off x="611476" y="297281"/>
          <a:ext cx="550329" cy="550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유통</a:t>
          </a:r>
        </a:p>
      </dsp:txBody>
      <dsp:txXfrm>
        <a:off x="692070" y="377875"/>
        <a:ext cx="389141" cy="389141"/>
      </dsp:txXfrm>
    </dsp:sp>
    <dsp:sp modelId="{7BD2E787-31E0-4268-BC3E-6DBE20D4F099}">
      <dsp:nvSpPr>
        <dsp:cNvPr id="0" name=""/>
        <dsp:cNvSpPr/>
      </dsp:nvSpPr>
      <dsp:spPr>
        <a:xfrm>
          <a:off x="1174035" y="164223"/>
          <a:ext cx="550329" cy="550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소비</a:t>
          </a:r>
        </a:p>
      </dsp:txBody>
      <dsp:txXfrm>
        <a:off x="1254629" y="244817"/>
        <a:ext cx="389141" cy="389141"/>
      </dsp:txXfrm>
    </dsp:sp>
    <dsp:sp modelId="{519B854A-CF32-467F-AB48-958CE5BE3A53}">
      <dsp:nvSpPr>
        <dsp:cNvPr id="0" name=""/>
        <dsp:cNvSpPr/>
      </dsp:nvSpPr>
      <dsp:spPr>
        <a:xfrm>
          <a:off x="366886" y="52690"/>
          <a:ext cx="1712135" cy="13697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0.26622</cdr:x>
      <cdr:y>0.14072</cdr:y>
    </cdr:from>
    <cdr:to>
      <cdr:x>0.5</cdr:x>
      <cdr:y>0.22746</cdr:y>
    </cdr:to>
    <cdr:sp macro="" textlink="">
      <cdr:nvSpPr>
        <cdr:cNvPr id="2" name="말풍선: 모서리가 둥근 사각형 1">
          <a:extLst xmlns:a="http://schemas.openxmlformats.org/drawingml/2006/main">
            <a:ext uri="{FF2B5EF4-FFF2-40B4-BE49-F238E27FC236}">
              <a16:creationId xmlns:a16="http://schemas.microsoft.com/office/drawing/2014/main" id="{2D798A37-93EE-ACB9-367C-A52565203738}"/>
            </a:ext>
          </a:extLst>
        </cdr:cNvPr>
        <cdr:cNvSpPr/>
      </cdr:nvSpPr>
      <cdr:spPr>
        <a:xfrm xmlns:a="http://schemas.openxmlformats.org/drawingml/2006/main">
          <a:off x="2274598" y="674253"/>
          <a:ext cx="1997364" cy="415637"/>
        </a:xfrm>
        <a:prstGeom xmlns:a="http://schemas.openxmlformats.org/drawingml/2006/main" prst="wedgeRoundRectCallout">
          <a:avLst>
            <a:gd name="adj1" fmla="val -22683"/>
            <a:gd name="adj2" fmla="val 111389"/>
            <a:gd name="adj3" fmla="val 16667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kern="1200">
              <a:latin typeface="궁서" panose="02030600000101010101" pitchFamily="18" charset="-127"/>
              <a:ea typeface="궁서" panose="02030600000101010101" pitchFamily="18" charset="-127"/>
            </a:rPr>
            <a:t>지능형 농작업기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3165F-B40E-4C12-9480-328CEAE0E8A1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8D1C-2E92-409A-83FD-AB207842D2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63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3E14-33BA-4284-A3D2-F5420526E84C}" type="datetime1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82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9C7F-A656-4340-8D2F-0AB5903ABA5C}" type="datetime1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16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0DC7-BC15-4C0B-B729-E23FDB05B482}" type="datetime1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3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AD10-CAD8-414D-9CA9-9D6706E7AED5}" type="datetime1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사다리꼴 6">
            <a:extLst>
              <a:ext uri="{FF2B5EF4-FFF2-40B4-BE49-F238E27FC236}">
                <a16:creationId xmlns:a16="http://schemas.microsoft.com/office/drawing/2014/main" id="{DCA8FA99-92BE-A44A-80C0-DCA3BA1FF012}"/>
              </a:ext>
            </a:extLst>
          </p:cNvPr>
          <p:cNvSpPr/>
          <p:nvPr userDrawn="1"/>
        </p:nvSpPr>
        <p:spPr>
          <a:xfrm>
            <a:off x="0" y="534838"/>
            <a:ext cx="9906000" cy="534837"/>
          </a:xfrm>
          <a:prstGeom prst="trapezoi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육각형 7">
            <a:extLst>
              <a:ext uri="{FF2B5EF4-FFF2-40B4-BE49-F238E27FC236}">
                <a16:creationId xmlns:a16="http://schemas.microsoft.com/office/drawing/2014/main" id="{55E8E006-7079-ABC2-5C08-29283E418124}"/>
              </a:ext>
            </a:extLst>
          </p:cNvPr>
          <p:cNvSpPr/>
          <p:nvPr userDrawn="1"/>
        </p:nvSpPr>
        <p:spPr>
          <a:xfrm>
            <a:off x="862642" y="0"/>
            <a:ext cx="8180716" cy="1069675"/>
          </a:xfrm>
          <a:prstGeom prst="hexagon">
            <a:avLst>
              <a:gd name="adj" fmla="val 74194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28" y="136523"/>
            <a:ext cx="7749622" cy="88843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pic>
        <p:nvPicPr>
          <p:cNvPr id="10" name="그림 9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62EFACF0-5EE5-17BF-1881-984BF4AD9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7" y="6235840"/>
            <a:ext cx="1703089" cy="6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3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84B6-1E05-4467-BFEA-B45F32808F18}" type="datetime1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47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1D66-1AAF-4EBC-9DFD-A6A986A7FA94}" type="datetime1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44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1660-6658-454E-BEF2-007B41D35101}" type="datetime1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538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A8A5-EAAC-4BCB-A945-B8CBFB964A0E}" type="datetime1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4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105-F901-4DCC-994C-7F83C5974DFB}" type="datetime1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58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3B66-2918-482F-9A26-1D07364FD4BD}" type="datetime1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76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AB09-F1F5-459F-9ACB-0FFA22D46CF3}" type="datetime1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01F897-4FC7-40E6-9E3C-D735E22A58B0}" type="datetime1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27E904-D637-4502-9AB7-80959136BD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23BE9D8-577E-626B-C38E-0665F1408B87}"/>
              </a:ext>
            </a:extLst>
          </p:cNvPr>
          <p:cNvSpPr/>
          <p:nvPr/>
        </p:nvSpPr>
        <p:spPr>
          <a:xfrm>
            <a:off x="0" y="0"/>
            <a:ext cx="5153891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C807D38-0BAA-0B19-AD2E-6257694AD0EB}"/>
              </a:ext>
            </a:extLst>
          </p:cNvPr>
          <p:cNvSpPr/>
          <p:nvPr/>
        </p:nvSpPr>
        <p:spPr>
          <a:xfrm>
            <a:off x="913834" y="3699163"/>
            <a:ext cx="7565148" cy="127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31546"/>
              </a:avLst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Smart Farming</a:t>
            </a:r>
          </a:p>
        </p:txBody>
      </p:sp>
      <p:pic>
        <p:nvPicPr>
          <p:cNvPr id="7" name="그림 6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261DAF5F-64A9-9B6F-90A6-E9E76F69B1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65" y="249382"/>
            <a:ext cx="1948233" cy="7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2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5511DE-D03D-6EB4-7D6D-273F8BF4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A6CDBB-6022-83B6-8CAD-73AC8F52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화살표: 위로 굽음 4">
            <a:extLst>
              <a:ext uri="{FF2B5EF4-FFF2-40B4-BE49-F238E27FC236}">
                <a16:creationId xmlns:a16="http://schemas.microsoft.com/office/drawing/2014/main" id="{D53322F8-1A0C-85C3-65DD-9EE8F62A1EB3}"/>
              </a:ext>
            </a:extLst>
          </p:cNvPr>
          <p:cNvSpPr/>
          <p:nvPr/>
        </p:nvSpPr>
        <p:spPr>
          <a:xfrm>
            <a:off x="1274618" y="1995055"/>
            <a:ext cx="5394036" cy="452581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7" name="순서도: 화면 표시 6">
            <a:extLst>
              <a:ext uri="{FF2B5EF4-FFF2-40B4-BE49-F238E27FC236}">
                <a16:creationId xmlns:a16="http://schemas.microsoft.com/office/drawing/2014/main" id="{F1823C3F-43E9-637F-04A2-6123C3719C3D}"/>
              </a:ext>
            </a:extLst>
          </p:cNvPr>
          <p:cNvSpPr/>
          <p:nvPr/>
        </p:nvSpPr>
        <p:spPr>
          <a:xfrm flipH="1">
            <a:off x="994564" y="1634836"/>
            <a:ext cx="1185217" cy="812800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궁서" panose="02030600000101010101" pitchFamily="18" charset="-127"/>
                <a:ea typeface="궁서" panose="02030600000101010101" pitchFamily="18" charset="-127"/>
              </a:rPr>
              <a:t>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DF5C7-BD5C-0924-0A89-DA7633088C7D}"/>
              </a:ext>
            </a:extLst>
          </p:cNvPr>
          <p:cNvSpPr txBox="1"/>
          <p:nvPr/>
        </p:nvSpPr>
        <p:spPr>
          <a:xfrm>
            <a:off x="2179781" y="1810403"/>
            <a:ext cx="402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스마트 팜의 의미</a:t>
            </a:r>
          </a:p>
        </p:txBody>
      </p:sp>
      <p:sp>
        <p:nvSpPr>
          <p:cNvPr id="9" name="화살표: 위로 굽음 8">
            <a:extLst>
              <a:ext uri="{FF2B5EF4-FFF2-40B4-BE49-F238E27FC236}">
                <a16:creationId xmlns:a16="http://schemas.microsoft.com/office/drawing/2014/main" id="{B4E9285A-744F-4E10-DA48-4A9951ED828F}"/>
              </a:ext>
            </a:extLst>
          </p:cNvPr>
          <p:cNvSpPr/>
          <p:nvPr/>
        </p:nvSpPr>
        <p:spPr>
          <a:xfrm>
            <a:off x="1274618" y="3168074"/>
            <a:ext cx="5394036" cy="452581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0" name="순서도: 화면 표시 9">
            <a:extLst>
              <a:ext uri="{FF2B5EF4-FFF2-40B4-BE49-F238E27FC236}">
                <a16:creationId xmlns:a16="http://schemas.microsoft.com/office/drawing/2014/main" id="{A7027CB2-BB85-F131-C014-0E110AAA608F}"/>
              </a:ext>
            </a:extLst>
          </p:cNvPr>
          <p:cNvSpPr/>
          <p:nvPr/>
        </p:nvSpPr>
        <p:spPr>
          <a:xfrm flipH="1">
            <a:off x="994564" y="2807855"/>
            <a:ext cx="1185217" cy="812800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783407-D0EC-6A6F-5161-AF5D07D73FDC}"/>
              </a:ext>
            </a:extLst>
          </p:cNvPr>
          <p:cNvSpPr txBox="1"/>
          <p:nvPr/>
        </p:nvSpPr>
        <p:spPr>
          <a:xfrm>
            <a:off x="2179781" y="2983422"/>
            <a:ext cx="402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세대별 스마트 팜 모델</a:t>
            </a:r>
          </a:p>
        </p:txBody>
      </p:sp>
      <p:sp>
        <p:nvSpPr>
          <p:cNvPr id="12" name="화살표: 위로 굽음 11">
            <a:extLst>
              <a:ext uri="{FF2B5EF4-FFF2-40B4-BE49-F238E27FC236}">
                <a16:creationId xmlns:a16="http://schemas.microsoft.com/office/drawing/2014/main" id="{7308F35F-D7E2-187D-AE13-16354116FC66}"/>
              </a:ext>
            </a:extLst>
          </p:cNvPr>
          <p:cNvSpPr/>
          <p:nvPr/>
        </p:nvSpPr>
        <p:spPr>
          <a:xfrm>
            <a:off x="1274618" y="4341092"/>
            <a:ext cx="5394036" cy="452581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3" name="순서도: 화면 표시 12">
            <a:extLst>
              <a:ext uri="{FF2B5EF4-FFF2-40B4-BE49-F238E27FC236}">
                <a16:creationId xmlns:a16="http://schemas.microsoft.com/office/drawing/2014/main" id="{0C89BA8B-7950-8FAC-1242-794A65F4430D}"/>
              </a:ext>
            </a:extLst>
          </p:cNvPr>
          <p:cNvSpPr/>
          <p:nvPr/>
        </p:nvSpPr>
        <p:spPr>
          <a:xfrm flipH="1">
            <a:off x="994564" y="3980873"/>
            <a:ext cx="1185217" cy="812800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306A1-E491-5365-B3C8-6BE274A34153}"/>
              </a:ext>
            </a:extLst>
          </p:cNvPr>
          <p:cNvSpPr txBox="1"/>
          <p:nvPr/>
        </p:nvSpPr>
        <p:spPr>
          <a:xfrm>
            <a:off x="2179781" y="4156440"/>
            <a:ext cx="402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  <a:hlinkClick r:id="rId2" action="ppaction://hlinksldjump"/>
              </a:rPr>
              <a:t>스마트 팜 분야 시장규모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5" name="화살표: 위로 굽음 14">
            <a:extLst>
              <a:ext uri="{FF2B5EF4-FFF2-40B4-BE49-F238E27FC236}">
                <a16:creationId xmlns:a16="http://schemas.microsoft.com/office/drawing/2014/main" id="{DBFA12C1-B70C-A444-4BAE-9ECEA2E93AA0}"/>
              </a:ext>
            </a:extLst>
          </p:cNvPr>
          <p:cNvSpPr/>
          <p:nvPr/>
        </p:nvSpPr>
        <p:spPr>
          <a:xfrm>
            <a:off x="1274618" y="5514109"/>
            <a:ext cx="5394036" cy="452581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6" name="순서도: 화면 표시 15">
            <a:extLst>
              <a:ext uri="{FF2B5EF4-FFF2-40B4-BE49-F238E27FC236}">
                <a16:creationId xmlns:a16="http://schemas.microsoft.com/office/drawing/2014/main" id="{7291B5FA-ADD1-7D33-4572-4CA0B5488ADA}"/>
              </a:ext>
            </a:extLst>
          </p:cNvPr>
          <p:cNvSpPr/>
          <p:nvPr/>
        </p:nvSpPr>
        <p:spPr>
          <a:xfrm flipH="1">
            <a:off x="994564" y="5153890"/>
            <a:ext cx="1185217" cy="812800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D133FB-5BA1-9743-BA45-E6A56B1CBDC8}"/>
              </a:ext>
            </a:extLst>
          </p:cNvPr>
          <p:cNvSpPr txBox="1"/>
          <p:nvPr/>
        </p:nvSpPr>
        <p:spPr>
          <a:xfrm>
            <a:off x="2179781" y="5329457"/>
            <a:ext cx="402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스마트 팜의 적용</a:t>
            </a:r>
          </a:p>
        </p:txBody>
      </p:sp>
      <p:pic>
        <p:nvPicPr>
          <p:cNvPr id="19" name="그림 18" descr="그림, 클립아트, 아동 미술, 만화 영화이(가) 표시된 사진&#10;&#10;자동 생성된 설명">
            <a:extLst>
              <a:ext uri="{FF2B5EF4-FFF2-40B4-BE49-F238E27FC236}">
                <a16:creationId xmlns:a16="http://schemas.microsoft.com/office/drawing/2014/main" id="{BF8C9408-49AD-D007-C44A-1802D3D03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17" r="5143" b="69587"/>
          <a:stretch/>
        </p:blipFill>
        <p:spPr>
          <a:xfrm>
            <a:off x="7210295" y="4221094"/>
            <a:ext cx="1533891" cy="14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9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38D9D6-5707-772B-25A0-D7EA14F3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스마트 팜의 의미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6C4E1A-2DCB-3E1D-56AA-9473572B3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75" y="1132898"/>
            <a:ext cx="6421726" cy="268172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What is Smart Farming?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Smart Farming represents the application of modern Information and Communication Technologies (ICT) into agriculture, leading to what can be called a Third Green Revolution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C2A835-69D7-9156-5647-DECBCFB9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AD7EF43-20AF-6CBE-33A6-4F29BB6B641A}"/>
              </a:ext>
            </a:extLst>
          </p:cNvPr>
          <p:cNvSpPr txBox="1">
            <a:spLocks/>
          </p:cNvSpPr>
          <p:nvPr/>
        </p:nvSpPr>
        <p:spPr>
          <a:xfrm>
            <a:off x="385475" y="3674632"/>
            <a:ext cx="9238816" cy="2681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스마트 팜 운영원리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온실 및 축사 내 온도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습도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수준 등 생육조건 설정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환경정보 모니터링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온도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습도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일사량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생육환경 등 자동수집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자동 원격 환경관리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냉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난방기 구동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창문 개폐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사료 공급 등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2D1F618A-50D5-BCAA-6ED6-F5C2E5C9D6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71328" y="1702380"/>
            <a:ext cx="1789545" cy="13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BF17D3-5C47-1649-9739-953111BB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세대별 스마트 팜 모델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A0D6212D-7EC8-5375-D89F-3F4E5A124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874439"/>
              </p:ext>
            </p:extLst>
          </p:nvPr>
        </p:nvGraphicFramePr>
        <p:xfrm>
          <a:off x="1856509" y="2475344"/>
          <a:ext cx="7368453" cy="3509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56151">
                  <a:extLst>
                    <a:ext uri="{9D8B030D-6E8A-4147-A177-3AD203B41FA5}">
                      <a16:colId xmlns:a16="http://schemas.microsoft.com/office/drawing/2014/main" val="932799182"/>
                    </a:ext>
                  </a:extLst>
                </a:gridCol>
                <a:gridCol w="2456151">
                  <a:extLst>
                    <a:ext uri="{9D8B030D-6E8A-4147-A177-3AD203B41FA5}">
                      <a16:colId xmlns:a16="http://schemas.microsoft.com/office/drawing/2014/main" val="3371848196"/>
                    </a:ext>
                  </a:extLst>
                </a:gridCol>
                <a:gridCol w="2456151">
                  <a:extLst>
                    <a:ext uri="{9D8B030D-6E8A-4147-A177-3AD203B41FA5}">
                      <a16:colId xmlns:a16="http://schemas.microsoft.com/office/drawing/2014/main" val="2899992472"/>
                    </a:ext>
                  </a:extLst>
                </a:gridCol>
              </a:tblGrid>
              <a:tr h="11699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각종 센서 데이터 수집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네트워크 연결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지상부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복합환경 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복합에너지 관리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2456814"/>
                  </a:ext>
                </a:extLst>
              </a:tr>
              <a:tr h="11699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네트워크로부터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제어명령 수신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클라우드 서비스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스마트 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농작업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로봇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지능형 농기계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282370"/>
                  </a:ext>
                </a:extLst>
              </a:tr>
              <a:tr h="11699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농민이 영상을 통해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직접 원격제어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작물의 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지상부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지하부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생육환경을 자동제어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스마트 온실 시스템의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최적의 에너지관리와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로봇 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농작업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266904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F5455B-C26E-F6DD-64CD-2D2CCA64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148DDA3-4C6C-FB90-FC17-6111DDE55A2D}"/>
              </a:ext>
            </a:extLst>
          </p:cNvPr>
          <p:cNvSpPr/>
          <p:nvPr/>
        </p:nvSpPr>
        <p:spPr>
          <a:xfrm>
            <a:off x="1856509" y="1651575"/>
            <a:ext cx="2429164" cy="8220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E6B902F6-AEE0-DC97-ABAB-B69BF6D4E2D0}"/>
              </a:ext>
            </a:extLst>
          </p:cNvPr>
          <p:cNvSpPr/>
          <p:nvPr/>
        </p:nvSpPr>
        <p:spPr>
          <a:xfrm>
            <a:off x="1847272" y="1754910"/>
            <a:ext cx="2438401" cy="517236"/>
          </a:xfrm>
          <a:prstGeom prst="wedgeRectCallout">
            <a:avLst>
              <a:gd name="adj1" fmla="val 20077"/>
              <a:gd name="adj2" fmla="val 69713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F3C5793-5D40-BDF9-DBBD-50DF1F288FD0}"/>
              </a:ext>
            </a:extLst>
          </p:cNvPr>
          <p:cNvSpPr/>
          <p:nvPr/>
        </p:nvSpPr>
        <p:spPr>
          <a:xfrm>
            <a:off x="4294909" y="1651575"/>
            <a:ext cx="2429165" cy="8220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85B926FB-49CC-DEAC-1338-AB5201A5A640}"/>
              </a:ext>
            </a:extLst>
          </p:cNvPr>
          <p:cNvSpPr/>
          <p:nvPr/>
        </p:nvSpPr>
        <p:spPr>
          <a:xfrm>
            <a:off x="4285673" y="1754910"/>
            <a:ext cx="2438402" cy="517236"/>
          </a:xfrm>
          <a:prstGeom prst="wedgeRectCallout">
            <a:avLst>
              <a:gd name="adj1" fmla="val 20077"/>
              <a:gd name="adj2" fmla="val 69713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CE07F70-CCF4-37CA-7B6B-756E7571E3DC}"/>
              </a:ext>
            </a:extLst>
          </p:cNvPr>
          <p:cNvSpPr/>
          <p:nvPr/>
        </p:nvSpPr>
        <p:spPr>
          <a:xfrm>
            <a:off x="6742748" y="1651575"/>
            <a:ext cx="2482214" cy="8220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말풍선: 사각형 10">
            <a:extLst>
              <a:ext uri="{FF2B5EF4-FFF2-40B4-BE49-F238E27FC236}">
                <a16:creationId xmlns:a16="http://schemas.microsoft.com/office/drawing/2014/main" id="{BFF60072-2283-4EBC-574C-EAE84C03CFC9}"/>
              </a:ext>
            </a:extLst>
          </p:cNvPr>
          <p:cNvSpPr/>
          <p:nvPr/>
        </p:nvSpPr>
        <p:spPr>
          <a:xfrm>
            <a:off x="6733311" y="1754910"/>
            <a:ext cx="2491652" cy="517236"/>
          </a:xfrm>
          <a:prstGeom prst="wedgeRectCallout">
            <a:avLst>
              <a:gd name="adj1" fmla="val 20077"/>
              <a:gd name="adj2" fmla="val 69713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12" name="사각형: 둥근 한쪽 모서리 11">
            <a:extLst>
              <a:ext uri="{FF2B5EF4-FFF2-40B4-BE49-F238E27FC236}">
                <a16:creationId xmlns:a16="http://schemas.microsoft.com/office/drawing/2014/main" id="{93CDC629-9EBF-AE00-5229-BE07BA595B3D}"/>
              </a:ext>
            </a:extLst>
          </p:cNvPr>
          <p:cNvSpPr/>
          <p:nvPr/>
        </p:nvSpPr>
        <p:spPr>
          <a:xfrm flipH="1">
            <a:off x="997628" y="2473611"/>
            <a:ext cx="849544" cy="2338534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기본구성</a:t>
            </a:r>
          </a:p>
        </p:txBody>
      </p:sp>
      <p:sp>
        <p:nvSpPr>
          <p:cNvPr id="13" name="사각형: 둥근 한쪽 모서리 12">
            <a:extLst>
              <a:ext uri="{FF2B5EF4-FFF2-40B4-BE49-F238E27FC236}">
                <a16:creationId xmlns:a16="http://schemas.microsoft.com/office/drawing/2014/main" id="{67D4B2E0-967B-194E-DA60-9E812FA066DE}"/>
              </a:ext>
            </a:extLst>
          </p:cNvPr>
          <p:cNvSpPr/>
          <p:nvPr/>
        </p:nvSpPr>
        <p:spPr>
          <a:xfrm flipH="1">
            <a:off x="997628" y="4812145"/>
            <a:ext cx="849544" cy="1173020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특징</a:t>
            </a:r>
          </a:p>
        </p:txBody>
      </p:sp>
    </p:spTree>
    <p:extLst>
      <p:ext uri="{BB962C8B-B14F-4D97-AF65-F5344CB8AC3E}">
        <p14:creationId xmlns:p14="http://schemas.microsoft.com/office/powerpoint/2010/main" val="170028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2760D0-7AC8-7312-FC51-9524C9D9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스마트 팜 분야 시장규모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6AEB1A97-80FB-EDC4-7195-2CD20EE3F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951231"/>
              </p:ext>
            </p:extLst>
          </p:nvPr>
        </p:nvGraphicFramePr>
        <p:xfrm>
          <a:off x="681038" y="1385455"/>
          <a:ext cx="8543925" cy="479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74354C-11C9-7EB8-CA96-3A3057D9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36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7B7F07-788C-94B5-5254-FD0D2F9C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스마트 팜의 적용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A03EA5-F150-46A2-B94F-1C0D6406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E904-D637-4502-9AB7-80959136BD03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68DFD7D-D1DF-BD83-253A-E53613AF3E57}"/>
              </a:ext>
            </a:extLst>
          </p:cNvPr>
          <p:cNvGrpSpPr/>
          <p:nvPr/>
        </p:nvGrpSpPr>
        <p:grpSpPr>
          <a:xfrm>
            <a:off x="341745" y="1376218"/>
            <a:ext cx="4511965" cy="4572000"/>
            <a:chOff x="341745" y="1376218"/>
            <a:chExt cx="4511965" cy="4572000"/>
          </a:xfrm>
        </p:grpSpPr>
        <p:sp>
          <p:nvSpPr>
            <p:cNvPr id="5" name="사각형: 잘린 대각선 방향 모서리 4">
              <a:extLst>
                <a:ext uri="{FF2B5EF4-FFF2-40B4-BE49-F238E27FC236}">
                  <a16:creationId xmlns:a16="http://schemas.microsoft.com/office/drawing/2014/main" id="{4092BD1C-5DA2-0741-241E-6E0CF47F144B}"/>
                </a:ext>
              </a:extLst>
            </p:cNvPr>
            <p:cNvSpPr/>
            <p:nvPr/>
          </p:nvSpPr>
          <p:spPr>
            <a:xfrm>
              <a:off x="341745" y="1376218"/>
              <a:ext cx="4511965" cy="4572000"/>
            </a:xfrm>
            <a:prstGeom prst="snip2DiagRect">
              <a:avLst>
                <a:gd name="adj1" fmla="val 0"/>
                <a:gd name="adj2" fmla="val 7172"/>
              </a:avLst>
            </a:prstGeom>
            <a:solidFill>
              <a:srgbClr val="00B0F0"/>
            </a:solidFill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7" name="다이어그램 6">
              <a:extLst>
                <a:ext uri="{FF2B5EF4-FFF2-40B4-BE49-F238E27FC236}">
                  <a16:creationId xmlns:a16="http://schemas.microsoft.com/office/drawing/2014/main" id="{1B2E423A-B698-8808-11A1-6FFAF9E2DA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04386810"/>
                </p:ext>
              </p:extLst>
            </p:nvPr>
          </p:nvGraphicFramePr>
          <p:xfrm>
            <a:off x="517236" y="1721814"/>
            <a:ext cx="2567709" cy="15478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순서도: 순차적 액세스 저장소 8">
              <a:extLst>
                <a:ext uri="{FF2B5EF4-FFF2-40B4-BE49-F238E27FC236}">
                  <a16:creationId xmlns:a16="http://schemas.microsoft.com/office/drawing/2014/main" id="{40E2BE42-1EFC-13BB-7E9A-D19EE7242891}"/>
                </a:ext>
              </a:extLst>
            </p:cNvPr>
            <p:cNvSpPr/>
            <p:nvPr/>
          </p:nvSpPr>
          <p:spPr>
            <a:xfrm flipH="1">
              <a:off x="3084945" y="2318326"/>
              <a:ext cx="1533236" cy="657707"/>
            </a:xfrm>
            <a:prstGeom prst="flowChartMagneticTap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계량화</a:t>
              </a:r>
            </a:p>
          </p:txBody>
        </p:sp>
        <p:sp>
          <p:nvSpPr>
            <p:cNvPr id="11" name="순서도: 순차적 액세스 저장소 10">
              <a:extLst>
                <a:ext uri="{FF2B5EF4-FFF2-40B4-BE49-F238E27FC236}">
                  <a16:creationId xmlns:a16="http://schemas.microsoft.com/office/drawing/2014/main" id="{5842D81E-531F-8BE6-D82C-DEDBBD7547C7}"/>
                </a:ext>
              </a:extLst>
            </p:cNvPr>
            <p:cNvSpPr/>
            <p:nvPr/>
          </p:nvSpPr>
          <p:spPr>
            <a:xfrm flipV="1">
              <a:off x="3084945" y="2976034"/>
              <a:ext cx="1533236" cy="657708"/>
            </a:xfrm>
            <a:prstGeom prst="flowChartMagneticTap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8406EB-0181-1D2C-752C-FBB9C5040742}"/>
                </a:ext>
              </a:extLst>
            </p:cNvPr>
            <p:cNvSpPr txBox="1"/>
            <p:nvPr/>
          </p:nvSpPr>
          <p:spPr>
            <a:xfrm>
              <a:off x="3403599" y="3120222"/>
              <a:ext cx="895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축산</a:t>
              </a:r>
            </a:p>
          </p:txBody>
        </p:sp>
        <p:sp>
          <p:nvSpPr>
            <p:cNvPr id="13" name="화살표: 오각형 12">
              <a:extLst>
                <a:ext uri="{FF2B5EF4-FFF2-40B4-BE49-F238E27FC236}">
                  <a16:creationId xmlns:a16="http://schemas.microsoft.com/office/drawing/2014/main" id="{7C0619F5-8BBC-A4C2-7493-0470DA0C19EF}"/>
                </a:ext>
              </a:extLst>
            </p:cNvPr>
            <p:cNvSpPr/>
            <p:nvPr/>
          </p:nvSpPr>
          <p:spPr>
            <a:xfrm>
              <a:off x="1401619" y="3823855"/>
              <a:ext cx="884383" cy="646545"/>
            </a:xfrm>
            <a:prstGeom prst="homePlat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과수</a:t>
              </a:r>
            </a:p>
          </p:txBody>
        </p:sp>
        <p:sp>
          <p:nvSpPr>
            <p:cNvPr id="14" name="화살표: 오각형 13">
              <a:extLst>
                <a:ext uri="{FF2B5EF4-FFF2-40B4-BE49-F238E27FC236}">
                  <a16:creationId xmlns:a16="http://schemas.microsoft.com/office/drawing/2014/main" id="{9B18397A-9754-DFDA-F2EC-A08069FE3B8A}"/>
                </a:ext>
              </a:extLst>
            </p:cNvPr>
            <p:cNvSpPr/>
            <p:nvPr/>
          </p:nvSpPr>
          <p:spPr>
            <a:xfrm flipH="1">
              <a:off x="517236" y="3823855"/>
              <a:ext cx="884383" cy="646545"/>
            </a:xfrm>
            <a:prstGeom prst="homePlat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원예</a:t>
              </a:r>
            </a:p>
          </p:txBody>
        </p:sp>
        <p:sp>
          <p:nvSpPr>
            <p:cNvPr id="15" name="사다리꼴 14">
              <a:extLst>
                <a:ext uri="{FF2B5EF4-FFF2-40B4-BE49-F238E27FC236}">
                  <a16:creationId xmlns:a16="http://schemas.microsoft.com/office/drawing/2014/main" id="{132C4E17-D635-85A2-C8D0-65F2099ECC57}"/>
                </a:ext>
              </a:extLst>
            </p:cNvPr>
            <p:cNvSpPr/>
            <p:nvPr/>
          </p:nvSpPr>
          <p:spPr>
            <a:xfrm>
              <a:off x="858983" y="4618182"/>
              <a:ext cx="1085272" cy="942109"/>
            </a:xfrm>
            <a:prstGeom prst="trapezoid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농촌</a:t>
              </a:r>
            </a:p>
          </p:txBody>
        </p:sp>
        <p:graphicFrame>
          <p:nvGraphicFramePr>
            <p:cNvPr id="16" name="다이어그램 15">
              <a:extLst>
                <a:ext uri="{FF2B5EF4-FFF2-40B4-BE49-F238E27FC236}">
                  <a16:creationId xmlns:a16="http://schemas.microsoft.com/office/drawing/2014/main" id="{DBCE2256-BFD5-29BC-D500-1CECB8021B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55211518"/>
                </p:ext>
              </p:extLst>
            </p:nvPr>
          </p:nvGraphicFramePr>
          <p:xfrm>
            <a:off x="2286001" y="3823855"/>
            <a:ext cx="2445908" cy="20376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6AE83E5-6605-BB2D-8076-31E4728B1C13}"/>
              </a:ext>
            </a:extLst>
          </p:cNvPr>
          <p:cNvGrpSpPr/>
          <p:nvPr/>
        </p:nvGrpSpPr>
        <p:grpSpPr>
          <a:xfrm>
            <a:off x="5151581" y="1376218"/>
            <a:ext cx="4511965" cy="4572000"/>
            <a:chOff x="5151581" y="1376218"/>
            <a:chExt cx="4511965" cy="4572000"/>
          </a:xfrm>
        </p:grpSpPr>
        <p:sp>
          <p:nvSpPr>
            <p:cNvPr id="6" name="사각형: 잘린 대각선 방향 모서리 5">
              <a:extLst>
                <a:ext uri="{FF2B5EF4-FFF2-40B4-BE49-F238E27FC236}">
                  <a16:creationId xmlns:a16="http://schemas.microsoft.com/office/drawing/2014/main" id="{9155BE4C-92FA-8194-93E5-C8A003B21CC3}"/>
                </a:ext>
              </a:extLst>
            </p:cNvPr>
            <p:cNvSpPr/>
            <p:nvPr/>
          </p:nvSpPr>
          <p:spPr>
            <a:xfrm flipH="1">
              <a:off x="5151581" y="1376218"/>
              <a:ext cx="4511965" cy="4572000"/>
            </a:xfrm>
            <a:prstGeom prst="snip2DiagRect">
              <a:avLst>
                <a:gd name="adj1" fmla="val 0"/>
                <a:gd name="adj2" fmla="val 7172"/>
              </a:avLst>
            </a:prstGeom>
            <a:solidFill>
              <a:srgbClr val="00B0F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사각형: 모서리가 접힌 도형 16">
              <a:extLst>
                <a:ext uri="{FF2B5EF4-FFF2-40B4-BE49-F238E27FC236}">
                  <a16:creationId xmlns:a16="http://schemas.microsoft.com/office/drawing/2014/main" id="{7C6676DC-2943-0B1A-5AD3-0C87D3828BF3}"/>
                </a:ext>
              </a:extLst>
            </p:cNvPr>
            <p:cNvSpPr/>
            <p:nvPr/>
          </p:nvSpPr>
          <p:spPr>
            <a:xfrm>
              <a:off x="5352472" y="1911927"/>
              <a:ext cx="4110182" cy="2013528"/>
            </a:xfrm>
            <a:prstGeom prst="foldedCorner">
              <a:avLst>
                <a:gd name="adj" fmla="val 17584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사각형: 위쪽 모서리의 한쪽은 둥글고 다른 한쪽은 잘림 17">
              <a:extLst>
                <a:ext uri="{FF2B5EF4-FFF2-40B4-BE49-F238E27FC236}">
                  <a16:creationId xmlns:a16="http://schemas.microsoft.com/office/drawing/2014/main" id="{516338D7-523D-B531-5725-C97CCAC1929B}"/>
                </a:ext>
              </a:extLst>
            </p:cNvPr>
            <p:cNvSpPr/>
            <p:nvPr/>
          </p:nvSpPr>
          <p:spPr>
            <a:xfrm>
              <a:off x="5530271" y="2543850"/>
              <a:ext cx="1891148" cy="432184"/>
            </a:xfrm>
            <a:prstGeom prst="snipRoundRect">
              <a:avLst>
                <a:gd name="adj1" fmla="val 25788"/>
                <a:gd name="adj2" fmla="val 23964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원예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시설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과수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9" name="사각형: 빗면 18">
              <a:extLst>
                <a:ext uri="{FF2B5EF4-FFF2-40B4-BE49-F238E27FC236}">
                  <a16:creationId xmlns:a16="http://schemas.microsoft.com/office/drawing/2014/main" id="{6729898F-6ADB-0FF0-9CBF-D077C361F536}"/>
                </a:ext>
              </a:extLst>
            </p:cNvPr>
            <p:cNvSpPr/>
            <p:nvPr/>
          </p:nvSpPr>
          <p:spPr>
            <a:xfrm>
              <a:off x="6449288" y="1673516"/>
              <a:ext cx="1916550" cy="462200"/>
            </a:xfrm>
            <a:prstGeom prst="bevel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적용작물</a:t>
              </a:r>
            </a:p>
          </p:txBody>
        </p:sp>
        <p:sp>
          <p:nvSpPr>
            <p:cNvPr id="20" name="칠각형 19">
              <a:extLst>
                <a:ext uri="{FF2B5EF4-FFF2-40B4-BE49-F238E27FC236}">
                  <a16:creationId xmlns:a16="http://schemas.microsoft.com/office/drawing/2014/main" id="{30B439C7-3153-7E2C-76F0-E50492F33B09}"/>
                </a:ext>
              </a:extLst>
            </p:cNvPr>
            <p:cNvSpPr/>
            <p:nvPr/>
          </p:nvSpPr>
          <p:spPr>
            <a:xfrm rot="1335525">
              <a:off x="7580972" y="2410653"/>
              <a:ext cx="1763228" cy="581892"/>
            </a:xfrm>
            <a:prstGeom prst="heptag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노지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논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밭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육각형 20">
              <a:extLst>
                <a:ext uri="{FF2B5EF4-FFF2-40B4-BE49-F238E27FC236}">
                  <a16:creationId xmlns:a16="http://schemas.microsoft.com/office/drawing/2014/main" id="{A6B5E1C9-9893-7C59-D8C9-6335BC62A511}"/>
                </a:ext>
              </a:extLst>
            </p:cNvPr>
            <p:cNvSpPr/>
            <p:nvPr/>
          </p:nvSpPr>
          <p:spPr>
            <a:xfrm>
              <a:off x="5705354" y="3269673"/>
              <a:ext cx="3424792" cy="570848"/>
            </a:xfrm>
            <a:prstGeom prst="hexag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축산</a:t>
              </a:r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대</a:t>
              </a:r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중</a:t>
              </a:r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소 가축</a:t>
              </a:r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endPara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팔각형 23">
              <a:extLst>
                <a:ext uri="{FF2B5EF4-FFF2-40B4-BE49-F238E27FC236}">
                  <a16:creationId xmlns:a16="http://schemas.microsoft.com/office/drawing/2014/main" id="{7F56FABF-66B1-53AD-3A75-14AC9AC8369D}"/>
                </a:ext>
              </a:extLst>
            </p:cNvPr>
            <p:cNvSpPr/>
            <p:nvPr/>
          </p:nvSpPr>
          <p:spPr>
            <a:xfrm>
              <a:off x="6380016" y="4032250"/>
              <a:ext cx="2055094" cy="438150"/>
            </a:xfrm>
            <a:prstGeom prst="octag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적용범위</a:t>
              </a:r>
            </a:p>
          </p:txBody>
        </p:sp>
        <p:sp>
          <p:nvSpPr>
            <p:cNvPr id="25" name="사각형: 잘린 한쪽 모서리 24">
              <a:extLst>
                <a:ext uri="{FF2B5EF4-FFF2-40B4-BE49-F238E27FC236}">
                  <a16:creationId xmlns:a16="http://schemas.microsoft.com/office/drawing/2014/main" id="{FC3B53C7-C591-DCAB-61CB-85B6AF8355D2}"/>
                </a:ext>
              </a:extLst>
            </p:cNvPr>
            <p:cNvSpPr/>
            <p:nvPr/>
          </p:nvSpPr>
          <p:spPr>
            <a:xfrm>
              <a:off x="7837586" y="4639254"/>
              <a:ext cx="1551126" cy="478560"/>
            </a:xfrm>
            <a:prstGeom prst="snip1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농산물 유통</a:t>
              </a:r>
            </a:p>
          </p:txBody>
        </p:sp>
        <p:sp>
          <p:nvSpPr>
            <p:cNvPr id="26" name="사각형: 잘린 한쪽 모서리 25">
              <a:extLst>
                <a:ext uri="{FF2B5EF4-FFF2-40B4-BE49-F238E27FC236}">
                  <a16:creationId xmlns:a16="http://schemas.microsoft.com/office/drawing/2014/main" id="{5D4A9C39-762F-3C92-21F5-633C14EFC0EE}"/>
                </a:ext>
              </a:extLst>
            </p:cNvPr>
            <p:cNvSpPr/>
            <p:nvPr/>
          </p:nvSpPr>
          <p:spPr>
            <a:xfrm flipH="1">
              <a:off x="5442268" y="4639254"/>
              <a:ext cx="1551126" cy="478560"/>
            </a:xfrm>
            <a:prstGeom prst="snip1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농업 생산</a:t>
              </a:r>
            </a:p>
          </p:txBody>
        </p:sp>
        <p:cxnSp>
          <p:nvCxnSpPr>
            <p:cNvPr id="28" name="연결선: 꺾임 27">
              <a:extLst>
                <a:ext uri="{FF2B5EF4-FFF2-40B4-BE49-F238E27FC236}">
                  <a16:creationId xmlns:a16="http://schemas.microsoft.com/office/drawing/2014/main" id="{A03E6DD6-8CF7-F7B4-E863-025BE9D64C11}"/>
                </a:ext>
              </a:extLst>
            </p:cNvPr>
            <p:cNvCxnSpPr>
              <a:stCxn id="26" idx="3"/>
              <a:endCxn id="24" idx="5"/>
            </p:cNvCxnSpPr>
            <p:nvPr/>
          </p:nvCxnSpPr>
          <p:spPr>
            <a:xfrm rot="5400000" flipH="1" flipV="1">
              <a:off x="6059586" y="4318825"/>
              <a:ext cx="478674" cy="162185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연결선: 꺾임 33">
              <a:extLst>
                <a:ext uri="{FF2B5EF4-FFF2-40B4-BE49-F238E27FC236}">
                  <a16:creationId xmlns:a16="http://schemas.microsoft.com/office/drawing/2014/main" id="{C419FD06-243F-8FBD-E08C-9271B239B0C6}"/>
                </a:ext>
              </a:extLst>
            </p:cNvPr>
            <p:cNvCxnSpPr>
              <a:endCxn id="24" idx="0"/>
            </p:cNvCxnSpPr>
            <p:nvPr/>
          </p:nvCxnSpPr>
          <p:spPr>
            <a:xfrm rot="16200000" flipV="1">
              <a:off x="8306754" y="4288936"/>
              <a:ext cx="457602" cy="20089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설명선: 오른쪽 화살표 34">
              <a:extLst>
                <a:ext uri="{FF2B5EF4-FFF2-40B4-BE49-F238E27FC236}">
                  <a16:creationId xmlns:a16="http://schemas.microsoft.com/office/drawing/2014/main" id="{6F23C663-698F-DE36-8D58-5E2AB022E223}"/>
                </a:ext>
              </a:extLst>
            </p:cNvPr>
            <p:cNvSpPr/>
            <p:nvPr/>
          </p:nvSpPr>
          <p:spPr>
            <a:xfrm>
              <a:off x="5442268" y="5286668"/>
              <a:ext cx="1706677" cy="504526"/>
            </a:xfrm>
            <a:prstGeom prst="right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맞춤형 소비</a:t>
              </a:r>
            </a:p>
          </p:txBody>
        </p:sp>
        <p:sp>
          <p:nvSpPr>
            <p:cNvPr id="36" name="화살표: 왼쪽/오른쪽/위쪽 35">
              <a:extLst>
                <a:ext uri="{FF2B5EF4-FFF2-40B4-BE49-F238E27FC236}">
                  <a16:creationId xmlns:a16="http://schemas.microsoft.com/office/drawing/2014/main" id="{C74DB061-8190-A211-A82E-A346B353844A}"/>
                </a:ext>
              </a:extLst>
            </p:cNvPr>
            <p:cNvSpPr/>
            <p:nvPr/>
          </p:nvSpPr>
          <p:spPr>
            <a:xfrm>
              <a:off x="7798187" y="5331981"/>
              <a:ext cx="1551126" cy="529522"/>
            </a:xfrm>
            <a:prstGeom prst="leftRightUpArrow">
              <a:avLst>
                <a:gd name="adj1" fmla="val 53559"/>
                <a:gd name="adj2" fmla="val 50000"/>
                <a:gd name="adj3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농촌삶의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 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5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230</Words>
  <Application>Microsoft Office PowerPoint</Application>
  <PresentationFormat>A4 용지(210x297mm)</PresentationFormat>
  <Paragraphs>71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가. 스마트 팜의 의미</vt:lpstr>
      <vt:lpstr>나. 세대별 스마트 팜 모델</vt:lpstr>
      <vt:lpstr>다. 스마트 팜 분야 시장규모</vt:lpstr>
      <vt:lpstr>라. 스마트 팜의 적용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전순표</dc:creator>
  <cp:lastModifiedBy>전순표</cp:lastModifiedBy>
  <cp:revision>2</cp:revision>
  <dcterms:created xsi:type="dcterms:W3CDTF">2025-01-07T08:35:43Z</dcterms:created>
  <dcterms:modified xsi:type="dcterms:W3CDTF">2025-01-07T10:02:01Z</dcterms:modified>
</cp:coreProperties>
</file>