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000" b="1" baseline="0" dirty="0">
                <a:latin typeface="돋움" panose="020B0600000101010101" pitchFamily="50" charset="-127"/>
                <a:ea typeface="돋움" panose="020B0600000101010101" pitchFamily="50" charset="-127"/>
              </a:rPr>
              <a:t>온라인</a:t>
            </a:r>
            <a:r>
              <a:rPr lang="en-US" altLang="ko-KR" sz="2000" b="1" baseline="0" dirty="0">
                <a:latin typeface="돋움" panose="020B0600000101010101" pitchFamily="50" charset="-127"/>
                <a:ea typeface="돋움" panose="020B0600000101010101" pitchFamily="50" charset="-127"/>
              </a:rPr>
              <a:t>/</a:t>
            </a:r>
            <a:r>
              <a:rPr lang="ko-KR" altLang="en-US" sz="2000" b="1" baseline="0" dirty="0">
                <a:latin typeface="돋움" panose="020B0600000101010101" pitchFamily="50" charset="-127"/>
                <a:ea typeface="돋움" panose="020B0600000101010101" pitchFamily="50" charset="-127"/>
              </a:rPr>
              <a:t>모바일 시장의 확대</a:t>
            </a:r>
            <a:endParaRPr lang="ko-KR" sz="2000" b="1" baseline="0" dirty="0">
              <a:latin typeface="돋움" panose="020B0600000101010101" pitchFamily="50" charset="-127"/>
              <a:ea typeface="돋움" panose="020B0600000101010101" pitchFamily="50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accent1">
              <a:shade val="15000"/>
            </a:schemeClr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33.770000000000003</c:v>
                </c:pt>
                <c:pt idx="1">
                  <c:v>31.72</c:v>
                </c:pt>
                <c:pt idx="2">
                  <c:v>29.51</c:v>
                </c:pt>
                <c:pt idx="3">
                  <c:v>30.07</c:v>
                </c:pt>
                <c:pt idx="4">
                  <c:v>32.119999999999997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57-492C-B3D0-F9B3DC279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0123376"/>
        <c:axId val="190012241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모바일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2018년</c:v>
                </c:pt>
                <c:pt idx="1">
                  <c:v>2019년</c:v>
                </c:pt>
                <c:pt idx="2">
                  <c:v>2020년</c:v>
                </c:pt>
                <c:pt idx="3">
                  <c:v>2021년</c:v>
                </c:pt>
                <c:pt idx="4">
                  <c:v>2022년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5.91</c:v>
                </c:pt>
                <c:pt idx="1">
                  <c:v>13.52</c:v>
                </c:pt>
                <c:pt idx="2">
                  <c:v>24.43</c:v>
                </c:pt>
                <c:pt idx="3">
                  <c:v>35.590000000000003</c:v>
                </c:pt>
                <c:pt idx="4">
                  <c:v>42.53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57-492C-B3D0-F9B3DC279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617823"/>
        <c:axId val="1402612543"/>
      </c:lineChart>
      <c:catAx>
        <c:axId val="190012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900122416"/>
        <c:crosses val="autoZero"/>
        <c:auto val="1"/>
        <c:lblAlgn val="ctr"/>
        <c:lblOffset val="100"/>
        <c:noMultiLvlLbl val="0"/>
      </c:catAx>
      <c:valAx>
        <c:axId val="1900122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900123376"/>
        <c:crosses val="autoZero"/>
        <c:crossBetween val="between"/>
      </c:valAx>
      <c:valAx>
        <c:axId val="1402612543"/>
        <c:scaling>
          <c:orientation val="minMax"/>
          <c:max val="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1">
                <a:shade val="1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402617823"/>
        <c:crosses val="max"/>
        <c:crossBetween val="between"/>
        <c:majorUnit val="10"/>
      </c:valAx>
      <c:catAx>
        <c:axId val="14026178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02612543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1">
                <a:shade val="1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FF00"/>
    </a:solidFill>
    <a:ln>
      <a:solidFill>
        <a:schemeClr val="accent1">
          <a:shade val="15000"/>
        </a:schemeClr>
      </a:solidFill>
    </a:ln>
    <a:effectLst/>
  </c:spPr>
  <c:txPr>
    <a:bodyPr/>
    <a:lstStyle/>
    <a:p>
      <a:pPr>
        <a:defRPr sz="1600">
          <a:solidFill>
            <a:schemeClr val="tx1"/>
          </a:solidFill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022BB-6212-4972-B396-CAA4C302460C}" type="doc">
      <dgm:prSet loTypeId="urn:microsoft.com/office/officeart/2005/8/layout/chevron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170942E5-52E6-49CE-AED5-4D91B85E813B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드론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63BE2CD-C270-400E-BB55-6C09DB0927A1}" type="parTrans" cxnId="{E7750B4E-5AA8-4950-9FB8-49C1BF6794E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9C2ABAE-857A-4422-BC2A-036453907C9F}" type="sibTrans" cxnId="{E7750B4E-5AA8-4950-9FB8-49C1BF6794EB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2AC34F0-5145-4886-B43B-53BEF455835D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자율주행차량</a:t>
          </a:r>
        </a:p>
      </dgm:t>
    </dgm:pt>
    <dgm:pt modelId="{021828EA-3B50-4E9E-9525-62C5EE2EF950}" type="parTrans" cxnId="{233F65D2-394A-4535-B2CA-3360CC33F7B8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8CAA198-5123-43D1-B4C7-5DF30F6FC35C}" type="sibTrans" cxnId="{233F65D2-394A-4535-B2CA-3360CC33F7B8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F2FF72F-978C-410A-BD26-C56147E2173B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배달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로봇</a:t>
          </a:r>
        </a:p>
      </dgm:t>
    </dgm:pt>
    <dgm:pt modelId="{CFAC22D4-4F83-4B50-9DE4-43CE1927A0FA}" type="parTrans" cxnId="{56B23D62-0641-426B-8BC3-F1D7088FD0B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27A974C-D2CA-40DE-A2BB-86AA3C4EEA7C}" type="sibTrans" cxnId="{56B23D62-0641-426B-8BC3-F1D7088FD0B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765004D-D3ED-4D03-BFD6-A20FACCDF595}" type="pres">
      <dgm:prSet presAssocID="{F88022BB-6212-4972-B396-CAA4C302460C}" presName="Name0" presStyleCnt="0">
        <dgm:presLayoutVars>
          <dgm:dir/>
          <dgm:animLvl val="lvl"/>
          <dgm:resizeHandles val="exact"/>
        </dgm:presLayoutVars>
      </dgm:prSet>
      <dgm:spPr/>
    </dgm:pt>
    <dgm:pt modelId="{430B868E-AFCA-4E1F-8259-EE76327AF74C}" type="pres">
      <dgm:prSet presAssocID="{170942E5-52E6-49CE-AED5-4D91B85E813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B535BD4-50EB-46E4-9FD4-1D391739F33B}" type="pres">
      <dgm:prSet presAssocID="{E9C2ABAE-857A-4422-BC2A-036453907C9F}" presName="parTxOnlySpace" presStyleCnt="0"/>
      <dgm:spPr/>
    </dgm:pt>
    <dgm:pt modelId="{0BBBD3AE-2E12-48F1-857E-4821C783B15A}" type="pres">
      <dgm:prSet presAssocID="{E2AC34F0-5145-4886-B43B-53BEF455835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5F5D4D9-62F6-4B90-BD89-1E3B32931DB1}" type="pres">
      <dgm:prSet presAssocID="{18CAA198-5123-43D1-B4C7-5DF30F6FC35C}" presName="parTxOnlySpace" presStyleCnt="0"/>
      <dgm:spPr/>
    </dgm:pt>
    <dgm:pt modelId="{F4C5DBDA-41A0-4BE3-B045-911862C0492E}" type="pres">
      <dgm:prSet presAssocID="{5F2FF72F-978C-410A-BD26-C56147E2173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2599B2A-A242-4791-9F9A-3790F0B0325A}" type="presOf" srcId="{5F2FF72F-978C-410A-BD26-C56147E2173B}" destId="{F4C5DBDA-41A0-4BE3-B045-911862C0492E}" srcOrd="0" destOrd="0" presId="urn:microsoft.com/office/officeart/2005/8/layout/chevron1"/>
    <dgm:cxn modelId="{56B23D62-0641-426B-8BC3-F1D7088FD0BE}" srcId="{F88022BB-6212-4972-B396-CAA4C302460C}" destId="{5F2FF72F-978C-410A-BD26-C56147E2173B}" srcOrd="2" destOrd="0" parTransId="{CFAC22D4-4F83-4B50-9DE4-43CE1927A0FA}" sibTransId="{827A974C-D2CA-40DE-A2BB-86AA3C4EEA7C}"/>
    <dgm:cxn modelId="{24ACED6D-46C8-4D0F-95AB-F5CB644C1959}" type="presOf" srcId="{E2AC34F0-5145-4886-B43B-53BEF455835D}" destId="{0BBBD3AE-2E12-48F1-857E-4821C783B15A}" srcOrd="0" destOrd="0" presId="urn:microsoft.com/office/officeart/2005/8/layout/chevron1"/>
    <dgm:cxn modelId="{E7750B4E-5AA8-4950-9FB8-49C1BF6794EB}" srcId="{F88022BB-6212-4972-B396-CAA4C302460C}" destId="{170942E5-52E6-49CE-AED5-4D91B85E813B}" srcOrd="0" destOrd="0" parTransId="{C63BE2CD-C270-400E-BB55-6C09DB0927A1}" sibTransId="{E9C2ABAE-857A-4422-BC2A-036453907C9F}"/>
    <dgm:cxn modelId="{8E44BC56-5304-4CBB-96AB-D8F555CA48F0}" type="presOf" srcId="{F88022BB-6212-4972-B396-CAA4C302460C}" destId="{E765004D-D3ED-4D03-BFD6-A20FACCDF595}" srcOrd="0" destOrd="0" presId="urn:microsoft.com/office/officeart/2005/8/layout/chevron1"/>
    <dgm:cxn modelId="{7852D4C2-A997-42BA-8535-12A01F9C96C0}" type="presOf" srcId="{170942E5-52E6-49CE-AED5-4D91B85E813B}" destId="{430B868E-AFCA-4E1F-8259-EE76327AF74C}" srcOrd="0" destOrd="0" presId="urn:microsoft.com/office/officeart/2005/8/layout/chevron1"/>
    <dgm:cxn modelId="{233F65D2-394A-4535-B2CA-3360CC33F7B8}" srcId="{F88022BB-6212-4972-B396-CAA4C302460C}" destId="{E2AC34F0-5145-4886-B43B-53BEF455835D}" srcOrd="1" destOrd="0" parTransId="{021828EA-3B50-4E9E-9525-62C5EE2EF950}" sibTransId="{18CAA198-5123-43D1-B4C7-5DF30F6FC35C}"/>
    <dgm:cxn modelId="{A8349737-D6B8-4459-B871-06321CB729B9}" type="presParOf" srcId="{E765004D-D3ED-4D03-BFD6-A20FACCDF595}" destId="{430B868E-AFCA-4E1F-8259-EE76327AF74C}" srcOrd="0" destOrd="0" presId="urn:microsoft.com/office/officeart/2005/8/layout/chevron1"/>
    <dgm:cxn modelId="{5E91CE8B-5BAB-48C3-98F9-32EB2A920833}" type="presParOf" srcId="{E765004D-D3ED-4D03-BFD6-A20FACCDF595}" destId="{9B535BD4-50EB-46E4-9FD4-1D391739F33B}" srcOrd="1" destOrd="0" presId="urn:microsoft.com/office/officeart/2005/8/layout/chevron1"/>
    <dgm:cxn modelId="{D1822CAE-2CE8-47D5-A40E-C8AA478670DB}" type="presParOf" srcId="{E765004D-D3ED-4D03-BFD6-A20FACCDF595}" destId="{0BBBD3AE-2E12-48F1-857E-4821C783B15A}" srcOrd="2" destOrd="0" presId="urn:microsoft.com/office/officeart/2005/8/layout/chevron1"/>
    <dgm:cxn modelId="{B6B037EF-60EA-4386-AED3-A8E50164236F}" type="presParOf" srcId="{E765004D-D3ED-4D03-BFD6-A20FACCDF595}" destId="{F5F5D4D9-62F6-4B90-BD89-1E3B32931DB1}" srcOrd="3" destOrd="0" presId="urn:microsoft.com/office/officeart/2005/8/layout/chevron1"/>
    <dgm:cxn modelId="{B5449FBF-C304-467C-B19A-3EE3295894E1}" type="presParOf" srcId="{E765004D-D3ED-4D03-BFD6-A20FACCDF595}" destId="{F4C5DBDA-41A0-4BE3-B045-911862C0492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E0AFD-8FA3-483E-AE94-789D7692AD74}" type="doc">
      <dgm:prSet loTypeId="urn:microsoft.com/office/officeart/2005/8/layout/venn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647FCEC2-AAB3-4070-B397-BE5E507D7E78}">
      <dgm:prSet phldrT="[텍스트]" custT="1"/>
      <dgm:spPr/>
      <dgm:t>
        <a:bodyPr/>
        <a:lstStyle/>
        <a:p>
          <a:pPr algn="ctr"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신선식품배송</a:t>
          </a:r>
        </a:p>
      </dgm:t>
    </dgm:pt>
    <dgm:pt modelId="{C05A223F-0C53-44F8-A458-BF33560DACAE}" type="parTrans" cxnId="{F50D1BF9-551A-483F-8004-513CF7BB1BD2}">
      <dgm:prSet/>
      <dgm:spPr/>
      <dgm:t>
        <a:bodyPr/>
        <a:lstStyle/>
        <a:p>
          <a:pPr algn="ctr"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C38B2F71-ADDC-43AA-BA0D-EC2B0EA70A95}" type="sibTrans" cxnId="{F50D1BF9-551A-483F-8004-513CF7BB1BD2}">
      <dgm:prSet/>
      <dgm:spPr/>
      <dgm:t>
        <a:bodyPr/>
        <a:lstStyle/>
        <a:p>
          <a:pPr algn="ctr"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917DAC8-2851-402A-B4D6-F65B39BB8A02}">
      <dgm:prSet phldrT="[텍스트]" custT="1"/>
      <dgm:spPr/>
      <dgm:t>
        <a:bodyPr/>
        <a:lstStyle/>
        <a:p>
          <a:pPr algn="ctr" latinLnBrk="1"/>
          <a:r>
            <a:rPr lang="ko-KR" altLang="en-US" sz="18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퀵배송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7BB9C63-B78F-4FE2-83AE-5184EA64D13D}" type="parTrans" cxnId="{F3611F52-9FC4-461F-B471-8C48DA9C8317}">
      <dgm:prSet/>
      <dgm:spPr/>
      <dgm:t>
        <a:bodyPr/>
        <a:lstStyle/>
        <a:p>
          <a:pPr algn="ctr"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66686AF5-BBDC-48FA-9456-372A093FBCD9}" type="sibTrans" cxnId="{F3611F52-9FC4-461F-B471-8C48DA9C8317}">
      <dgm:prSet/>
      <dgm:spPr/>
      <dgm:t>
        <a:bodyPr/>
        <a:lstStyle/>
        <a:p>
          <a:pPr algn="ctr"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565DCB4-E0BF-4D8A-95CE-D9D7285269E6}">
      <dgm:prSet phldrT="[텍스트]" custT="1"/>
      <dgm:spPr/>
      <dgm:t>
        <a:bodyPr/>
        <a:lstStyle/>
        <a:p>
          <a:pPr algn="ctr"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새벽배송</a:t>
          </a:r>
        </a:p>
      </dgm:t>
    </dgm:pt>
    <dgm:pt modelId="{058502BE-0833-403B-A6E9-4F4285133A91}" type="parTrans" cxnId="{8C3EB75F-934C-41CB-B0F9-516A84EE4C46}">
      <dgm:prSet/>
      <dgm:spPr/>
      <dgm:t>
        <a:bodyPr/>
        <a:lstStyle/>
        <a:p>
          <a:pPr algn="ctr"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AF5B2EDA-B746-4705-9CBD-262FE780F0F0}" type="sibTrans" cxnId="{8C3EB75F-934C-41CB-B0F9-516A84EE4C46}">
      <dgm:prSet/>
      <dgm:spPr/>
      <dgm:t>
        <a:bodyPr/>
        <a:lstStyle/>
        <a:p>
          <a:pPr algn="ctr"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334916E-F644-402E-9EA5-7CFC5BF00E16}" type="pres">
      <dgm:prSet presAssocID="{FE3E0AFD-8FA3-483E-AE94-789D7692AD74}" presName="Name0" presStyleCnt="0">
        <dgm:presLayoutVars>
          <dgm:dir/>
          <dgm:resizeHandles val="exact"/>
        </dgm:presLayoutVars>
      </dgm:prSet>
      <dgm:spPr/>
    </dgm:pt>
    <dgm:pt modelId="{0FBBDC75-E62E-4B3B-8B1B-38776EF7A743}" type="pres">
      <dgm:prSet presAssocID="{647FCEC2-AAB3-4070-B397-BE5E507D7E78}" presName="Name5" presStyleLbl="vennNode1" presStyleIdx="0" presStyleCnt="3">
        <dgm:presLayoutVars>
          <dgm:bulletEnabled val="1"/>
        </dgm:presLayoutVars>
      </dgm:prSet>
      <dgm:spPr/>
    </dgm:pt>
    <dgm:pt modelId="{F0E0E68D-5D6F-48E3-818C-885C61141CAD}" type="pres">
      <dgm:prSet presAssocID="{C38B2F71-ADDC-43AA-BA0D-EC2B0EA70A95}" presName="space" presStyleCnt="0"/>
      <dgm:spPr/>
    </dgm:pt>
    <dgm:pt modelId="{703281CA-2406-42E3-9C2E-BDFF9F483104}" type="pres">
      <dgm:prSet presAssocID="{6917DAC8-2851-402A-B4D6-F65B39BB8A02}" presName="Name5" presStyleLbl="vennNode1" presStyleIdx="1" presStyleCnt="3">
        <dgm:presLayoutVars>
          <dgm:bulletEnabled val="1"/>
        </dgm:presLayoutVars>
      </dgm:prSet>
      <dgm:spPr/>
    </dgm:pt>
    <dgm:pt modelId="{A42525A6-76E2-4896-BA60-2BA152BB06CA}" type="pres">
      <dgm:prSet presAssocID="{66686AF5-BBDC-48FA-9456-372A093FBCD9}" presName="space" presStyleCnt="0"/>
      <dgm:spPr/>
    </dgm:pt>
    <dgm:pt modelId="{AEEAE789-10A0-4CAE-97CB-AA746B6F54F9}" type="pres">
      <dgm:prSet presAssocID="{E565DCB4-E0BF-4D8A-95CE-D9D7285269E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3995B101-FF24-4ED2-9C82-DA572CEB2521}" type="presOf" srcId="{FE3E0AFD-8FA3-483E-AE94-789D7692AD74}" destId="{1334916E-F644-402E-9EA5-7CFC5BF00E16}" srcOrd="0" destOrd="0" presId="urn:microsoft.com/office/officeart/2005/8/layout/venn3"/>
    <dgm:cxn modelId="{B28B4937-31D1-4AF8-9912-9D85C551C3AD}" type="presOf" srcId="{647FCEC2-AAB3-4070-B397-BE5E507D7E78}" destId="{0FBBDC75-E62E-4B3B-8B1B-38776EF7A743}" srcOrd="0" destOrd="0" presId="urn:microsoft.com/office/officeart/2005/8/layout/venn3"/>
    <dgm:cxn modelId="{8C3EB75F-934C-41CB-B0F9-516A84EE4C46}" srcId="{FE3E0AFD-8FA3-483E-AE94-789D7692AD74}" destId="{E565DCB4-E0BF-4D8A-95CE-D9D7285269E6}" srcOrd="2" destOrd="0" parTransId="{058502BE-0833-403B-A6E9-4F4285133A91}" sibTransId="{AF5B2EDA-B746-4705-9CBD-262FE780F0F0}"/>
    <dgm:cxn modelId="{F3611F52-9FC4-461F-B471-8C48DA9C8317}" srcId="{FE3E0AFD-8FA3-483E-AE94-789D7692AD74}" destId="{6917DAC8-2851-402A-B4D6-F65B39BB8A02}" srcOrd="1" destOrd="0" parTransId="{F7BB9C63-B78F-4FE2-83AE-5184EA64D13D}" sibTransId="{66686AF5-BBDC-48FA-9456-372A093FBCD9}"/>
    <dgm:cxn modelId="{6483349C-3015-4A4A-B89A-0AFC40451FED}" type="presOf" srcId="{E565DCB4-E0BF-4D8A-95CE-D9D7285269E6}" destId="{AEEAE789-10A0-4CAE-97CB-AA746B6F54F9}" srcOrd="0" destOrd="0" presId="urn:microsoft.com/office/officeart/2005/8/layout/venn3"/>
    <dgm:cxn modelId="{D5E903AC-7210-4311-A01F-D782DCA02036}" type="presOf" srcId="{6917DAC8-2851-402A-B4D6-F65B39BB8A02}" destId="{703281CA-2406-42E3-9C2E-BDFF9F483104}" srcOrd="0" destOrd="0" presId="urn:microsoft.com/office/officeart/2005/8/layout/venn3"/>
    <dgm:cxn modelId="{F50D1BF9-551A-483F-8004-513CF7BB1BD2}" srcId="{FE3E0AFD-8FA3-483E-AE94-789D7692AD74}" destId="{647FCEC2-AAB3-4070-B397-BE5E507D7E78}" srcOrd="0" destOrd="0" parTransId="{C05A223F-0C53-44F8-A458-BF33560DACAE}" sibTransId="{C38B2F71-ADDC-43AA-BA0D-EC2B0EA70A95}"/>
    <dgm:cxn modelId="{5E915C31-2F94-45EE-92C9-DD0D8B51D2F2}" type="presParOf" srcId="{1334916E-F644-402E-9EA5-7CFC5BF00E16}" destId="{0FBBDC75-E62E-4B3B-8B1B-38776EF7A743}" srcOrd="0" destOrd="0" presId="urn:microsoft.com/office/officeart/2005/8/layout/venn3"/>
    <dgm:cxn modelId="{270C4B81-0E18-4B10-83A6-617683EC2552}" type="presParOf" srcId="{1334916E-F644-402E-9EA5-7CFC5BF00E16}" destId="{F0E0E68D-5D6F-48E3-818C-885C61141CAD}" srcOrd="1" destOrd="0" presId="urn:microsoft.com/office/officeart/2005/8/layout/venn3"/>
    <dgm:cxn modelId="{19A83998-7861-4ED5-A8F2-492BB8FF1A4D}" type="presParOf" srcId="{1334916E-F644-402E-9EA5-7CFC5BF00E16}" destId="{703281CA-2406-42E3-9C2E-BDFF9F483104}" srcOrd="2" destOrd="0" presId="urn:microsoft.com/office/officeart/2005/8/layout/venn3"/>
    <dgm:cxn modelId="{7A855F55-149B-49DE-91BD-72752F8B6EC3}" type="presParOf" srcId="{1334916E-F644-402E-9EA5-7CFC5BF00E16}" destId="{A42525A6-76E2-4896-BA60-2BA152BB06CA}" srcOrd="3" destOrd="0" presId="urn:microsoft.com/office/officeart/2005/8/layout/venn3"/>
    <dgm:cxn modelId="{E06ACF7F-A96C-4D78-AEB1-EDD140D3B0C1}" type="presParOf" srcId="{1334916E-F644-402E-9EA5-7CFC5BF00E16}" destId="{AEEAE789-10A0-4CAE-97CB-AA746B6F54F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B868E-AFCA-4E1F-8259-EE76327AF74C}">
      <dsp:nvSpPr>
        <dsp:cNvPr id="0" name=""/>
        <dsp:cNvSpPr/>
      </dsp:nvSpPr>
      <dsp:spPr>
        <a:xfrm>
          <a:off x="1164" y="188707"/>
          <a:ext cx="1419195" cy="56767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드론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85003" y="188707"/>
        <a:ext cx="851517" cy="567678"/>
      </dsp:txXfrm>
    </dsp:sp>
    <dsp:sp modelId="{0BBBD3AE-2E12-48F1-857E-4821C783B15A}">
      <dsp:nvSpPr>
        <dsp:cNvPr id="0" name=""/>
        <dsp:cNvSpPr/>
      </dsp:nvSpPr>
      <dsp:spPr>
        <a:xfrm>
          <a:off x="1278440" y="188707"/>
          <a:ext cx="1419195" cy="56767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자율주행차량</a:t>
          </a:r>
        </a:p>
      </dsp:txBody>
      <dsp:txXfrm>
        <a:off x="1562279" y="188707"/>
        <a:ext cx="851517" cy="567678"/>
      </dsp:txXfrm>
    </dsp:sp>
    <dsp:sp modelId="{F4C5DBDA-41A0-4BE3-B045-911862C0492E}">
      <dsp:nvSpPr>
        <dsp:cNvPr id="0" name=""/>
        <dsp:cNvSpPr/>
      </dsp:nvSpPr>
      <dsp:spPr>
        <a:xfrm>
          <a:off x="2555716" y="188707"/>
          <a:ext cx="1419195" cy="56767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배달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로봇</a:t>
          </a:r>
        </a:p>
      </dsp:txBody>
      <dsp:txXfrm>
        <a:off x="2839555" y="188707"/>
        <a:ext cx="851517" cy="567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BDC75-E62E-4B3B-8B1B-38776EF7A743}">
      <dsp:nvSpPr>
        <dsp:cNvPr id="0" name=""/>
        <dsp:cNvSpPr/>
      </dsp:nvSpPr>
      <dsp:spPr>
        <a:xfrm>
          <a:off x="1248" y="184104"/>
          <a:ext cx="1091314" cy="109131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059" tIns="22860" rIns="60059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신선식품배송</a:t>
          </a:r>
        </a:p>
      </dsp:txBody>
      <dsp:txXfrm>
        <a:off x="161067" y="343923"/>
        <a:ext cx="771676" cy="771676"/>
      </dsp:txXfrm>
    </dsp:sp>
    <dsp:sp modelId="{703281CA-2406-42E3-9C2E-BDFF9F483104}">
      <dsp:nvSpPr>
        <dsp:cNvPr id="0" name=""/>
        <dsp:cNvSpPr/>
      </dsp:nvSpPr>
      <dsp:spPr>
        <a:xfrm>
          <a:off x="874300" y="184104"/>
          <a:ext cx="1091314" cy="1091314"/>
        </a:xfrm>
        <a:prstGeom prst="ellipse">
          <a:avLst/>
        </a:prstGeom>
        <a:solidFill>
          <a:schemeClr val="accent3">
            <a:alpha val="50000"/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059" tIns="22860" rIns="60059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퀵배송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034119" y="343923"/>
        <a:ext cx="771676" cy="771676"/>
      </dsp:txXfrm>
    </dsp:sp>
    <dsp:sp modelId="{AEEAE789-10A0-4CAE-97CB-AA746B6F54F9}">
      <dsp:nvSpPr>
        <dsp:cNvPr id="0" name=""/>
        <dsp:cNvSpPr/>
      </dsp:nvSpPr>
      <dsp:spPr>
        <a:xfrm>
          <a:off x="1747351" y="184104"/>
          <a:ext cx="1091314" cy="1091314"/>
        </a:xfrm>
        <a:prstGeom prst="ellipse">
          <a:avLst/>
        </a:prstGeom>
        <a:solidFill>
          <a:schemeClr val="accent3">
            <a:alpha val="50000"/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059" tIns="22860" rIns="60059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새벽배송</a:t>
          </a:r>
        </a:p>
      </dsp:txBody>
      <dsp:txXfrm>
        <a:off x="1907170" y="343923"/>
        <a:ext cx="771676" cy="771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0.58095</cdr:x>
      <cdr:y>0.16642</cdr:y>
    </cdr:from>
    <cdr:to>
      <cdr:x>0.78471</cdr:x>
      <cdr:y>0.25735</cdr:y>
    </cdr:to>
    <cdr:sp macro="" textlink="">
      <cdr:nvSpPr>
        <cdr:cNvPr id="2" name="화살표: 오각형 1">
          <a:extLst xmlns:a="http://schemas.openxmlformats.org/drawingml/2006/main">
            <a:ext uri="{FF2B5EF4-FFF2-40B4-BE49-F238E27FC236}">
              <a16:creationId xmlns:a16="http://schemas.microsoft.com/office/drawing/2014/main" id="{71B42D88-CF28-4E96-7468-26A5B5A31E2A}"/>
            </a:ext>
          </a:extLst>
        </cdr:cNvPr>
        <cdr:cNvSpPr/>
      </cdr:nvSpPr>
      <cdr:spPr>
        <a:xfrm xmlns:a="http://schemas.openxmlformats.org/drawingml/2006/main">
          <a:off x="4963623" y="724144"/>
          <a:ext cx="1740877" cy="395654"/>
        </a:xfrm>
        <a:prstGeom xmlns:a="http://schemas.openxmlformats.org/drawingml/2006/main" prst="homePlate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단위 </a:t>
          </a:r>
          <a:r>
            <a:rPr lang="en-US" altLang="ko-KR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: </a:t>
          </a: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조원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44EAF-1C45-4D06-84C8-E898F0B70EE0}" type="datetimeFigureOut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8BC8C-1D0F-4196-9E8C-2CC8D9C659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853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3968-9923-48AD-BCAA-0969B184BE6F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427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66552-E654-4685-8F8C-151DE89B8CA9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630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2734-2FA5-4493-9E49-66A4B7FEDA17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780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7BE1F-CBF8-421B-83CF-095223D3707B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사다리꼴 6">
            <a:extLst>
              <a:ext uri="{FF2B5EF4-FFF2-40B4-BE49-F238E27FC236}">
                <a16:creationId xmlns:a16="http://schemas.microsoft.com/office/drawing/2014/main" id="{A97775F4-AB1E-A580-C39A-0C383AA65178}"/>
              </a:ext>
            </a:extLst>
          </p:cNvPr>
          <p:cNvSpPr/>
          <p:nvPr userDrawn="1"/>
        </p:nvSpPr>
        <p:spPr>
          <a:xfrm>
            <a:off x="0" y="518578"/>
            <a:ext cx="9906000" cy="423949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위쪽 모서리의 한쪽은 둥글고 다른 한쪽은 잘림 7">
            <a:extLst>
              <a:ext uri="{FF2B5EF4-FFF2-40B4-BE49-F238E27FC236}">
                <a16:creationId xmlns:a16="http://schemas.microsoft.com/office/drawing/2014/main" id="{6500493F-6399-9672-96D0-BD4EE8C50C96}"/>
              </a:ext>
            </a:extLst>
          </p:cNvPr>
          <p:cNvSpPr/>
          <p:nvPr userDrawn="1"/>
        </p:nvSpPr>
        <p:spPr>
          <a:xfrm flipH="1">
            <a:off x="531408" y="4475"/>
            <a:ext cx="8861973" cy="935182"/>
          </a:xfrm>
          <a:prstGeom prst="snipRoundRect">
            <a:avLst>
              <a:gd name="adj1" fmla="val 16667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610" y="18255"/>
            <a:ext cx="8404772" cy="93518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10" name="그림 9" descr="그래픽, 텍스트, 폰트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D6DF71-0EBE-0E00-6B15-DB36DE5614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E9E"/>
              </a:clrFrom>
              <a:clrTo>
                <a:srgbClr val="9E9E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66" y="6176963"/>
            <a:ext cx="2011856" cy="74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9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45F0-5746-427E-A67F-ADE39A965F2B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968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D84F-1632-45DD-850E-F1042FF1BB2F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569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1646E-4FB0-4C0A-AFA9-4E427DD5C01A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57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8C98-139B-4181-9D9E-E1955CCD9B5E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52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BB605-6388-460B-8990-423E9EDF39D2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80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9F1-8801-498E-90FD-ECB8973164BC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397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F156-6068-47D5-85AE-99DD0CD45442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144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966C6-5645-48CA-903D-162BC14A7EBD}" type="datetime1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FB1B-353B-4DA8-B37A-94A61DEF52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701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한쪽 모서리 3">
            <a:extLst>
              <a:ext uri="{FF2B5EF4-FFF2-40B4-BE49-F238E27FC236}">
                <a16:creationId xmlns:a16="http://schemas.microsoft.com/office/drawing/2014/main" id="{59FF9C55-1416-5D6D-0278-EB40AE6FDB27}"/>
              </a:ext>
            </a:extLst>
          </p:cNvPr>
          <p:cNvSpPr/>
          <p:nvPr/>
        </p:nvSpPr>
        <p:spPr>
          <a:xfrm flipH="1">
            <a:off x="4953000" y="-8794"/>
            <a:ext cx="4953000" cy="6858000"/>
          </a:xfrm>
          <a:prstGeom prst="round1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 descr="그래픽, 텍스트, 폰트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374749-6333-B7B4-3334-E5E19D28C6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9E9E9E"/>
              </a:clrFrom>
              <a:clrTo>
                <a:srgbClr val="9E9E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" y="116691"/>
            <a:ext cx="2555631" cy="824085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C948C68A-9B00-6A0D-C5D7-F8282AB06F87}"/>
              </a:ext>
            </a:extLst>
          </p:cNvPr>
          <p:cNvSpPr/>
          <p:nvPr/>
        </p:nvSpPr>
        <p:spPr>
          <a:xfrm>
            <a:off x="1242656" y="4229105"/>
            <a:ext cx="7406040" cy="8240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>
                <a:gd name="adj" fmla="val 49550"/>
              </a:avLst>
            </a:prstTxWarp>
            <a:spAutoFit/>
          </a:bodyPr>
          <a:lstStyle/>
          <a:p>
            <a:pPr algn="ctr"/>
            <a:r>
              <a:rPr lang="en-US" altLang="ko-KR" sz="5400" b="1" dirty="0">
                <a:ln w="0"/>
                <a:effectLst>
                  <a:reflection blurRad="6350" stA="55000" endA="300" endPos="45500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Last Mile Delivery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340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71081FD-9382-9AA3-E2F2-94FA490A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9F59E-387F-6AF5-39BE-7666B7B14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2</a:t>
            </a:fld>
            <a:endParaRPr lang="ko-KR" altLang="en-US"/>
          </a:p>
        </p:txBody>
      </p:sp>
      <p:pic>
        <p:nvPicPr>
          <p:cNvPr id="6" name="그림 5" descr="그림, 예술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459BD2C-CA96-CF40-F560-5E476C108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8" t="35018" r="6782" b="35341"/>
          <a:stretch>
            <a:fillRect/>
          </a:stretch>
        </p:blipFill>
        <p:spPr>
          <a:xfrm>
            <a:off x="8153667" y="4130450"/>
            <a:ext cx="1239715" cy="161778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F4D45C51-48ED-7D0B-2EAA-E886E2C34F79}"/>
              </a:ext>
            </a:extLst>
          </p:cNvPr>
          <p:cNvSpPr/>
          <p:nvPr/>
        </p:nvSpPr>
        <p:spPr>
          <a:xfrm>
            <a:off x="2007577" y="1799961"/>
            <a:ext cx="5826369" cy="219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화살표: 오각형 6">
            <a:extLst>
              <a:ext uri="{FF2B5EF4-FFF2-40B4-BE49-F238E27FC236}">
                <a16:creationId xmlns:a16="http://schemas.microsoft.com/office/drawing/2014/main" id="{D626DF2B-9899-6572-C3DD-84B3BD5B5A74}"/>
              </a:ext>
            </a:extLst>
          </p:cNvPr>
          <p:cNvSpPr/>
          <p:nvPr/>
        </p:nvSpPr>
        <p:spPr>
          <a:xfrm>
            <a:off x="826477" y="1290007"/>
            <a:ext cx="1758462" cy="72976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3064B-B767-6030-D62D-8C3A281B2A4E}"/>
              </a:ext>
            </a:extLst>
          </p:cNvPr>
          <p:cNvSpPr txBox="1"/>
          <p:nvPr/>
        </p:nvSpPr>
        <p:spPr>
          <a:xfrm>
            <a:off x="2584939" y="1338296"/>
            <a:ext cx="48797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딜리버리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개념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3080B1C-7390-A05B-9239-D1877F40C6E3}"/>
              </a:ext>
            </a:extLst>
          </p:cNvPr>
          <p:cNvSpPr/>
          <p:nvPr/>
        </p:nvSpPr>
        <p:spPr>
          <a:xfrm>
            <a:off x="2007577" y="5638331"/>
            <a:ext cx="5826369" cy="219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각형 10">
            <a:extLst>
              <a:ext uri="{FF2B5EF4-FFF2-40B4-BE49-F238E27FC236}">
                <a16:creationId xmlns:a16="http://schemas.microsoft.com/office/drawing/2014/main" id="{3CCF0C57-A5BA-474A-F48D-F777675FC1E6}"/>
              </a:ext>
            </a:extLst>
          </p:cNvPr>
          <p:cNvSpPr/>
          <p:nvPr/>
        </p:nvSpPr>
        <p:spPr>
          <a:xfrm>
            <a:off x="826477" y="5128377"/>
            <a:ext cx="1758462" cy="72976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C4907-2C3D-8CDE-85C1-99F0D6107D2D}"/>
              </a:ext>
            </a:extLst>
          </p:cNvPr>
          <p:cNvSpPr txBox="1"/>
          <p:nvPr/>
        </p:nvSpPr>
        <p:spPr>
          <a:xfrm>
            <a:off x="2584939" y="5176666"/>
            <a:ext cx="48797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3" action="ppaction://hlinksldjump"/>
              </a:rPr>
              <a:t>라스트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  <a:hlinkClick r:id="rId3" action="ppaction://hlinksldjump"/>
              </a:rPr>
              <a:t>딜리버리의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3" action="ppaction://hlinksldjump"/>
              </a:rPr>
              <a:t> 변화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5E2F434-46BE-B15B-8EEE-88B7016E7E87}"/>
              </a:ext>
            </a:extLst>
          </p:cNvPr>
          <p:cNvSpPr/>
          <p:nvPr/>
        </p:nvSpPr>
        <p:spPr>
          <a:xfrm>
            <a:off x="2007577" y="3039677"/>
            <a:ext cx="5826369" cy="219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오각형 13">
            <a:extLst>
              <a:ext uri="{FF2B5EF4-FFF2-40B4-BE49-F238E27FC236}">
                <a16:creationId xmlns:a16="http://schemas.microsoft.com/office/drawing/2014/main" id="{92E3324F-1986-FC2C-C2E7-1C2400FEC602}"/>
              </a:ext>
            </a:extLst>
          </p:cNvPr>
          <p:cNvSpPr/>
          <p:nvPr/>
        </p:nvSpPr>
        <p:spPr>
          <a:xfrm>
            <a:off x="826477" y="2529723"/>
            <a:ext cx="1758462" cy="72976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F34324-980D-BCBF-6874-7B9273AE4990}"/>
              </a:ext>
            </a:extLst>
          </p:cNvPr>
          <p:cNvSpPr txBox="1"/>
          <p:nvPr/>
        </p:nvSpPr>
        <p:spPr>
          <a:xfrm>
            <a:off x="2584939" y="2578012"/>
            <a:ext cx="48797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시대로 변화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AFC5CE0-77D2-CCE4-FF86-85229AD770D8}"/>
              </a:ext>
            </a:extLst>
          </p:cNvPr>
          <p:cNvSpPr/>
          <p:nvPr/>
        </p:nvSpPr>
        <p:spPr>
          <a:xfrm>
            <a:off x="2007577" y="4339004"/>
            <a:ext cx="5826369" cy="219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각형 16">
            <a:extLst>
              <a:ext uri="{FF2B5EF4-FFF2-40B4-BE49-F238E27FC236}">
                <a16:creationId xmlns:a16="http://schemas.microsoft.com/office/drawing/2014/main" id="{800AD717-6856-103C-B0F0-9CB8DAC3900E}"/>
              </a:ext>
            </a:extLst>
          </p:cNvPr>
          <p:cNvSpPr/>
          <p:nvPr/>
        </p:nvSpPr>
        <p:spPr>
          <a:xfrm>
            <a:off x="826477" y="3829050"/>
            <a:ext cx="1758462" cy="72976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5BDE43-E16D-62F3-21A2-8BCF6FBE6B33}"/>
              </a:ext>
            </a:extLst>
          </p:cNvPr>
          <p:cNvSpPr txBox="1"/>
          <p:nvPr/>
        </p:nvSpPr>
        <p:spPr>
          <a:xfrm>
            <a:off x="2584939" y="3861690"/>
            <a:ext cx="487973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라스트 마일 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딜리버리의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부상</a:t>
            </a:r>
          </a:p>
        </p:txBody>
      </p:sp>
    </p:spTree>
    <p:extLst>
      <p:ext uri="{BB962C8B-B14F-4D97-AF65-F5344CB8AC3E}">
        <p14:creationId xmlns:p14="http://schemas.microsoft.com/office/powerpoint/2010/main" val="18584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47082D-AD8C-9E6D-A108-9DCD86C14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라스트 마일 </a:t>
            </a:r>
            <a:r>
              <a:rPr lang="ko-KR" altLang="en-US" dirty="0" err="1"/>
              <a:t>딜리버리</a:t>
            </a:r>
            <a:r>
              <a:rPr lang="ko-KR" altLang="en-US" dirty="0"/>
              <a:t> 개념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2B7116-53BB-CD61-4F61-D125AF5D3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78" y="1104656"/>
            <a:ext cx="7706824" cy="25969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Last Mile Delivery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All element used to convey goods to their destination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In order to save logistics freight costs from courier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companies, distributors have to order products and ship them to consumers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0B174A-12F9-D7E1-C323-FF75FFE0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70E40AB9-CC97-4239-DE05-78867E7BA5E2}"/>
              </a:ext>
            </a:extLst>
          </p:cNvPr>
          <p:cNvSpPr txBox="1">
            <a:spLocks/>
          </p:cNvSpPr>
          <p:nvPr/>
        </p:nvSpPr>
        <p:spPr>
          <a:xfrm>
            <a:off x="179878" y="3730504"/>
            <a:ext cx="8911368" cy="2596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라스트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마일 </a:t>
            </a:r>
            <a:r>
              <a:rPr lang="ko-KR" altLang="en-US" sz="24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딜리버리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상품이 목적지까지 전달되기 위해 사용되는 모든 요소들로 택배업체에 서 물류 운송비용을 절약하기 위한 기술적 방안으로 최근에는 유통업체가 제품을 주문 받아 소비자들에게 배송하는 것까지 포함</a:t>
            </a:r>
            <a:endParaRPr lang="en-US" altLang="ko-KR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B1055FCB-86F2-303B-EF09-D6B7B87DFB7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6702" y="1908296"/>
            <a:ext cx="15843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A7DBC0-0FFC-5605-CA87-37D1A61A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라스트 마일 시대로 변화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B7B79388-D2B4-8DE1-3D27-9FAF31AC34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919930"/>
              </p:ext>
            </p:extLst>
          </p:nvPr>
        </p:nvGraphicFramePr>
        <p:xfrm>
          <a:off x="1635369" y="2492229"/>
          <a:ext cx="7845936" cy="33458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22968">
                  <a:extLst>
                    <a:ext uri="{9D8B030D-6E8A-4147-A177-3AD203B41FA5}">
                      <a16:colId xmlns:a16="http://schemas.microsoft.com/office/drawing/2014/main" val="1455220849"/>
                    </a:ext>
                  </a:extLst>
                </a:gridCol>
                <a:gridCol w="3922968">
                  <a:extLst>
                    <a:ext uri="{9D8B030D-6E8A-4147-A177-3AD203B41FA5}">
                      <a16:colId xmlns:a16="http://schemas.microsoft.com/office/drawing/2014/main" val="785092394"/>
                    </a:ext>
                  </a:extLst>
                </a:gridCol>
              </a:tblGrid>
              <a:tr h="8496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변화되는 교통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물류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유통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자본시장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소비자가 원하는 방식으로 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제품을 공급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8978172"/>
                  </a:ext>
                </a:extLst>
              </a:tr>
              <a:tr h="8496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전자상거래의 발달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서비스 요구 수준 높아짐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349470"/>
                  </a:ext>
                </a:extLst>
              </a:tr>
              <a:tr h="164655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고객 주문 물품이 최종 목적지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가지 안전하고 정확하게 도착 할 수 있는 완성도 높은 시스템이 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매우 중요시 됨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소비자가 원하는 방식으로 </a:t>
                      </a:r>
                      <a:endParaRPr lang="en-US" altLang="ko-KR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제품을 공급하기 위하여 배송 리드타임을 단축하고 서비스 품질을 높이는 것이 중요시 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218361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54FA09-5406-1B73-38A4-6B0310F03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사각형: 잘린 위쪽 모서리 5">
            <a:extLst>
              <a:ext uri="{FF2B5EF4-FFF2-40B4-BE49-F238E27FC236}">
                <a16:creationId xmlns:a16="http://schemas.microsoft.com/office/drawing/2014/main" id="{48F66595-FF73-E5FD-A507-D78506083739}"/>
              </a:ext>
            </a:extLst>
          </p:cNvPr>
          <p:cNvSpPr/>
          <p:nvPr/>
        </p:nvSpPr>
        <p:spPr>
          <a:xfrm>
            <a:off x="553915" y="2488223"/>
            <a:ext cx="1072662" cy="1705708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배경</a:t>
            </a:r>
          </a:p>
        </p:txBody>
      </p:sp>
      <p:sp>
        <p:nvSpPr>
          <p:cNvPr id="7" name="사각형: 잘린 위쪽 모서리 6">
            <a:extLst>
              <a:ext uri="{FF2B5EF4-FFF2-40B4-BE49-F238E27FC236}">
                <a16:creationId xmlns:a16="http://schemas.microsoft.com/office/drawing/2014/main" id="{B07D556F-EE5B-0D64-C722-1A8D73576205}"/>
              </a:ext>
            </a:extLst>
          </p:cNvPr>
          <p:cNvSpPr/>
          <p:nvPr/>
        </p:nvSpPr>
        <p:spPr>
          <a:xfrm>
            <a:off x="553915" y="4193931"/>
            <a:ext cx="1072662" cy="1644163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특징</a:t>
            </a:r>
          </a:p>
        </p:txBody>
      </p:sp>
      <p:sp>
        <p:nvSpPr>
          <p:cNvPr id="8" name="순서도: 문서 7">
            <a:extLst>
              <a:ext uri="{FF2B5EF4-FFF2-40B4-BE49-F238E27FC236}">
                <a16:creationId xmlns:a16="http://schemas.microsoft.com/office/drawing/2014/main" id="{3F85FF5C-7CB3-59A2-4EDB-C49B4FAC777D}"/>
              </a:ext>
            </a:extLst>
          </p:cNvPr>
          <p:cNvSpPr/>
          <p:nvPr/>
        </p:nvSpPr>
        <p:spPr>
          <a:xfrm flipV="1">
            <a:off x="1635369" y="1553041"/>
            <a:ext cx="3921369" cy="935182"/>
          </a:xfrm>
          <a:prstGeom prst="flowChart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사각형: 잘린 한쪽 모서리 8">
            <a:extLst>
              <a:ext uri="{FF2B5EF4-FFF2-40B4-BE49-F238E27FC236}">
                <a16:creationId xmlns:a16="http://schemas.microsoft.com/office/drawing/2014/main" id="{7A8DC379-80E1-D679-D651-7AF2E47F82A0}"/>
              </a:ext>
            </a:extLst>
          </p:cNvPr>
          <p:cNvSpPr/>
          <p:nvPr/>
        </p:nvSpPr>
        <p:spPr>
          <a:xfrm flipH="1">
            <a:off x="1635367" y="1740877"/>
            <a:ext cx="3921367" cy="74734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물류환경 변화 가속도</a:t>
            </a:r>
          </a:p>
        </p:txBody>
      </p:sp>
      <p:sp>
        <p:nvSpPr>
          <p:cNvPr id="10" name="순서도: 문서 9">
            <a:extLst>
              <a:ext uri="{FF2B5EF4-FFF2-40B4-BE49-F238E27FC236}">
                <a16:creationId xmlns:a16="http://schemas.microsoft.com/office/drawing/2014/main" id="{5795DEBC-3F0F-A619-8ED8-F01C6EFA37ED}"/>
              </a:ext>
            </a:extLst>
          </p:cNvPr>
          <p:cNvSpPr/>
          <p:nvPr/>
        </p:nvSpPr>
        <p:spPr>
          <a:xfrm flipV="1">
            <a:off x="5568728" y="1553041"/>
            <a:ext cx="3921369" cy="935182"/>
          </a:xfrm>
          <a:prstGeom prst="flowChartDocumen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사각형: 잘린 한쪽 모서리 10">
            <a:extLst>
              <a:ext uri="{FF2B5EF4-FFF2-40B4-BE49-F238E27FC236}">
                <a16:creationId xmlns:a16="http://schemas.microsoft.com/office/drawing/2014/main" id="{70992517-805E-129E-FB4A-A42449183F98}"/>
              </a:ext>
            </a:extLst>
          </p:cNvPr>
          <p:cNvSpPr/>
          <p:nvPr/>
        </p:nvSpPr>
        <p:spPr>
          <a:xfrm flipH="1">
            <a:off x="5568726" y="1740877"/>
            <a:ext cx="3921367" cy="747346"/>
          </a:xfrm>
          <a:prstGeom prst="snip1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네트워크 구조 변화</a:t>
            </a:r>
          </a:p>
        </p:txBody>
      </p:sp>
    </p:spTree>
    <p:extLst>
      <p:ext uri="{BB962C8B-B14F-4D97-AF65-F5344CB8AC3E}">
        <p14:creationId xmlns:p14="http://schemas.microsoft.com/office/powerpoint/2010/main" val="270577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0C24F9-9B9F-9306-43EC-2049E57A5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라스트 마일 </a:t>
            </a:r>
            <a:r>
              <a:rPr lang="ko-KR" altLang="en-US" dirty="0" err="1"/>
              <a:t>딜리버리의</a:t>
            </a:r>
            <a:r>
              <a:rPr lang="ko-KR" altLang="en-US" dirty="0"/>
              <a:t> 부상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1A44EA9E-FC47-5C46-BF5B-BD35446C4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010519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0FBE42-524D-5ACA-B0F9-707AD549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28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B171EB-2FD6-D100-65B9-F6FD8605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라스트 </a:t>
            </a:r>
            <a:r>
              <a:rPr lang="ko-KR" altLang="en-US" dirty="0" err="1"/>
              <a:t>딜리버리의</a:t>
            </a:r>
            <a:r>
              <a:rPr lang="ko-KR" altLang="en-US" dirty="0"/>
              <a:t> 변화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ABC55D-9EEE-F3EB-B9C0-845E0223E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DFB1B-353B-4DA8-B37A-94A61DEF525C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D94A9E74-E60C-7D60-9A6F-0023FD0B0E5C}"/>
              </a:ext>
            </a:extLst>
          </p:cNvPr>
          <p:cNvGrpSpPr/>
          <p:nvPr/>
        </p:nvGrpSpPr>
        <p:grpSpPr>
          <a:xfrm>
            <a:off x="5060949" y="1248508"/>
            <a:ext cx="4525108" cy="4879730"/>
            <a:chOff x="4473818" y="1248508"/>
            <a:chExt cx="4525108" cy="4879730"/>
          </a:xfrm>
        </p:grpSpPr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12094EFB-F741-41F7-E3DB-25706E765723}"/>
                </a:ext>
              </a:extLst>
            </p:cNvPr>
            <p:cNvGrpSpPr/>
            <p:nvPr/>
          </p:nvGrpSpPr>
          <p:grpSpPr>
            <a:xfrm>
              <a:off x="4473818" y="1248508"/>
              <a:ext cx="4525108" cy="4879730"/>
              <a:chOff x="5060949" y="1248508"/>
              <a:chExt cx="4525108" cy="4879730"/>
            </a:xfrm>
          </p:grpSpPr>
          <p:sp>
            <p:nvSpPr>
              <p:cNvPr id="6" name="사각형: 잘린 한쪽 모서리 5">
                <a:extLst>
                  <a:ext uri="{FF2B5EF4-FFF2-40B4-BE49-F238E27FC236}">
                    <a16:creationId xmlns:a16="http://schemas.microsoft.com/office/drawing/2014/main" id="{DC2C99B3-8BCD-DC0C-5CA1-7E8B5E4F2D4B}"/>
                  </a:ext>
                </a:extLst>
              </p:cNvPr>
              <p:cNvSpPr/>
              <p:nvPr/>
            </p:nvSpPr>
            <p:spPr>
              <a:xfrm flipH="1">
                <a:off x="5060949" y="1248508"/>
                <a:ext cx="4525108" cy="4879730"/>
              </a:xfrm>
              <a:prstGeom prst="snip1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2225">
                <a:prstDash val="solid"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20" name="팔각형 19">
                <a:extLst>
                  <a:ext uri="{FF2B5EF4-FFF2-40B4-BE49-F238E27FC236}">
                    <a16:creationId xmlns:a16="http://schemas.microsoft.com/office/drawing/2014/main" id="{90302720-3BD8-5F67-B5E6-310FE728BBA2}"/>
                  </a:ext>
                </a:extLst>
              </p:cNvPr>
              <p:cNvSpPr/>
              <p:nvPr/>
            </p:nvSpPr>
            <p:spPr>
              <a:xfrm>
                <a:off x="5820508" y="1418820"/>
                <a:ext cx="3490546" cy="568242"/>
              </a:xfrm>
              <a:prstGeom prst="octagon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감성적 측면</a:t>
                </a:r>
              </a:p>
            </p:txBody>
          </p:sp>
          <p:sp>
            <p:nvSpPr>
              <p:cNvPr id="21" name="두루마리 모양: 가로로 말림 20">
                <a:extLst>
                  <a:ext uri="{FF2B5EF4-FFF2-40B4-BE49-F238E27FC236}">
                    <a16:creationId xmlns:a16="http://schemas.microsoft.com/office/drawing/2014/main" id="{5A04F7C1-48C8-E0A8-76AE-FB1FF7B0DA38}"/>
                  </a:ext>
                </a:extLst>
              </p:cNvPr>
              <p:cNvSpPr/>
              <p:nvPr/>
            </p:nvSpPr>
            <p:spPr>
              <a:xfrm>
                <a:off x="5226539" y="2363993"/>
                <a:ext cx="1868854" cy="773271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단순배송</a:t>
                </a:r>
                <a:endPara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이상</a:t>
                </a:r>
              </a:p>
            </p:txBody>
          </p:sp>
          <p:sp>
            <p:nvSpPr>
              <p:cNvPr id="22" name="두루마리 모양: 가로로 말림 21">
                <a:extLst>
                  <a:ext uri="{FF2B5EF4-FFF2-40B4-BE49-F238E27FC236}">
                    <a16:creationId xmlns:a16="http://schemas.microsoft.com/office/drawing/2014/main" id="{EE511A25-34B8-56FA-0E7B-842C253D20B2}"/>
                  </a:ext>
                </a:extLst>
              </p:cNvPr>
              <p:cNvSpPr/>
              <p:nvPr/>
            </p:nvSpPr>
            <p:spPr>
              <a:xfrm flipH="1">
                <a:off x="7565781" y="2363993"/>
                <a:ext cx="1868854" cy="773271"/>
              </a:xfrm>
              <a:prstGeom prst="horizontalScroll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err="1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긍정이미지</a:t>
                </a:r>
                <a:endPara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전달</a:t>
                </a:r>
              </a:p>
            </p:txBody>
          </p:sp>
          <p:cxnSp>
            <p:nvCxnSpPr>
              <p:cNvPr id="24" name="연결선: 꺾임 23">
                <a:extLst>
                  <a:ext uri="{FF2B5EF4-FFF2-40B4-BE49-F238E27FC236}">
                    <a16:creationId xmlns:a16="http://schemas.microsoft.com/office/drawing/2014/main" id="{310A38B0-72E6-F5DE-9A36-30439E27E1C6}"/>
                  </a:ext>
                </a:extLst>
              </p:cNvPr>
              <p:cNvCxnSpPr>
                <a:cxnSpLocks/>
                <a:stCxn id="21" idx="0"/>
                <a:endCxn id="22" idx="0"/>
              </p:cNvCxnSpPr>
              <p:nvPr/>
            </p:nvCxnSpPr>
            <p:spPr>
              <a:xfrm rot="16200000" flipH="1">
                <a:off x="7330587" y="1291031"/>
                <a:ext cx="12700" cy="2339242"/>
              </a:xfrm>
              <a:prstGeom prst="bentConnector3">
                <a:avLst>
                  <a:gd name="adj1" fmla="val -2841575"/>
                </a:avLst>
              </a:prstGeom>
              <a:ln w="25400">
                <a:headEnd type="oval"/>
                <a:tailEnd type="oval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설명선: 아래쪽 화살표 32">
                <a:extLst>
                  <a:ext uri="{FF2B5EF4-FFF2-40B4-BE49-F238E27FC236}">
                    <a16:creationId xmlns:a16="http://schemas.microsoft.com/office/drawing/2014/main" id="{E86048FA-77AE-E78D-085D-021FD8F697C5}"/>
                  </a:ext>
                </a:extLst>
              </p:cNvPr>
              <p:cNvSpPr/>
              <p:nvPr/>
            </p:nvSpPr>
            <p:spPr>
              <a:xfrm>
                <a:off x="6167316" y="3190021"/>
                <a:ext cx="2332892" cy="648347"/>
              </a:xfrm>
              <a:prstGeom prst="downArrowCallout">
                <a:avLst>
                  <a:gd name="adj1" fmla="val 107778"/>
                  <a:gd name="adj2" fmla="val 53889"/>
                  <a:gd name="adj3" fmla="val 25000"/>
                  <a:gd name="adj4" fmla="val 7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err="1">
                    <a:solidFill>
                      <a:schemeClr val="bg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고객선호도조사</a:t>
                </a:r>
                <a:endPara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8" name="정육면체 37">
                <a:extLst>
                  <a:ext uri="{FF2B5EF4-FFF2-40B4-BE49-F238E27FC236}">
                    <a16:creationId xmlns:a16="http://schemas.microsoft.com/office/drawing/2014/main" id="{88631CE9-25E5-AA78-4D71-7C1811BF7B65}"/>
                  </a:ext>
                </a:extLst>
              </p:cNvPr>
              <p:cNvSpPr/>
              <p:nvPr/>
            </p:nvSpPr>
            <p:spPr>
              <a:xfrm>
                <a:off x="5226298" y="4231224"/>
                <a:ext cx="1965320" cy="519695"/>
              </a:xfrm>
              <a:prstGeom prst="cub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서비스요구수준</a:t>
                </a:r>
                <a:endPara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37" name="화살표: 위쪽 36">
                <a:extLst>
                  <a:ext uri="{FF2B5EF4-FFF2-40B4-BE49-F238E27FC236}">
                    <a16:creationId xmlns:a16="http://schemas.microsoft.com/office/drawing/2014/main" id="{EDFE7E50-1408-883C-0241-8A8C229D8049}"/>
                  </a:ext>
                </a:extLst>
              </p:cNvPr>
              <p:cNvSpPr/>
              <p:nvPr/>
            </p:nvSpPr>
            <p:spPr>
              <a:xfrm>
                <a:off x="5358430" y="3732601"/>
                <a:ext cx="1657348" cy="534025"/>
              </a:xfrm>
              <a:prstGeom prst="upArrow">
                <a:avLst>
                  <a:gd name="adj1" fmla="val 60610"/>
                  <a:gd name="adj2" fmla="val 5658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높아짐</a:t>
                </a:r>
              </a:p>
            </p:txBody>
          </p:sp>
          <p:sp>
            <p:nvSpPr>
              <p:cNvPr id="39" name="정육면체 38">
                <a:extLst>
                  <a:ext uri="{FF2B5EF4-FFF2-40B4-BE49-F238E27FC236}">
                    <a16:creationId xmlns:a16="http://schemas.microsoft.com/office/drawing/2014/main" id="{DCAAB0A6-E105-A80A-1EAB-0E92C5E6E2F9}"/>
                  </a:ext>
                </a:extLst>
              </p:cNvPr>
              <p:cNvSpPr/>
              <p:nvPr/>
            </p:nvSpPr>
            <p:spPr>
              <a:xfrm>
                <a:off x="7433407" y="4219360"/>
                <a:ext cx="2001227" cy="519695"/>
              </a:xfrm>
              <a:prstGeom prst="cub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배송시간</a:t>
                </a:r>
              </a:p>
            </p:txBody>
          </p:sp>
          <p:sp>
            <p:nvSpPr>
              <p:cNvPr id="41" name="화살표: 아래쪽 40">
                <a:extLst>
                  <a:ext uri="{FF2B5EF4-FFF2-40B4-BE49-F238E27FC236}">
                    <a16:creationId xmlns:a16="http://schemas.microsoft.com/office/drawing/2014/main" id="{E92E78A6-418B-6CC1-6FF9-914D34D79B7F}"/>
                  </a:ext>
                </a:extLst>
              </p:cNvPr>
              <p:cNvSpPr/>
              <p:nvPr/>
            </p:nvSpPr>
            <p:spPr>
              <a:xfrm>
                <a:off x="7814655" y="3735855"/>
                <a:ext cx="1389914" cy="548355"/>
              </a:xfrm>
              <a:prstGeom prst="downArrow">
                <a:avLst>
                  <a:gd name="adj1" fmla="val 59722"/>
                  <a:gd name="adj2" fmla="val 5000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단축</a:t>
                </a:r>
              </a:p>
            </p:txBody>
          </p:sp>
          <p:sp>
            <p:nvSpPr>
              <p:cNvPr id="43" name="화살표: 오각형 42">
                <a:extLst>
                  <a:ext uri="{FF2B5EF4-FFF2-40B4-BE49-F238E27FC236}">
                    <a16:creationId xmlns:a16="http://schemas.microsoft.com/office/drawing/2014/main" id="{C736D79B-714B-3C75-F0E0-FD2655331568}"/>
                  </a:ext>
                </a:extLst>
              </p:cNvPr>
              <p:cNvSpPr/>
              <p:nvPr/>
            </p:nvSpPr>
            <p:spPr>
              <a:xfrm>
                <a:off x="5265617" y="5156790"/>
                <a:ext cx="1381368" cy="773271"/>
              </a:xfrm>
              <a:prstGeom prst="homePlat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언제</a:t>
                </a:r>
                <a:endPara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어디서나</a:t>
                </a:r>
              </a:p>
            </p:txBody>
          </p:sp>
          <p:sp>
            <p:nvSpPr>
              <p:cNvPr id="44" name="화살표: 갈매기형 수장 43">
                <a:extLst>
                  <a:ext uri="{FF2B5EF4-FFF2-40B4-BE49-F238E27FC236}">
                    <a16:creationId xmlns:a16="http://schemas.microsoft.com/office/drawing/2014/main" id="{E70AE534-0427-171A-C5E5-CBFC1CA4E6DF}"/>
                  </a:ext>
                </a:extLst>
              </p:cNvPr>
              <p:cNvSpPr/>
              <p:nvPr/>
            </p:nvSpPr>
            <p:spPr>
              <a:xfrm>
                <a:off x="6519799" y="5187462"/>
                <a:ext cx="1265055" cy="791501"/>
              </a:xfrm>
              <a:prstGeom prst="chevron">
                <a:avLst>
                  <a:gd name="adj" fmla="val 30005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고객요구</a:t>
                </a:r>
                <a:endPara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</p:grpSp>
        <p:sp>
          <p:nvSpPr>
            <p:cNvPr id="51" name="별: 꼭짓점 12개 50">
              <a:extLst>
                <a:ext uri="{FF2B5EF4-FFF2-40B4-BE49-F238E27FC236}">
                  <a16:creationId xmlns:a16="http://schemas.microsoft.com/office/drawing/2014/main" id="{2DE4362F-5335-FEF7-282C-2884884CF778}"/>
                </a:ext>
              </a:extLst>
            </p:cNvPr>
            <p:cNvSpPr/>
            <p:nvPr/>
          </p:nvSpPr>
          <p:spPr>
            <a:xfrm rot="20462732">
              <a:off x="7061506" y="4964509"/>
              <a:ext cx="1926814" cy="1050084"/>
            </a:xfrm>
            <a:prstGeom prst="star12">
              <a:avLst>
                <a:gd name="adj" fmla="val 2716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즉시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대응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D8E6745B-4D4B-E8E2-E1ED-4F892CD4E0F3}"/>
              </a:ext>
            </a:extLst>
          </p:cNvPr>
          <p:cNvGrpSpPr/>
          <p:nvPr/>
        </p:nvGrpSpPr>
        <p:grpSpPr>
          <a:xfrm>
            <a:off x="319943" y="1248508"/>
            <a:ext cx="4525108" cy="4879730"/>
            <a:chOff x="319943" y="1248508"/>
            <a:chExt cx="4525108" cy="4879730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FF5266F0-5F22-AF7F-482B-589BB2FE0C4B}"/>
                </a:ext>
              </a:extLst>
            </p:cNvPr>
            <p:cNvGrpSpPr/>
            <p:nvPr/>
          </p:nvGrpSpPr>
          <p:grpSpPr>
            <a:xfrm>
              <a:off x="319943" y="1248508"/>
              <a:ext cx="4525108" cy="4879730"/>
              <a:chOff x="319943" y="1248508"/>
              <a:chExt cx="4525108" cy="4879730"/>
            </a:xfrm>
          </p:grpSpPr>
          <p:sp>
            <p:nvSpPr>
              <p:cNvPr id="5" name="사각형: 잘린 한쪽 모서리 4">
                <a:extLst>
                  <a:ext uri="{FF2B5EF4-FFF2-40B4-BE49-F238E27FC236}">
                    <a16:creationId xmlns:a16="http://schemas.microsoft.com/office/drawing/2014/main" id="{FF85B082-2732-214B-C70C-163E38CCCAFC}"/>
                  </a:ext>
                </a:extLst>
              </p:cNvPr>
              <p:cNvSpPr/>
              <p:nvPr/>
            </p:nvSpPr>
            <p:spPr>
              <a:xfrm>
                <a:off x="319943" y="1248508"/>
                <a:ext cx="4525108" cy="4879730"/>
              </a:xfrm>
              <a:prstGeom prst="snip1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2225"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순서도: 문서 6">
                <a:extLst>
                  <a:ext uri="{FF2B5EF4-FFF2-40B4-BE49-F238E27FC236}">
                    <a16:creationId xmlns:a16="http://schemas.microsoft.com/office/drawing/2014/main" id="{190958C1-EAB8-81BC-03A4-22CF797560F0}"/>
                  </a:ext>
                </a:extLst>
              </p:cNvPr>
              <p:cNvSpPr/>
              <p:nvPr/>
            </p:nvSpPr>
            <p:spPr>
              <a:xfrm>
                <a:off x="509954" y="1547446"/>
                <a:ext cx="1141046" cy="1169377"/>
              </a:xfrm>
              <a:prstGeom prst="flowChartDocumen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서비스의 </a:t>
                </a:r>
                <a:endParaRPr lang="en-US" altLang="ko-KR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변화</a:t>
                </a:r>
              </a:p>
            </p:txBody>
          </p:sp>
          <p:graphicFrame>
            <p:nvGraphicFramePr>
              <p:cNvPr id="8" name="다이어그램 7">
                <a:extLst>
                  <a:ext uri="{FF2B5EF4-FFF2-40B4-BE49-F238E27FC236}">
                    <a16:creationId xmlns:a16="http://schemas.microsoft.com/office/drawing/2014/main" id="{BA96FB92-88D1-8AE1-8737-92E4B084368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53285145"/>
                  </p:ext>
                </p:extLst>
              </p:nvPr>
            </p:nvGraphicFramePr>
            <p:xfrm>
              <a:off x="701431" y="4106008"/>
              <a:ext cx="3976076" cy="9450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graphicFrame>
            <p:nvGraphicFramePr>
              <p:cNvPr id="11" name="다이어그램 10">
                <a:extLst>
                  <a:ext uri="{FF2B5EF4-FFF2-40B4-BE49-F238E27FC236}">
                    <a16:creationId xmlns:a16="http://schemas.microsoft.com/office/drawing/2014/main" id="{5B53295F-8B0D-714C-1CC8-98D1B3C3796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3841966"/>
                  </p:ext>
                </p:extLst>
              </p:nvPr>
            </p:nvGraphicFramePr>
            <p:xfrm>
              <a:off x="1714499" y="1418820"/>
              <a:ext cx="2839915" cy="14595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sp>
            <p:nvSpPr>
              <p:cNvPr id="14" name="이등변 삼각형 13">
                <a:extLst>
                  <a:ext uri="{FF2B5EF4-FFF2-40B4-BE49-F238E27FC236}">
                    <a16:creationId xmlns:a16="http://schemas.microsoft.com/office/drawing/2014/main" id="{6D5ABE7E-C91F-1FD8-F98A-804F0B9E39DE}"/>
                  </a:ext>
                </a:extLst>
              </p:cNvPr>
              <p:cNvSpPr/>
              <p:nvPr/>
            </p:nvSpPr>
            <p:spPr>
              <a:xfrm>
                <a:off x="1406769" y="5043898"/>
                <a:ext cx="2400300" cy="945093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</p:txBody>
          </p:sp>
          <p:sp>
            <p:nvSpPr>
              <p:cNvPr id="15" name="화살표: 톱니 모양의 오른쪽 14">
                <a:extLst>
                  <a:ext uri="{FF2B5EF4-FFF2-40B4-BE49-F238E27FC236}">
                    <a16:creationId xmlns:a16="http://schemas.microsoft.com/office/drawing/2014/main" id="{D19B8636-37B5-4A1B-E311-F57D656DBFDC}"/>
                  </a:ext>
                </a:extLst>
              </p:cNvPr>
              <p:cNvSpPr/>
              <p:nvPr/>
            </p:nvSpPr>
            <p:spPr>
              <a:xfrm>
                <a:off x="701431" y="3137264"/>
                <a:ext cx="1461479" cy="849596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물류</a:t>
                </a:r>
              </a:p>
            </p:txBody>
          </p:sp>
          <p:sp>
            <p:nvSpPr>
              <p:cNvPr id="16" name="화살표: 톱니 모양의 오른쪽 15">
                <a:extLst>
                  <a:ext uri="{FF2B5EF4-FFF2-40B4-BE49-F238E27FC236}">
                    <a16:creationId xmlns:a16="http://schemas.microsoft.com/office/drawing/2014/main" id="{1D78C99A-688B-DEFA-9BC2-3987F6566491}"/>
                  </a:ext>
                </a:extLst>
              </p:cNvPr>
              <p:cNvSpPr/>
              <p:nvPr/>
            </p:nvSpPr>
            <p:spPr>
              <a:xfrm flipH="1">
                <a:off x="3182810" y="3137264"/>
                <a:ext cx="1461479" cy="849596"/>
              </a:xfrm>
              <a:prstGeom prst="notched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IT</a:t>
                </a:r>
                <a:r>
                  <a:rPr lang="ko-KR" altLang="en-US" dirty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rPr>
                  <a:t>기술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94D09A-1E83-9FFB-2ADE-E496132F1BDA}"/>
                  </a:ext>
                </a:extLst>
              </p:cNvPr>
              <p:cNvSpPr txBox="1"/>
              <p:nvPr/>
            </p:nvSpPr>
            <p:spPr>
              <a:xfrm>
                <a:off x="2121146" y="5332632"/>
                <a:ext cx="9715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상용화</a:t>
                </a:r>
                <a:endParaRPr lang="en-US" altLang="ko-KR" dirty="0">
                  <a:latin typeface="굴림" panose="020B0600000101010101" pitchFamily="50" charset="-127"/>
                  <a:ea typeface="굴림" panose="020B0600000101010101" pitchFamily="50" charset="-127"/>
                </a:endParaRPr>
              </a:p>
              <a:p>
                <a:pPr algn="ctr"/>
                <a:r>
                  <a:rPr lang="ko-KR" altLang="en-US" dirty="0">
                    <a:latin typeface="굴림" panose="020B0600000101010101" pitchFamily="50" charset="-127"/>
                    <a:ea typeface="굴림" panose="020B0600000101010101" pitchFamily="50" charset="-127"/>
                  </a:rPr>
                  <a:t>준비</a:t>
                </a:r>
              </a:p>
            </p:txBody>
          </p:sp>
        </p:grpSp>
        <p:sp>
          <p:nvSpPr>
            <p:cNvPr id="53" name="십자형 52">
              <a:extLst>
                <a:ext uri="{FF2B5EF4-FFF2-40B4-BE49-F238E27FC236}">
                  <a16:creationId xmlns:a16="http://schemas.microsoft.com/office/drawing/2014/main" id="{0120B0FF-B006-4BE9-2F7D-260B03E95EEA}"/>
                </a:ext>
              </a:extLst>
            </p:cNvPr>
            <p:cNvSpPr/>
            <p:nvPr/>
          </p:nvSpPr>
          <p:spPr>
            <a:xfrm>
              <a:off x="2369766" y="3281897"/>
              <a:ext cx="582979" cy="542580"/>
            </a:xfrm>
            <a:prstGeom prst="plus">
              <a:avLst>
                <a:gd name="adj" fmla="val 3254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96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60</TotalTime>
  <Words>209</Words>
  <Application>Microsoft Office PowerPoint</Application>
  <PresentationFormat>A4 용지(210x297mm)</PresentationFormat>
  <Paragraphs>68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Arial</vt:lpstr>
      <vt:lpstr>Calibri</vt:lpstr>
      <vt:lpstr>Calibri Light</vt:lpstr>
      <vt:lpstr>Wingdings</vt:lpstr>
      <vt:lpstr>Office 2013 - 2022 테마</vt:lpstr>
      <vt:lpstr>PowerPoint 프레젠테이션</vt:lpstr>
      <vt:lpstr>목차</vt:lpstr>
      <vt:lpstr>가. 라스트 마일 딜리버리 개념</vt:lpstr>
      <vt:lpstr>나. 라스트 마일 시대로 변화</vt:lpstr>
      <vt:lpstr>다. 라스트 마일 딜리버리의 부상</vt:lpstr>
      <vt:lpstr>라. 라스트 딜리버리의 변화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찬미 정</dc:creator>
  <cp:lastModifiedBy>찬미 정</cp:lastModifiedBy>
  <cp:revision>8</cp:revision>
  <dcterms:created xsi:type="dcterms:W3CDTF">2025-10-30T12:56:40Z</dcterms:created>
  <dcterms:modified xsi:type="dcterms:W3CDTF">2025-10-30T13:56:45Z</dcterms:modified>
</cp:coreProperties>
</file>