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77" y="-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pPr>
            <a:r>
              <a:rPr lang="ko-KR" altLang="en-US" sz="20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하이패스플러스카드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할증액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현황</a:t>
            </a:r>
            <a:endParaRPr lang="ko-KR" altLang="en-US" sz="20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layout>
        <c:manualLayout>
          <c:xMode val="edge"/>
          <c:yMode val="edge"/>
          <c:x val="0.36810288383257961"/>
          <c:y val="2.858840337184757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충전금액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1만원권</c:v>
                </c:pt>
                <c:pt idx="1">
                  <c:v>2만원권</c:v>
                </c:pt>
                <c:pt idx="2">
                  <c:v>4만원권</c:v>
                </c:pt>
                <c:pt idx="3">
                  <c:v>5만원권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10000</c:v>
                </c:pt>
                <c:pt idx="1">
                  <c:v>20000</c:v>
                </c:pt>
                <c:pt idx="2">
                  <c:v>40000</c:v>
                </c:pt>
                <c:pt idx="3">
                  <c:v>50000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충전후 실금액</c:v>
                </c:pt>
              </c:strCache>
            </c:strRef>
          </c:tx>
          <c:dLbls>
            <c:dLbl>
              <c:idx val="0"/>
              <c:layout>
                <c:manualLayout>
                  <c:x val="-6.505424716015161E-2"/>
                  <c:y val="-7.716178237140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945547033936127E-2"/>
                  <c:y val="-7.165002499722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284E-2"/>
                  <c:y val="-7.165002499722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380347538798059E-2"/>
                  <c:y val="-5.787117403621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돋움" panose="020B0600000101010101" pitchFamily="50" charset="-127"/>
                    <a:ea typeface="돋움" panose="020B0600000101010101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1만원권</c:v>
                </c:pt>
                <c:pt idx="1">
                  <c:v>2만원권</c:v>
                </c:pt>
                <c:pt idx="2">
                  <c:v>4만원권</c:v>
                </c:pt>
                <c:pt idx="3">
                  <c:v>5만원권</c:v>
                </c:pt>
              </c:strCache>
            </c:strRef>
          </c:cat>
          <c:val>
            <c:numRef>
              <c:f>Sheet1!$C$2:$C$5</c:f>
              <c:numCache>
                <c:formatCode>_(* #,##0_);_(* \(#,##0\);_(* "-"_);_(@_)</c:formatCode>
                <c:ptCount val="4"/>
                <c:pt idx="0">
                  <c:v>10100</c:v>
                </c:pt>
                <c:pt idx="1">
                  <c:v>20400</c:v>
                </c:pt>
                <c:pt idx="2">
                  <c:v>40800</c:v>
                </c:pt>
                <c:pt idx="3">
                  <c:v>51500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70899712"/>
        <c:axId val="362937664"/>
      </c:lineChart>
      <c:catAx>
        <c:axId val="27089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937664"/>
        <c:crosses val="autoZero"/>
        <c:auto val="1"/>
        <c:lblAlgn val="ctr"/>
        <c:lblOffset val="100"/>
        <c:noMultiLvlLbl val="0"/>
      </c:catAx>
      <c:valAx>
        <c:axId val="362937664"/>
        <c:scaling>
          <c:orientation val="minMax"/>
          <c:max val="55000"/>
          <c:min val="10000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돋움" panose="020B0600000101010101" pitchFamily="50" charset="-127"/>
                <a:ea typeface="돋움" panose="020B0600000101010101" pitchFamily="50" charset="-127"/>
              </a:defRPr>
            </a:pPr>
            <a:endParaRPr lang="ko-KR"/>
          </a:p>
        </c:txPr>
        <c:crossAx val="270899712"/>
        <c:crosses val="autoZero"/>
        <c:crossBetween val="between"/>
        <c:majorUnit val="15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돋움" panose="020B0600000101010101" pitchFamily="50" charset="-127"/>
                <a:ea typeface="돋움" panose="020B0600000101010101" pitchFamily="50" charset="-127"/>
              </a:defRPr>
            </a:pPr>
            <a:endParaRPr lang="ko-KR"/>
          </a:p>
        </c:txPr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B7DEE-DBA4-482D-A342-41577C4CB1A5}" type="doc">
      <dgm:prSet loTypeId="urn:microsoft.com/office/officeart/2005/8/layout/pyramid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1AE02AF-E02B-4F4F-A0AC-671315A7E5C5}">
      <dgm:prSet phldrT="[텍스트]"/>
      <dgm:spPr/>
      <dgm:t>
        <a:bodyPr/>
        <a:lstStyle/>
        <a:p>
          <a:pPr latinLnBrk="1"/>
          <a:r>
            <a:rPr lang="ko-KR" altLang="en-US" dirty="0" smtClean="0"/>
            <a:t>회원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가입</a:t>
          </a:r>
          <a:endParaRPr lang="ko-KR" altLang="en-US" dirty="0"/>
        </a:p>
      </dgm:t>
    </dgm:pt>
    <dgm:pt modelId="{42FC8053-195A-4865-8102-8A637797BCE8}" type="parTrans" cxnId="{AD93C3B6-A917-4B5B-9394-92853AB349BC}">
      <dgm:prSet/>
      <dgm:spPr/>
      <dgm:t>
        <a:bodyPr/>
        <a:lstStyle/>
        <a:p>
          <a:pPr latinLnBrk="1"/>
          <a:endParaRPr lang="ko-KR" altLang="en-US"/>
        </a:p>
      </dgm:t>
    </dgm:pt>
    <dgm:pt modelId="{5DE9D4A2-9F7C-487B-B0E7-C0DC8E1A2662}" type="sibTrans" cxnId="{AD93C3B6-A917-4B5B-9394-92853AB349BC}">
      <dgm:prSet/>
      <dgm:spPr/>
      <dgm:t>
        <a:bodyPr/>
        <a:lstStyle/>
        <a:p>
          <a:pPr latinLnBrk="1"/>
          <a:endParaRPr lang="ko-KR" altLang="en-US"/>
        </a:p>
      </dgm:t>
    </dgm:pt>
    <dgm:pt modelId="{C7E42130-56B5-4BF3-A950-6B5A289E7E75}">
      <dgm:prSet phldrT="[텍스트]"/>
      <dgm:spPr/>
      <dgm:t>
        <a:bodyPr/>
        <a:lstStyle/>
        <a:p>
          <a:pPr latinLnBrk="1"/>
          <a:r>
            <a:rPr lang="ko-KR" altLang="en-US" dirty="0" smtClean="0"/>
            <a:t>카드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리더기</a:t>
          </a:r>
          <a:endParaRPr lang="ko-KR" altLang="en-US" dirty="0"/>
        </a:p>
      </dgm:t>
    </dgm:pt>
    <dgm:pt modelId="{4B5ADC81-E1F6-4C0B-8EB7-288096917D7E}" type="parTrans" cxnId="{E9329C87-7694-497D-882A-334E88690AB6}">
      <dgm:prSet/>
      <dgm:spPr/>
      <dgm:t>
        <a:bodyPr/>
        <a:lstStyle/>
        <a:p>
          <a:pPr latinLnBrk="1"/>
          <a:endParaRPr lang="ko-KR" altLang="en-US"/>
        </a:p>
      </dgm:t>
    </dgm:pt>
    <dgm:pt modelId="{20180A3B-FEFC-4A16-8D53-AA9060B4DD5F}" type="sibTrans" cxnId="{E9329C87-7694-497D-882A-334E88690AB6}">
      <dgm:prSet/>
      <dgm:spPr/>
      <dgm:t>
        <a:bodyPr/>
        <a:lstStyle/>
        <a:p>
          <a:pPr latinLnBrk="1"/>
          <a:endParaRPr lang="ko-KR" altLang="en-US"/>
        </a:p>
      </dgm:t>
    </dgm:pt>
    <dgm:pt modelId="{A62EAC75-CB78-4F09-935C-91A35C7AF637}">
      <dgm:prSet phldrT="[텍스트]"/>
      <dgm:spPr/>
      <dgm:t>
        <a:bodyPr/>
        <a:lstStyle/>
        <a:p>
          <a:pPr latinLnBrk="1"/>
          <a:r>
            <a:rPr lang="ko-KR" altLang="en-US" dirty="0" smtClean="0"/>
            <a:t>공인인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증서</a:t>
          </a:r>
          <a:endParaRPr lang="ko-KR" altLang="en-US" dirty="0"/>
        </a:p>
      </dgm:t>
    </dgm:pt>
    <dgm:pt modelId="{AF8F3939-CACC-4755-A4C9-8B72A7EE13ED}" type="parTrans" cxnId="{F32CC6F8-1BA7-4995-B11D-33171E63995F}">
      <dgm:prSet/>
      <dgm:spPr/>
      <dgm:t>
        <a:bodyPr/>
        <a:lstStyle/>
        <a:p>
          <a:pPr latinLnBrk="1"/>
          <a:endParaRPr lang="ko-KR" altLang="en-US"/>
        </a:p>
      </dgm:t>
    </dgm:pt>
    <dgm:pt modelId="{2B7FDBE7-0987-45B7-9291-B353D302F6CA}" type="sibTrans" cxnId="{F32CC6F8-1BA7-4995-B11D-33171E63995F}">
      <dgm:prSet/>
      <dgm:spPr/>
      <dgm:t>
        <a:bodyPr/>
        <a:lstStyle/>
        <a:p>
          <a:pPr latinLnBrk="1"/>
          <a:endParaRPr lang="ko-KR" altLang="en-US"/>
        </a:p>
      </dgm:t>
    </dgm:pt>
    <dgm:pt modelId="{A513A035-8264-4D6E-A71D-0D4A73834B12}">
      <dgm:prSet phldrT="[텍스트]"/>
      <dgm:spPr/>
      <dgm:t>
        <a:bodyPr/>
        <a:lstStyle/>
        <a:p>
          <a:pPr latinLnBrk="1"/>
          <a:r>
            <a:rPr lang="ko-KR" altLang="en-US" dirty="0" smtClean="0"/>
            <a:t>카드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충전</a:t>
          </a:r>
          <a:endParaRPr lang="ko-KR" altLang="en-US" dirty="0"/>
        </a:p>
      </dgm:t>
    </dgm:pt>
    <dgm:pt modelId="{A4EE2563-4912-42D7-87AB-E2402659010B}" type="parTrans" cxnId="{E8C4968B-BE14-46A1-B858-8118CD74C350}">
      <dgm:prSet/>
      <dgm:spPr/>
      <dgm:t>
        <a:bodyPr/>
        <a:lstStyle/>
        <a:p>
          <a:pPr latinLnBrk="1"/>
          <a:endParaRPr lang="ko-KR" altLang="en-US"/>
        </a:p>
      </dgm:t>
    </dgm:pt>
    <dgm:pt modelId="{ABB67723-335B-4565-9F6A-2077F14C2184}" type="sibTrans" cxnId="{E8C4968B-BE14-46A1-B858-8118CD74C350}">
      <dgm:prSet/>
      <dgm:spPr/>
      <dgm:t>
        <a:bodyPr/>
        <a:lstStyle/>
        <a:p>
          <a:pPr latinLnBrk="1"/>
          <a:endParaRPr lang="ko-KR" altLang="en-US"/>
        </a:p>
      </dgm:t>
    </dgm:pt>
    <dgm:pt modelId="{910D4C29-0A36-48CA-8A63-2D0D9D9269F0}" type="pres">
      <dgm:prSet presAssocID="{83EB7DEE-DBA4-482D-A342-41577C4CB1A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39A73C-0E4C-495A-B437-F3EF0480D588}" type="pres">
      <dgm:prSet presAssocID="{83EB7DEE-DBA4-482D-A342-41577C4CB1A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884582-FE7C-4E06-8461-B1CA86B3E7A0}" type="pres">
      <dgm:prSet presAssocID="{83EB7DEE-DBA4-482D-A342-41577C4CB1A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35D3E2-3240-4C5E-9078-53E0F0208ED8}" type="pres">
      <dgm:prSet presAssocID="{83EB7DEE-DBA4-482D-A342-41577C4CB1A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2DD16C-330C-481C-99BD-C32FE08285DE}" type="pres">
      <dgm:prSet presAssocID="{83EB7DEE-DBA4-482D-A342-41577C4CB1A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BD4948F-186B-488D-8431-4DDF419413C8}" type="presOf" srcId="{83EB7DEE-DBA4-482D-A342-41577C4CB1A5}" destId="{910D4C29-0A36-48CA-8A63-2D0D9D9269F0}" srcOrd="0" destOrd="0" presId="urn:microsoft.com/office/officeart/2005/8/layout/pyramid4"/>
    <dgm:cxn modelId="{372269EB-C269-4467-8CEA-74A928DDA9E6}" type="presOf" srcId="{B1AE02AF-E02B-4F4F-A0AC-671315A7E5C5}" destId="{6139A73C-0E4C-495A-B437-F3EF0480D588}" srcOrd="0" destOrd="0" presId="urn:microsoft.com/office/officeart/2005/8/layout/pyramid4"/>
    <dgm:cxn modelId="{E9329C87-7694-497D-882A-334E88690AB6}" srcId="{83EB7DEE-DBA4-482D-A342-41577C4CB1A5}" destId="{C7E42130-56B5-4BF3-A950-6B5A289E7E75}" srcOrd="1" destOrd="0" parTransId="{4B5ADC81-E1F6-4C0B-8EB7-288096917D7E}" sibTransId="{20180A3B-FEFC-4A16-8D53-AA9060B4DD5F}"/>
    <dgm:cxn modelId="{1B958F7B-78A3-4C6E-BA85-6DB4E1F49573}" type="presOf" srcId="{C7E42130-56B5-4BF3-A950-6B5A289E7E75}" destId="{AC884582-FE7C-4E06-8461-B1CA86B3E7A0}" srcOrd="0" destOrd="0" presId="urn:microsoft.com/office/officeart/2005/8/layout/pyramid4"/>
    <dgm:cxn modelId="{AD93C3B6-A917-4B5B-9394-92853AB349BC}" srcId="{83EB7DEE-DBA4-482D-A342-41577C4CB1A5}" destId="{B1AE02AF-E02B-4F4F-A0AC-671315A7E5C5}" srcOrd="0" destOrd="0" parTransId="{42FC8053-195A-4865-8102-8A637797BCE8}" sibTransId="{5DE9D4A2-9F7C-487B-B0E7-C0DC8E1A2662}"/>
    <dgm:cxn modelId="{63ABFD35-0449-4A8F-AD7C-C466E452AF59}" type="presOf" srcId="{A513A035-8264-4D6E-A71D-0D4A73834B12}" destId="{642DD16C-330C-481C-99BD-C32FE08285DE}" srcOrd="0" destOrd="0" presId="urn:microsoft.com/office/officeart/2005/8/layout/pyramid4"/>
    <dgm:cxn modelId="{8C9FAD03-4735-4D15-BD7F-44563F3E6343}" type="presOf" srcId="{A62EAC75-CB78-4F09-935C-91A35C7AF637}" destId="{7E35D3E2-3240-4C5E-9078-53E0F0208ED8}" srcOrd="0" destOrd="0" presId="urn:microsoft.com/office/officeart/2005/8/layout/pyramid4"/>
    <dgm:cxn modelId="{E8C4968B-BE14-46A1-B858-8118CD74C350}" srcId="{83EB7DEE-DBA4-482D-A342-41577C4CB1A5}" destId="{A513A035-8264-4D6E-A71D-0D4A73834B12}" srcOrd="3" destOrd="0" parTransId="{A4EE2563-4912-42D7-87AB-E2402659010B}" sibTransId="{ABB67723-335B-4565-9F6A-2077F14C2184}"/>
    <dgm:cxn modelId="{F32CC6F8-1BA7-4995-B11D-33171E63995F}" srcId="{83EB7DEE-DBA4-482D-A342-41577C4CB1A5}" destId="{A62EAC75-CB78-4F09-935C-91A35C7AF637}" srcOrd="2" destOrd="0" parTransId="{AF8F3939-CACC-4755-A4C9-8B72A7EE13ED}" sibTransId="{2B7FDBE7-0987-45B7-9291-B353D302F6CA}"/>
    <dgm:cxn modelId="{183A89D8-B7A0-49C4-9C63-8B57FBB8DAB4}" type="presParOf" srcId="{910D4C29-0A36-48CA-8A63-2D0D9D9269F0}" destId="{6139A73C-0E4C-495A-B437-F3EF0480D588}" srcOrd="0" destOrd="0" presId="urn:microsoft.com/office/officeart/2005/8/layout/pyramid4"/>
    <dgm:cxn modelId="{F6B53866-81EF-41B2-B664-A3DB5D652452}" type="presParOf" srcId="{910D4C29-0A36-48CA-8A63-2D0D9D9269F0}" destId="{AC884582-FE7C-4E06-8461-B1CA86B3E7A0}" srcOrd="1" destOrd="0" presId="urn:microsoft.com/office/officeart/2005/8/layout/pyramid4"/>
    <dgm:cxn modelId="{B2255F19-8288-45B9-83CD-36079EDD2EB0}" type="presParOf" srcId="{910D4C29-0A36-48CA-8A63-2D0D9D9269F0}" destId="{7E35D3E2-3240-4C5E-9078-53E0F0208ED8}" srcOrd="2" destOrd="0" presId="urn:microsoft.com/office/officeart/2005/8/layout/pyramid4"/>
    <dgm:cxn modelId="{9AA1E0FF-26FF-4E09-9805-6F186347DFD6}" type="presParOf" srcId="{910D4C29-0A36-48CA-8A63-2D0D9D9269F0}" destId="{642DD16C-330C-481C-99BD-C32FE08285D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DBC4D-D575-4E5A-A1BF-AB83B9461C1F}" type="doc">
      <dgm:prSet loTypeId="urn:microsoft.com/office/officeart/2005/8/layout/hProcess3" loCatId="process" qsTypeId="urn:microsoft.com/office/officeart/2005/8/quickstyle/3d5" qsCatId="3D" csTypeId="urn:microsoft.com/office/officeart/2005/8/colors/accent1_2" csCatId="accent1" phldr="1"/>
      <dgm:spPr/>
    </dgm:pt>
    <dgm:pt modelId="{9AF9E45F-2B42-44FC-A97B-E47DD9482E29}">
      <dgm:prSet phldrT="[텍스트]"/>
      <dgm:spPr/>
      <dgm:t>
        <a:bodyPr/>
        <a:lstStyle/>
        <a:p>
          <a:pPr latinLnBrk="1"/>
          <a:r>
            <a:rPr lang="ko-KR" altLang="en-US" dirty="0" smtClean="0"/>
            <a:t>영수증 출력 충전 내역 조회</a:t>
          </a:r>
          <a:endParaRPr lang="ko-KR" altLang="en-US" dirty="0"/>
        </a:p>
      </dgm:t>
    </dgm:pt>
    <dgm:pt modelId="{7AFACDB9-4AA6-4B94-9E17-4D2F6B2B526E}" type="parTrans" cxnId="{9EC6CCD4-2CCA-430A-A1A0-968A35404D24}">
      <dgm:prSet/>
      <dgm:spPr/>
      <dgm:t>
        <a:bodyPr/>
        <a:lstStyle/>
        <a:p>
          <a:pPr latinLnBrk="1"/>
          <a:endParaRPr lang="ko-KR" altLang="en-US"/>
        </a:p>
      </dgm:t>
    </dgm:pt>
    <dgm:pt modelId="{EF506570-0AAC-476B-99F2-FA949C66C21D}" type="sibTrans" cxnId="{9EC6CCD4-2CCA-430A-A1A0-968A35404D24}">
      <dgm:prSet/>
      <dgm:spPr/>
      <dgm:t>
        <a:bodyPr/>
        <a:lstStyle/>
        <a:p>
          <a:pPr latinLnBrk="1"/>
          <a:endParaRPr lang="ko-KR" altLang="en-US"/>
        </a:p>
      </dgm:t>
    </dgm:pt>
    <dgm:pt modelId="{CFC56C21-C462-42DE-9597-49F9D71D5B2B}" type="pres">
      <dgm:prSet presAssocID="{4E4DBC4D-D575-4E5A-A1BF-AB83B9461C1F}" presName="Name0" presStyleCnt="0">
        <dgm:presLayoutVars>
          <dgm:dir/>
          <dgm:animLvl val="lvl"/>
          <dgm:resizeHandles val="exact"/>
        </dgm:presLayoutVars>
      </dgm:prSet>
      <dgm:spPr/>
    </dgm:pt>
    <dgm:pt modelId="{5F26F975-103E-4761-98D0-4F99B98216EE}" type="pres">
      <dgm:prSet presAssocID="{4E4DBC4D-D575-4E5A-A1BF-AB83B9461C1F}" presName="dummy" presStyleCnt="0"/>
      <dgm:spPr/>
    </dgm:pt>
    <dgm:pt modelId="{63A272E3-70D4-48AC-982C-96CCE54D59F3}" type="pres">
      <dgm:prSet presAssocID="{4E4DBC4D-D575-4E5A-A1BF-AB83B9461C1F}" presName="linH" presStyleCnt="0"/>
      <dgm:spPr/>
    </dgm:pt>
    <dgm:pt modelId="{1A5D26BC-9B2B-42E0-8FB9-D5BC6C0AA85E}" type="pres">
      <dgm:prSet presAssocID="{4E4DBC4D-D575-4E5A-A1BF-AB83B9461C1F}" presName="padding1" presStyleCnt="0"/>
      <dgm:spPr/>
    </dgm:pt>
    <dgm:pt modelId="{E1671721-FA34-47B6-89F3-C8997C473C71}" type="pres">
      <dgm:prSet presAssocID="{9AF9E45F-2B42-44FC-A97B-E47DD9482E29}" presName="linV" presStyleCnt="0"/>
      <dgm:spPr/>
    </dgm:pt>
    <dgm:pt modelId="{8C678846-D264-445C-904C-C2FF7B27F604}" type="pres">
      <dgm:prSet presAssocID="{9AF9E45F-2B42-44FC-A97B-E47DD9482E29}" presName="spVertical1" presStyleCnt="0"/>
      <dgm:spPr/>
    </dgm:pt>
    <dgm:pt modelId="{5788D8E0-CE58-4394-AB90-3225C47FA432}" type="pres">
      <dgm:prSet presAssocID="{9AF9E45F-2B42-44FC-A97B-E47DD9482E2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646CF5-7E4D-4D00-975E-36BCAE687244}" type="pres">
      <dgm:prSet presAssocID="{9AF9E45F-2B42-44FC-A97B-E47DD9482E29}" presName="spVertical2" presStyleCnt="0"/>
      <dgm:spPr/>
    </dgm:pt>
    <dgm:pt modelId="{E1116778-CC7A-4789-B287-D80871416728}" type="pres">
      <dgm:prSet presAssocID="{9AF9E45F-2B42-44FC-A97B-E47DD9482E29}" presName="spVertical3" presStyleCnt="0"/>
      <dgm:spPr/>
    </dgm:pt>
    <dgm:pt modelId="{5B7095B1-4656-44D0-841C-2AB53C394778}" type="pres">
      <dgm:prSet presAssocID="{4E4DBC4D-D575-4E5A-A1BF-AB83B9461C1F}" presName="padding2" presStyleCnt="0"/>
      <dgm:spPr/>
    </dgm:pt>
    <dgm:pt modelId="{B8DBC30B-4DAF-4370-8303-2B60B54BED99}" type="pres">
      <dgm:prSet presAssocID="{4E4DBC4D-D575-4E5A-A1BF-AB83B9461C1F}" presName="negArrow" presStyleCnt="0"/>
      <dgm:spPr/>
    </dgm:pt>
    <dgm:pt modelId="{E5DD367E-8699-4CB9-AD73-AB41D2D9CB05}" type="pres">
      <dgm:prSet presAssocID="{4E4DBC4D-D575-4E5A-A1BF-AB83B9461C1F}" presName="backgroundArrow" presStyleLbl="node1" presStyleIdx="0" presStyleCnt="1"/>
      <dgm:spPr/>
    </dgm:pt>
  </dgm:ptLst>
  <dgm:cxnLst>
    <dgm:cxn modelId="{68CFE384-3FB1-47A8-B91A-2DC331E0342A}" type="presOf" srcId="{9AF9E45F-2B42-44FC-A97B-E47DD9482E29}" destId="{5788D8E0-CE58-4394-AB90-3225C47FA432}" srcOrd="0" destOrd="0" presId="urn:microsoft.com/office/officeart/2005/8/layout/hProcess3"/>
    <dgm:cxn modelId="{9EC6CCD4-2CCA-430A-A1A0-968A35404D24}" srcId="{4E4DBC4D-D575-4E5A-A1BF-AB83B9461C1F}" destId="{9AF9E45F-2B42-44FC-A97B-E47DD9482E29}" srcOrd="0" destOrd="0" parTransId="{7AFACDB9-4AA6-4B94-9E17-4D2F6B2B526E}" sibTransId="{EF506570-0AAC-476B-99F2-FA949C66C21D}"/>
    <dgm:cxn modelId="{94ED37A1-336A-450E-A66D-6A5156D368EA}" type="presOf" srcId="{4E4DBC4D-D575-4E5A-A1BF-AB83B9461C1F}" destId="{CFC56C21-C462-42DE-9597-49F9D71D5B2B}" srcOrd="0" destOrd="0" presId="urn:microsoft.com/office/officeart/2005/8/layout/hProcess3"/>
    <dgm:cxn modelId="{4446638A-1E77-4A69-88B4-F26360E612C2}" type="presParOf" srcId="{CFC56C21-C462-42DE-9597-49F9D71D5B2B}" destId="{5F26F975-103E-4761-98D0-4F99B98216EE}" srcOrd="0" destOrd="0" presId="urn:microsoft.com/office/officeart/2005/8/layout/hProcess3"/>
    <dgm:cxn modelId="{EC1B9091-6F18-4697-B513-9C3D8FFECDC2}" type="presParOf" srcId="{CFC56C21-C462-42DE-9597-49F9D71D5B2B}" destId="{63A272E3-70D4-48AC-982C-96CCE54D59F3}" srcOrd="1" destOrd="0" presId="urn:microsoft.com/office/officeart/2005/8/layout/hProcess3"/>
    <dgm:cxn modelId="{4AD1E0DD-C170-4658-B140-590E25F99418}" type="presParOf" srcId="{63A272E3-70D4-48AC-982C-96CCE54D59F3}" destId="{1A5D26BC-9B2B-42E0-8FB9-D5BC6C0AA85E}" srcOrd="0" destOrd="0" presId="urn:microsoft.com/office/officeart/2005/8/layout/hProcess3"/>
    <dgm:cxn modelId="{6CCFD0B3-799A-4DF8-88F5-64A434C2B6A2}" type="presParOf" srcId="{63A272E3-70D4-48AC-982C-96CCE54D59F3}" destId="{E1671721-FA34-47B6-89F3-C8997C473C71}" srcOrd="1" destOrd="0" presId="urn:microsoft.com/office/officeart/2005/8/layout/hProcess3"/>
    <dgm:cxn modelId="{7CC3A9EA-3048-48E3-B84C-62F0C3704641}" type="presParOf" srcId="{E1671721-FA34-47B6-89F3-C8997C473C71}" destId="{8C678846-D264-445C-904C-C2FF7B27F604}" srcOrd="0" destOrd="0" presId="urn:microsoft.com/office/officeart/2005/8/layout/hProcess3"/>
    <dgm:cxn modelId="{BEB53A21-49EE-4F93-8C96-2A1C09D28C77}" type="presParOf" srcId="{E1671721-FA34-47B6-89F3-C8997C473C71}" destId="{5788D8E0-CE58-4394-AB90-3225C47FA432}" srcOrd="1" destOrd="0" presId="urn:microsoft.com/office/officeart/2005/8/layout/hProcess3"/>
    <dgm:cxn modelId="{2297902E-4E3D-4415-8BB4-2E33655E4BD7}" type="presParOf" srcId="{E1671721-FA34-47B6-89F3-C8997C473C71}" destId="{82646CF5-7E4D-4D00-975E-36BCAE687244}" srcOrd="2" destOrd="0" presId="urn:microsoft.com/office/officeart/2005/8/layout/hProcess3"/>
    <dgm:cxn modelId="{EE0FC3C3-D01A-4D9C-AC5B-312BDEDD9745}" type="presParOf" srcId="{E1671721-FA34-47B6-89F3-C8997C473C71}" destId="{E1116778-CC7A-4789-B287-D80871416728}" srcOrd="3" destOrd="0" presId="urn:microsoft.com/office/officeart/2005/8/layout/hProcess3"/>
    <dgm:cxn modelId="{2C11B16F-CD28-47D2-9491-9CB2A3213FA6}" type="presParOf" srcId="{63A272E3-70D4-48AC-982C-96CCE54D59F3}" destId="{5B7095B1-4656-44D0-841C-2AB53C394778}" srcOrd="2" destOrd="0" presId="urn:microsoft.com/office/officeart/2005/8/layout/hProcess3"/>
    <dgm:cxn modelId="{57183A41-ADF1-4E6C-B1A2-1664D738ED5A}" type="presParOf" srcId="{63A272E3-70D4-48AC-982C-96CCE54D59F3}" destId="{B8DBC30B-4DAF-4370-8303-2B60B54BED99}" srcOrd="3" destOrd="0" presId="urn:microsoft.com/office/officeart/2005/8/layout/hProcess3"/>
    <dgm:cxn modelId="{6DF7EF46-F787-4FB2-8B8D-B75621C8A59D}" type="presParOf" srcId="{63A272E3-70D4-48AC-982C-96CCE54D59F3}" destId="{E5DD367E-8699-4CB9-AD73-AB41D2D9CB0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9A73C-0E4C-495A-B437-F3EF0480D588}">
      <dsp:nvSpPr>
        <dsp:cNvPr id="0" name=""/>
        <dsp:cNvSpPr/>
      </dsp:nvSpPr>
      <dsp:spPr>
        <a:xfrm>
          <a:off x="1190676" y="0"/>
          <a:ext cx="1352694" cy="135269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회원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ko-KR" altLang="en-US" sz="1400" kern="1200" dirty="0" smtClean="0"/>
            <a:t>가입</a:t>
          </a:r>
          <a:endParaRPr lang="ko-KR" altLang="en-US" sz="1400" kern="1200" dirty="0"/>
        </a:p>
      </dsp:txBody>
      <dsp:txXfrm>
        <a:off x="1528850" y="676347"/>
        <a:ext cx="676347" cy="676347"/>
      </dsp:txXfrm>
    </dsp:sp>
    <dsp:sp modelId="{AC884582-FE7C-4E06-8461-B1CA86B3E7A0}">
      <dsp:nvSpPr>
        <dsp:cNvPr id="0" name=""/>
        <dsp:cNvSpPr/>
      </dsp:nvSpPr>
      <dsp:spPr>
        <a:xfrm>
          <a:off x="514329" y="1352694"/>
          <a:ext cx="1352694" cy="135269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카드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ko-KR" altLang="en-US" sz="1400" kern="1200" dirty="0" smtClean="0"/>
            <a:t>리더기</a:t>
          </a:r>
          <a:endParaRPr lang="ko-KR" altLang="en-US" sz="1400" kern="1200" dirty="0"/>
        </a:p>
      </dsp:txBody>
      <dsp:txXfrm>
        <a:off x="852503" y="2029041"/>
        <a:ext cx="676347" cy="676347"/>
      </dsp:txXfrm>
    </dsp:sp>
    <dsp:sp modelId="{7E35D3E2-3240-4C5E-9078-53E0F0208ED8}">
      <dsp:nvSpPr>
        <dsp:cNvPr id="0" name=""/>
        <dsp:cNvSpPr/>
      </dsp:nvSpPr>
      <dsp:spPr>
        <a:xfrm rot="10800000">
          <a:off x="1190676" y="1352694"/>
          <a:ext cx="1352694" cy="135269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공인인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ko-KR" altLang="en-US" sz="1400" kern="1200" dirty="0" smtClean="0"/>
            <a:t>증서</a:t>
          </a:r>
          <a:endParaRPr lang="ko-KR" altLang="en-US" sz="1400" kern="1200" dirty="0"/>
        </a:p>
      </dsp:txBody>
      <dsp:txXfrm rot="10800000">
        <a:off x="1528849" y="1352694"/>
        <a:ext cx="676347" cy="676347"/>
      </dsp:txXfrm>
    </dsp:sp>
    <dsp:sp modelId="{642DD16C-330C-481C-99BD-C32FE08285DE}">
      <dsp:nvSpPr>
        <dsp:cNvPr id="0" name=""/>
        <dsp:cNvSpPr/>
      </dsp:nvSpPr>
      <dsp:spPr>
        <a:xfrm>
          <a:off x="1867024" y="1352694"/>
          <a:ext cx="1352694" cy="135269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카드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ko-KR" altLang="en-US" sz="1400" kern="1200" dirty="0" smtClean="0"/>
            <a:t>충전</a:t>
          </a:r>
          <a:endParaRPr lang="ko-KR" altLang="en-US" sz="1400" kern="1200" dirty="0"/>
        </a:p>
      </dsp:txBody>
      <dsp:txXfrm>
        <a:off x="2205198" y="2029041"/>
        <a:ext cx="676347" cy="676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D367E-8699-4CB9-AD73-AB41D2D9CB05}">
      <dsp:nvSpPr>
        <dsp:cNvPr id="0" name=""/>
        <dsp:cNvSpPr/>
      </dsp:nvSpPr>
      <dsp:spPr>
        <a:xfrm>
          <a:off x="0" y="19969"/>
          <a:ext cx="3085976" cy="96817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8D8E0-CE58-4394-AB90-3225C47FA432}">
      <dsp:nvSpPr>
        <dsp:cNvPr id="0" name=""/>
        <dsp:cNvSpPr/>
      </dsp:nvSpPr>
      <dsp:spPr>
        <a:xfrm>
          <a:off x="248237" y="262012"/>
          <a:ext cx="2585710" cy="48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영수증 출력 충전 내역 조회</a:t>
          </a:r>
          <a:endParaRPr lang="ko-KR" altLang="en-US" sz="1200" kern="1200" dirty="0"/>
        </a:p>
      </dsp:txBody>
      <dsp:txXfrm>
        <a:off x="248237" y="262012"/>
        <a:ext cx="2585710" cy="484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0.53279</cdr:x>
      <cdr:y>0.14063</cdr:y>
    </cdr:from>
    <cdr:to>
      <cdr:x>0.82787</cdr:x>
      <cdr:y>0.23438</cdr:y>
    </cdr:to>
    <cdr:sp macro="" textlink="">
      <cdr:nvSpPr>
        <cdr:cNvPr id="2" name="오른쪽 화살표 1"/>
        <cdr:cNvSpPr/>
      </cdr:nvSpPr>
      <cdr:spPr>
        <a:xfrm xmlns:a="http://schemas.openxmlformats.org/drawingml/2006/main">
          <a:off x="4680520" y="648072"/>
          <a:ext cx="2592288" cy="432048"/>
        </a:xfrm>
        <a:prstGeom xmlns:a="http://schemas.openxmlformats.org/drawingml/2006/main" prst="rightArrow">
          <a:avLst>
            <a:gd name="adj1" fmla="val 67277"/>
            <a:gd name="adj2" fmla="val 54319"/>
          </a:avLst>
        </a:prstGeom>
        <a:solidFill xmlns:a="http://schemas.openxmlformats.org/drawingml/2006/main">
          <a:srgbClr val="FF0000">
            <a:alpha val="5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최대 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3% </a:t>
          </a:r>
          <a:r>
            <a:rPr lang="ko-KR" altLang="en-US" sz="18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할증액</a:t>
          </a:r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 누적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86334-738B-4607-924A-0CD36C5F4213}" type="datetimeFigureOut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E2DC9-7913-437A-80AB-78FE4ED808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9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46C5-D5C1-44C6-9FB0-AF82A8554884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6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6CF9-18B9-47C2-B306-227219B11C1B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95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7D20-B61A-4CF1-B458-0AB47EEC2B4D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06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2C4-44B3-4C42-AF77-38FD7E3BA3E1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1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4D35-C36C-4BE0-916A-A9188DC639F1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5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9E1-2842-4A8F-AA75-B473AE037AF0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58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7183-87A1-4157-82DC-E6AC8E0554A0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98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8D5-0FF6-4895-B7F4-33589A7BBCEA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2149-8680-44FB-8437-091A360AAC96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61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5892-CA9F-402C-A6DA-A2DF18C5196D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59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EB13-F16E-4120-A6C3-1746097C7A0B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5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-8532"/>
            <a:ext cx="9906000" cy="1133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4F6F-A71C-458F-8F2A-41FDF3F94DEA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팔각형 7"/>
          <p:cNvSpPr/>
          <p:nvPr userDrawn="1"/>
        </p:nvSpPr>
        <p:spPr>
          <a:xfrm>
            <a:off x="0" y="0"/>
            <a:ext cx="9906000" cy="112474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팔각형 8"/>
          <p:cNvSpPr/>
          <p:nvPr userDrawn="1"/>
        </p:nvSpPr>
        <p:spPr>
          <a:xfrm>
            <a:off x="488505" y="0"/>
            <a:ext cx="8928990" cy="112474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8106"/>
            <a:ext cx="2000672" cy="7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5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188640"/>
            <a:ext cx="2016224" cy="745645"/>
          </a:xfrm>
          <a:prstGeom prst="rect">
            <a:avLst/>
          </a:prstGeom>
        </p:spPr>
      </p:pic>
      <p:sp>
        <p:nvSpPr>
          <p:cNvPr id="10" name="물결 9"/>
          <p:cNvSpPr/>
          <p:nvPr/>
        </p:nvSpPr>
        <p:spPr>
          <a:xfrm>
            <a:off x="6321152" y="3501008"/>
            <a:ext cx="2520280" cy="1190388"/>
          </a:xfrm>
          <a:custGeom>
            <a:avLst/>
            <a:gdLst>
              <a:gd name="connsiteX0" fmla="*/ 0 w 3456383"/>
              <a:gd name="connsiteY0" fmla="*/ 306034 h 2448272"/>
              <a:gd name="connsiteX1" fmla="*/ 3456383 w 3456383"/>
              <a:gd name="connsiteY1" fmla="*/ 306034 h 2448272"/>
              <a:gd name="connsiteX2" fmla="*/ 3456383 w 3456383"/>
              <a:gd name="connsiteY2" fmla="*/ 2142238 h 2448272"/>
              <a:gd name="connsiteX3" fmla="*/ 0 w 3456383"/>
              <a:gd name="connsiteY3" fmla="*/ 2142238 h 2448272"/>
              <a:gd name="connsiteX4" fmla="*/ 0 w 3456383"/>
              <a:gd name="connsiteY4" fmla="*/ 306034 h 2448272"/>
              <a:gd name="connsiteX0" fmla="*/ 0 w 4716015"/>
              <a:gd name="connsiteY0" fmla="*/ 339392 h 2470077"/>
              <a:gd name="connsiteX1" fmla="*/ 4716015 w 4716015"/>
              <a:gd name="connsiteY1" fmla="*/ 3490 h 2470077"/>
              <a:gd name="connsiteX2" fmla="*/ 3456383 w 4716015"/>
              <a:gd name="connsiteY2" fmla="*/ 2175596 h 2470077"/>
              <a:gd name="connsiteX3" fmla="*/ 0 w 4716015"/>
              <a:gd name="connsiteY3" fmla="*/ 2175596 h 2470077"/>
              <a:gd name="connsiteX4" fmla="*/ 0 w 4716015"/>
              <a:gd name="connsiteY4" fmla="*/ 339392 h 2470077"/>
              <a:gd name="connsiteX0" fmla="*/ 0 w 4716015"/>
              <a:gd name="connsiteY0" fmla="*/ 339392 h 2560458"/>
              <a:gd name="connsiteX1" fmla="*/ 4716015 w 4716015"/>
              <a:gd name="connsiteY1" fmla="*/ 3490 h 2560458"/>
              <a:gd name="connsiteX2" fmla="*/ 3456383 w 4716015"/>
              <a:gd name="connsiteY2" fmla="*/ 2175596 h 2560458"/>
              <a:gd name="connsiteX3" fmla="*/ 0 w 4716015"/>
              <a:gd name="connsiteY3" fmla="*/ 2175596 h 2560458"/>
              <a:gd name="connsiteX4" fmla="*/ 0 w 4716015"/>
              <a:gd name="connsiteY4" fmla="*/ 339392 h 2560458"/>
              <a:gd name="connsiteX0" fmla="*/ 783772 w 5499787"/>
              <a:gd name="connsiteY0" fmla="*/ 339392 h 2558151"/>
              <a:gd name="connsiteX1" fmla="*/ 5499787 w 5499787"/>
              <a:gd name="connsiteY1" fmla="*/ 3490 h 2558151"/>
              <a:gd name="connsiteX2" fmla="*/ 4240155 w 5499787"/>
              <a:gd name="connsiteY2" fmla="*/ 2175596 h 2558151"/>
              <a:gd name="connsiteX3" fmla="*/ 0 w 5499787"/>
              <a:gd name="connsiteY3" fmla="*/ 2558151 h 2558151"/>
              <a:gd name="connsiteX4" fmla="*/ 783772 w 5499787"/>
              <a:gd name="connsiteY4" fmla="*/ 339392 h 255815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787" h="2554661">
                <a:moveTo>
                  <a:pt x="783772" y="335902"/>
                </a:moveTo>
                <a:cubicBezTo>
                  <a:pt x="2056124" y="-529633"/>
                  <a:pt x="4347659" y="1020113"/>
                  <a:pt x="5499787" y="0"/>
                </a:cubicBezTo>
                <a:cubicBezTo>
                  <a:pt x="5499787" y="612068"/>
                  <a:pt x="4873611" y="1954450"/>
                  <a:pt x="4240155" y="2172106"/>
                </a:cubicBezTo>
                <a:cubicBezTo>
                  <a:pt x="2895262" y="2634212"/>
                  <a:pt x="1152128" y="1534548"/>
                  <a:pt x="0" y="2554661"/>
                </a:cubicBezTo>
                <a:cubicBezTo>
                  <a:pt x="261257" y="1815075"/>
                  <a:pt x="-83975" y="926199"/>
                  <a:pt x="783772" y="33590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물결 9"/>
          <p:cNvSpPr/>
          <p:nvPr/>
        </p:nvSpPr>
        <p:spPr>
          <a:xfrm>
            <a:off x="6753200" y="2132856"/>
            <a:ext cx="2520280" cy="1190388"/>
          </a:xfrm>
          <a:custGeom>
            <a:avLst/>
            <a:gdLst>
              <a:gd name="connsiteX0" fmla="*/ 0 w 3456383"/>
              <a:gd name="connsiteY0" fmla="*/ 306034 h 2448272"/>
              <a:gd name="connsiteX1" fmla="*/ 3456383 w 3456383"/>
              <a:gd name="connsiteY1" fmla="*/ 306034 h 2448272"/>
              <a:gd name="connsiteX2" fmla="*/ 3456383 w 3456383"/>
              <a:gd name="connsiteY2" fmla="*/ 2142238 h 2448272"/>
              <a:gd name="connsiteX3" fmla="*/ 0 w 3456383"/>
              <a:gd name="connsiteY3" fmla="*/ 2142238 h 2448272"/>
              <a:gd name="connsiteX4" fmla="*/ 0 w 3456383"/>
              <a:gd name="connsiteY4" fmla="*/ 306034 h 2448272"/>
              <a:gd name="connsiteX0" fmla="*/ 0 w 4716015"/>
              <a:gd name="connsiteY0" fmla="*/ 339392 h 2470077"/>
              <a:gd name="connsiteX1" fmla="*/ 4716015 w 4716015"/>
              <a:gd name="connsiteY1" fmla="*/ 3490 h 2470077"/>
              <a:gd name="connsiteX2" fmla="*/ 3456383 w 4716015"/>
              <a:gd name="connsiteY2" fmla="*/ 2175596 h 2470077"/>
              <a:gd name="connsiteX3" fmla="*/ 0 w 4716015"/>
              <a:gd name="connsiteY3" fmla="*/ 2175596 h 2470077"/>
              <a:gd name="connsiteX4" fmla="*/ 0 w 4716015"/>
              <a:gd name="connsiteY4" fmla="*/ 339392 h 2470077"/>
              <a:gd name="connsiteX0" fmla="*/ 0 w 4716015"/>
              <a:gd name="connsiteY0" fmla="*/ 339392 h 2560458"/>
              <a:gd name="connsiteX1" fmla="*/ 4716015 w 4716015"/>
              <a:gd name="connsiteY1" fmla="*/ 3490 h 2560458"/>
              <a:gd name="connsiteX2" fmla="*/ 3456383 w 4716015"/>
              <a:gd name="connsiteY2" fmla="*/ 2175596 h 2560458"/>
              <a:gd name="connsiteX3" fmla="*/ 0 w 4716015"/>
              <a:gd name="connsiteY3" fmla="*/ 2175596 h 2560458"/>
              <a:gd name="connsiteX4" fmla="*/ 0 w 4716015"/>
              <a:gd name="connsiteY4" fmla="*/ 339392 h 2560458"/>
              <a:gd name="connsiteX0" fmla="*/ 783772 w 5499787"/>
              <a:gd name="connsiteY0" fmla="*/ 339392 h 2558151"/>
              <a:gd name="connsiteX1" fmla="*/ 5499787 w 5499787"/>
              <a:gd name="connsiteY1" fmla="*/ 3490 h 2558151"/>
              <a:gd name="connsiteX2" fmla="*/ 4240155 w 5499787"/>
              <a:gd name="connsiteY2" fmla="*/ 2175596 h 2558151"/>
              <a:gd name="connsiteX3" fmla="*/ 0 w 5499787"/>
              <a:gd name="connsiteY3" fmla="*/ 2558151 h 2558151"/>
              <a:gd name="connsiteX4" fmla="*/ 783772 w 5499787"/>
              <a:gd name="connsiteY4" fmla="*/ 339392 h 255815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787" h="2554661">
                <a:moveTo>
                  <a:pt x="783772" y="335902"/>
                </a:moveTo>
                <a:cubicBezTo>
                  <a:pt x="2056124" y="-529633"/>
                  <a:pt x="4347659" y="1020113"/>
                  <a:pt x="5499787" y="0"/>
                </a:cubicBezTo>
                <a:cubicBezTo>
                  <a:pt x="5499787" y="612068"/>
                  <a:pt x="4873611" y="1954450"/>
                  <a:pt x="4240155" y="2172106"/>
                </a:cubicBezTo>
                <a:cubicBezTo>
                  <a:pt x="2895262" y="2634212"/>
                  <a:pt x="1152128" y="1534548"/>
                  <a:pt x="0" y="2554661"/>
                </a:cubicBezTo>
                <a:cubicBezTo>
                  <a:pt x="261257" y="1815075"/>
                  <a:pt x="-83975" y="926199"/>
                  <a:pt x="783772" y="33590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48544" y="2245630"/>
            <a:ext cx="4968552" cy="18785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Hi-Pass</a:t>
            </a:r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</a:rPr>
              <a:t>Plus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세로로 말린 두루마리 모양 3"/>
          <p:cNvSpPr/>
          <p:nvPr/>
        </p:nvSpPr>
        <p:spPr>
          <a:xfrm>
            <a:off x="2576736" y="1916832"/>
            <a:ext cx="5760640" cy="864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하이패스의</a:t>
            </a:r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의미와 도입 효과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정육면체 4"/>
          <p:cNvSpPr/>
          <p:nvPr/>
        </p:nvSpPr>
        <p:spPr>
          <a:xfrm rot="20672636">
            <a:off x="2079154" y="1930587"/>
            <a:ext cx="979474" cy="83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944" y="2251681"/>
            <a:ext cx="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세로로 말린 두루마리 모양 9"/>
          <p:cNvSpPr/>
          <p:nvPr/>
        </p:nvSpPr>
        <p:spPr>
          <a:xfrm>
            <a:off x="2216696" y="3068960"/>
            <a:ext cx="5760640" cy="864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전자카드 리더기 구매 안내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정육면체 10"/>
          <p:cNvSpPr/>
          <p:nvPr/>
        </p:nvSpPr>
        <p:spPr>
          <a:xfrm rot="20672636">
            <a:off x="1719114" y="3082715"/>
            <a:ext cx="979474" cy="83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256" y="3408272"/>
            <a:ext cx="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세로로 말린 두루마리 모양 12"/>
          <p:cNvSpPr/>
          <p:nvPr/>
        </p:nvSpPr>
        <p:spPr>
          <a:xfrm>
            <a:off x="1784648" y="4221088"/>
            <a:ext cx="5760640" cy="864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충전금액과 충전 후 </a:t>
            </a:r>
            <a:r>
              <a:rPr lang="ko-KR" altLang="en-US" sz="24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실금액</a:t>
            </a:r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 비교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정육면체 13"/>
          <p:cNvSpPr/>
          <p:nvPr/>
        </p:nvSpPr>
        <p:spPr>
          <a:xfrm rot="20672636">
            <a:off x="1287066" y="4234843"/>
            <a:ext cx="979474" cy="83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363" y="4549770"/>
            <a:ext cx="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세로로 말린 두루마리 모양 15"/>
          <p:cNvSpPr/>
          <p:nvPr/>
        </p:nvSpPr>
        <p:spPr>
          <a:xfrm>
            <a:off x="1352600" y="5304273"/>
            <a:ext cx="5760640" cy="864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카드 신청 방법 및 충전 안내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정육면체 16"/>
          <p:cNvSpPr/>
          <p:nvPr/>
        </p:nvSpPr>
        <p:spPr>
          <a:xfrm rot="20672636">
            <a:off x="855018" y="5318028"/>
            <a:ext cx="979474" cy="83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8470" y="5632955"/>
            <a:ext cx="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65810" r="52139" b="3947"/>
          <a:stretch/>
        </p:blipFill>
        <p:spPr>
          <a:xfrm>
            <a:off x="7547330" y="4365104"/>
            <a:ext cx="2117635" cy="20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하이패스의</a:t>
            </a:r>
            <a:r>
              <a:rPr lang="ko-KR" altLang="en-US" dirty="0" smtClean="0"/>
              <a:t> 의미와 도입 효과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6216625" cy="2620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200" b="1" dirty="0" smtClean="0"/>
              <a:t>Electronic Toll Collection 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A toll collection system with the latest electronic equipment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The toll is collected while the vehicle is driving without even a brief stop at the tollgate</a:t>
            </a:r>
            <a:endParaRPr lang="ko-KR" altLang="en-US" sz="2000" dirty="0"/>
          </a:p>
        </p:txBody>
      </p:sp>
      <p:pic>
        <p:nvPicPr>
          <p:cNvPr id="8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3240" y="2492896"/>
            <a:ext cx="2520280" cy="1889536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내용 개체 틀 3"/>
          <p:cNvSpPr txBox="1">
            <a:spLocks/>
          </p:cNvSpPr>
          <p:nvPr/>
        </p:nvSpPr>
        <p:spPr>
          <a:xfrm>
            <a:off x="560512" y="4509120"/>
            <a:ext cx="871296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200" b="1" dirty="0" err="1" smtClean="0"/>
              <a:t>하이패스</a:t>
            </a:r>
            <a:r>
              <a:rPr lang="ko-KR" altLang="en-US" sz="2200" b="1" dirty="0" smtClean="0"/>
              <a:t> 플러스 카드 도입 효과</a:t>
            </a:r>
            <a:endParaRPr lang="en-US" altLang="ko-KR" sz="2200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/>
              <a:t>영업소 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정체에 따른 불편을 </a:t>
            </a:r>
            <a:r>
              <a:rPr lang="ko-KR" altLang="en-US" sz="2000" dirty="0" smtClean="0"/>
              <a:t>개선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/>
              <a:t>부대비용의 절감 및 영업소 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정체 완화로 </a:t>
            </a:r>
            <a:r>
              <a:rPr lang="ko-KR" altLang="en-US" sz="2000" dirty="0" smtClean="0"/>
              <a:t>물류비용의 감소효과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076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전자카드 리더기 구매 안내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42802"/>
              </p:ext>
            </p:extLst>
          </p:nvPr>
        </p:nvGraphicFramePr>
        <p:xfrm>
          <a:off x="2936776" y="2420887"/>
          <a:ext cx="6459983" cy="36446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40360"/>
                <a:gridCol w="1296144"/>
                <a:gridCol w="1923479"/>
              </a:tblGrid>
              <a:tr h="50615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HST-100UC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</a:t>
                      </a:r>
                      <a:endParaRPr lang="en-US" altLang="ko-KR" sz="2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카드</a:t>
                      </a:r>
                      <a:endParaRPr lang="en-US" altLang="ko-KR" sz="2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리더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02-549-7255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579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02-532-2005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6597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KT </a:t>
                      </a:r>
                      <a:r>
                        <a:rPr lang="ko-KR" altLang="en-US" sz="2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원츠</a:t>
                      </a:r>
                      <a:r>
                        <a:rPr lang="ko-KR" altLang="en-US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스마트카드 리더기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3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02-2082-0779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ST-3400K, GemPC410, </a:t>
                      </a:r>
                      <a:r>
                        <a:rPr lang="en-US" altLang="ko-KR" sz="2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GemPC</a:t>
                      </a:r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Twin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ACR38-SPC,</a:t>
                      </a:r>
                      <a:r>
                        <a:rPr lang="en-US" altLang="ko-KR" sz="200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ACR38-BMC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652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02-515-5127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순서도: 종속 처리 4"/>
          <p:cNvSpPr/>
          <p:nvPr/>
        </p:nvSpPr>
        <p:spPr>
          <a:xfrm>
            <a:off x="2936776" y="1772816"/>
            <a:ext cx="3240360" cy="61264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모델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명</a:t>
            </a:r>
          </a:p>
        </p:txBody>
      </p:sp>
      <p:sp>
        <p:nvSpPr>
          <p:cNvPr id="6" name="순서도: 종속 처리 5"/>
          <p:cNvSpPr/>
          <p:nvPr/>
        </p:nvSpPr>
        <p:spPr>
          <a:xfrm>
            <a:off x="6177136" y="1772816"/>
            <a:ext cx="1296144" cy="612648"/>
          </a:xfrm>
          <a:prstGeom prst="flowChartPredefined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기능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순서도: 종속 처리 6"/>
          <p:cNvSpPr/>
          <p:nvPr/>
        </p:nvSpPr>
        <p:spPr>
          <a:xfrm>
            <a:off x="7473280" y="1772816"/>
            <a:ext cx="1944216" cy="612648"/>
          </a:xfrm>
          <a:prstGeom prst="flowChartPredefined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문의처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76536" y="2385464"/>
            <a:ext cx="2160240" cy="89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정육면체 8"/>
          <p:cNvSpPr/>
          <p:nvPr/>
        </p:nvSpPr>
        <p:spPr>
          <a:xfrm flipH="1">
            <a:off x="776536" y="2385464"/>
            <a:ext cx="2160240" cy="8995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하이스마텍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4352" y="3284984"/>
            <a:ext cx="217606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정육면체 11"/>
          <p:cNvSpPr/>
          <p:nvPr/>
        </p:nvSpPr>
        <p:spPr>
          <a:xfrm flipH="1">
            <a:off x="744352" y="3284984"/>
            <a:ext cx="2192424" cy="10081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제익정보통신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44352" y="4293096"/>
            <a:ext cx="2160240" cy="89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정육면체 13"/>
          <p:cNvSpPr/>
          <p:nvPr/>
        </p:nvSpPr>
        <p:spPr>
          <a:xfrm flipH="1">
            <a:off x="744352" y="4293096"/>
            <a:ext cx="2160240" cy="8995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스마트카드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연구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소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44352" y="5229200"/>
            <a:ext cx="2160240" cy="89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정육면체 15"/>
          <p:cNvSpPr/>
          <p:nvPr/>
        </p:nvSpPr>
        <p:spPr>
          <a:xfrm flipH="1">
            <a:off x="744352" y="5229200"/>
            <a:ext cx="2160240" cy="8995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예스씨포인트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23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충전금액과 충전 후 </a:t>
            </a:r>
            <a:r>
              <a:rPr lang="ko-KR" altLang="en-US" dirty="0" err="1" smtClean="0"/>
              <a:t>실금액</a:t>
            </a:r>
            <a:r>
              <a:rPr lang="ko-KR" altLang="en-US" dirty="0" smtClean="0"/>
              <a:t> 비</a:t>
            </a:r>
            <a:r>
              <a:rPr lang="ko-KR" altLang="en-US" dirty="0"/>
              <a:t>교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2394893040"/>
              </p:ext>
            </p:extLst>
          </p:nvPr>
        </p:nvGraphicFramePr>
        <p:xfrm>
          <a:off x="560512" y="1340768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5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카드 신청 방법 및 충전 안내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884548" y="1340768"/>
            <a:ext cx="3751875" cy="5108714"/>
            <a:chOff x="884548" y="1340768"/>
            <a:chExt cx="3751875" cy="510871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884548" y="2204864"/>
              <a:ext cx="3744416" cy="30243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" name="모서리가 접힌 도형 3"/>
            <p:cNvSpPr/>
            <p:nvPr/>
          </p:nvSpPr>
          <p:spPr>
            <a:xfrm flipH="1">
              <a:off x="1293235" y="1340768"/>
              <a:ext cx="2952328" cy="64807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인터넷 충전 이용 절차</a:t>
              </a:r>
              <a:endPara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5" name="다이어그램 4"/>
            <p:cNvGraphicFramePr/>
            <p:nvPr>
              <p:extLst>
                <p:ext uri="{D42A27DB-BD31-4B8C-83A1-F6EECF244321}">
                  <p14:modId xmlns:p14="http://schemas.microsoft.com/office/powerpoint/2010/main" val="3118411908"/>
                </p:ext>
              </p:extLst>
            </p:nvPr>
          </p:nvGraphicFramePr>
          <p:xfrm>
            <a:off x="902375" y="2364337"/>
            <a:ext cx="3734048" cy="27053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다이어그램 7"/>
            <p:cNvGraphicFramePr/>
            <p:nvPr>
              <p:extLst>
                <p:ext uri="{D42A27DB-BD31-4B8C-83A1-F6EECF244321}">
                  <p14:modId xmlns:p14="http://schemas.microsoft.com/office/powerpoint/2010/main" val="2373218813"/>
                </p:ext>
              </p:extLst>
            </p:nvPr>
          </p:nvGraphicFramePr>
          <p:xfrm>
            <a:off x="1213768" y="5441370"/>
            <a:ext cx="3085976" cy="10081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1" name="그룹 30"/>
          <p:cNvGrpSpPr/>
          <p:nvPr/>
        </p:nvGrpSpPr>
        <p:grpSpPr>
          <a:xfrm>
            <a:off x="5241032" y="1412776"/>
            <a:ext cx="3744416" cy="4933128"/>
            <a:chOff x="5241032" y="1412776"/>
            <a:chExt cx="3744416" cy="4933128"/>
          </a:xfrm>
        </p:grpSpPr>
        <p:sp>
          <p:nvSpPr>
            <p:cNvPr id="30" name="순서도: 자기 디스크 29"/>
            <p:cNvSpPr/>
            <p:nvPr/>
          </p:nvSpPr>
          <p:spPr>
            <a:xfrm>
              <a:off x="6151241" y="5733256"/>
              <a:ext cx="2065042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241032" y="2204864"/>
              <a:ext cx="3744416" cy="36724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709084" y="2492896"/>
              <a:ext cx="2952328" cy="648072"/>
            </a:xfrm>
            <a:prstGeom prst="roundRect">
              <a:avLst>
                <a:gd name="adj" fmla="val 454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배지 12"/>
            <p:cNvSpPr/>
            <p:nvPr/>
          </p:nvSpPr>
          <p:spPr>
            <a:xfrm>
              <a:off x="5709084" y="2492896"/>
              <a:ext cx="2952328" cy="648072"/>
            </a:xfrm>
            <a:prstGeom prst="plaqu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하이패스</a:t>
              </a:r>
              <a:endPara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플러스 카드</a:t>
              </a:r>
              <a:endPara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육각형 14"/>
            <p:cNvSpPr/>
            <p:nvPr/>
          </p:nvSpPr>
          <p:spPr>
            <a:xfrm>
              <a:off x="5385048" y="1412776"/>
              <a:ext cx="3600400" cy="648072"/>
            </a:xfrm>
            <a:prstGeom prst="hexagon">
              <a:avLst>
                <a:gd name="adj" fmla="val 104186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인터넷 </a:t>
              </a:r>
              <a:r>
                <a:rPr lang="ko-KR" altLang="en-US" sz="1600" smtClean="0">
                  <a:latin typeface="굴림" panose="020B0600000101010101" pitchFamily="50" charset="-127"/>
                  <a:ea typeface="굴림" panose="020B0600000101010101" pitchFamily="50" charset="-127"/>
                </a:rPr>
                <a:t>충전 이용 방법</a:t>
              </a:r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도넛 16"/>
            <p:cNvSpPr/>
            <p:nvPr/>
          </p:nvSpPr>
          <p:spPr>
            <a:xfrm>
              <a:off x="6151241" y="3429000"/>
              <a:ext cx="2066528" cy="1922512"/>
            </a:xfrm>
            <a:prstGeom prst="donut">
              <a:avLst>
                <a:gd name="adj" fmla="val 8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줄무늬가 있는 오른쪽 화살표 17"/>
            <p:cNvSpPr/>
            <p:nvPr/>
          </p:nvSpPr>
          <p:spPr>
            <a:xfrm rot="2700000">
              <a:off x="6153834" y="3639721"/>
              <a:ext cx="1280026" cy="667965"/>
            </a:xfrm>
            <a:prstGeom prst="stripedRightArrow">
              <a:avLst>
                <a:gd name="adj1" fmla="val 44073"/>
                <a:gd name="adj2" fmla="val 401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충전</a:t>
              </a:r>
              <a:endPara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줄무늬가 있는 오른쪽 화살표 23"/>
            <p:cNvSpPr/>
            <p:nvPr/>
          </p:nvSpPr>
          <p:spPr>
            <a:xfrm rot="8100000">
              <a:off x="7179083" y="3647610"/>
              <a:ext cx="1201681" cy="711514"/>
            </a:xfrm>
            <a:prstGeom prst="stripedRightArrow">
              <a:avLst>
                <a:gd name="adj1" fmla="val 44073"/>
                <a:gd name="adj2" fmla="val 41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복</a:t>
              </a:r>
              <a:r>
                <a:rPr lang="ko-KR" altLang="en-US" sz="1600" dirty="0">
                  <a:latin typeface="굴림" panose="020B0600000101010101" pitchFamily="50" charset="-127"/>
                  <a:ea typeface="굴림" panose="020B0600000101010101" pitchFamily="50" charset="-127"/>
                </a:rPr>
                <a:t>구</a:t>
              </a:r>
            </a:p>
          </p:txBody>
        </p:sp>
        <p:sp>
          <p:nvSpPr>
            <p:cNvPr id="25" name="줄무늬가 있는 오른쪽 화살표 24"/>
            <p:cNvSpPr/>
            <p:nvPr/>
          </p:nvSpPr>
          <p:spPr>
            <a:xfrm rot="13500000" flipV="1">
              <a:off x="7161946" y="4647833"/>
              <a:ext cx="1280026" cy="667965"/>
            </a:xfrm>
            <a:prstGeom prst="stripedRightArrow">
              <a:avLst>
                <a:gd name="adj1" fmla="val 44073"/>
                <a:gd name="adj2" fmla="val 4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계좌잔</a:t>
              </a:r>
              <a:r>
                <a:rPr lang="ko-KR" altLang="en-US" sz="1600" dirty="0">
                  <a:latin typeface="굴림" panose="020B0600000101010101" pitchFamily="50" charset="-127"/>
                  <a:ea typeface="굴림" panose="020B0600000101010101" pitchFamily="50" charset="-127"/>
                </a:rPr>
                <a:t>액</a:t>
              </a:r>
            </a:p>
          </p:txBody>
        </p:sp>
        <p:sp>
          <p:nvSpPr>
            <p:cNvPr id="26" name="줄무늬가 있는 오른쪽 화살표 25"/>
            <p:cNvSpPr/>
            <p:nvPr/>
          </p:nvSpPr>
          <p:spPr>
            <a:xfrm rot="18900000">
              <a:off x="6239058" y="4613756"/>
              <a:ext cx="1201681" cy="711514"/>
            </a:xfrm>
            <a:prstGeom prst="stripedRightArrow">
              <a:avLst>
                <a:gd name="adj1" fmla="val 44073"/>
                <a:gd name="adj2" fmla="val 41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카드잔</a:t>
              </a:r>
              <a:r>
                <a:rPr lang="ko-KR" altLang="en-US" sz="1600" dirty="0">
                  <a:latin typeface="굴림" panose="020B0600000101010101" pitchFamily="50" charset="-127"/>
                  <a:ea typeface="굴림" panose="020B0600000101010101" pitchFamily="50" charset="-127"/>
                </a:rPr>
                <a:t>액</a:t>
              </a:r>
            </a:p>
          </p:txBody>
        </p:sp>
        <p:sp>
          <p:nvSpPr>
            <p:cNvPr id="27" name="순서도: 자기 디스크 26"/>
            <p:cNvSpPr/>
            <p:nvPr/>
          </p:nvSpPr>
          <p:spPr>
            <a:xfrm>
              <a:off x="6152727" y="5615136"/>
              <a:ext cx="2065042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자료 다운로드</a:t>
              </a:r>
              <a:endPara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2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173</Words>
  <Application>Microsoft Office PowerPoint</Application>
  <PresentationFormat>A4 용지(210x297mm)</PresentationFormat>
  <Paragraphs>64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하이패스의 의미와 도입 효과</vt:lpstr>
      <vt:lpstr>전자카드 리더기 구매 안내</vt:lpstr>
      <vt:lpstr>충전금액과 충전 후 실금액 비교</vt:lpstr>
      <vt:lpstr>카드 신청 방법 및 충전 안내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19</cp:revision>
  <dcterms:created xsi:type="dcterms:W3CDTF">2020-09-08T14:54:25Z</dcterms:created>
  <dcterms:modified xsi:type="dcterms:W3CDTF">2020-09-10T21:46:39Z</dcterms:modified>
</cp:coreProperties>
</file>