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연도별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대 시도 비교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인천</c:v>
                </c:pt>
                <c:pt idx="3">
                  <c:v>광주</c:v>
                </c:pt>
                <c:pt idx="4">
                  <c:v>대전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1115700</c:v>
                </c:pt>
                <c:pt idx="1">
                  <c:v>361700</c:v>
                </c:pt>
                <c:pt idx="2">
                  <c:v>243600</c:v>
                </c:pt>
                <c:pt idx="3">
                  <c:v>163500</c:v>
                </c:pt>
                <c:pt idx="4">
                  <c:v>169300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425-8955-3CBBD0D83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997951"/>
        <c:axId val="150099603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2025년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E-4425-8955-3CBBD0D833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인천</c:v>
                </c:pt>
                <c:pt idx="3">
                  <c:v>광주</c:v>
                </c:pt>
                <c:pt idx="4">
                  <c:v>대전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1180500</c:v>
                </c:pt>
                <c:pt idx="1">
                  <c:v>388800</c:v>
                </c:pt>
                <c:pt idx="2">
                  <c:v>266400</c:v>
                </c:pt>
                <c:pt idx="3">
                  <c:v>171400</c:v>
                </c:pt>
                <c:pt idx="4">
                  <c:v>188100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EE-4425-8955-3CBBD0D83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082607"/>
        <c:axId val="1499078767"/>
      </c:lineChart>
      <c:catAx>
        <c:axId val="150099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500996031"/>
        <c:crosses val="autoZero"/>
        <c:auto val="1"/>
        <c:lblAlgn val="ctr"/>
        <c:lblOffset val="100"/>
        <c:noMultiLvlLbl val="0"/>
      </c:catAx>
      <c:valAx>
        <c:axId val="1500996031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500997951"/>
        <c:crosses val="autoZero"/>
        <c:crossBetween val="between"/>
      </c:valAx>
      <c:valAx>
        <c:axId val="1499078767"/>
        <c:scaling>
          <c:orientation val="minMax"/>
          <c:max val="1600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499082607"/>
        <c:crosses val="max"/>
        <c:crossBetween val="between"/>
        <c:majorUnit val="400000"/>
      </c:valAx>
      <c:catAx>
        <c:axId val="14990826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9078767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00B050"/>
    </a:solidFill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E3646-AC8D-44FF-B174-4D504EB2EA6B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41BA29F-902A-4329-8EFF-474649CCF700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가심비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A368966-0083-45B6-9224-A043EE3FC81A}" type="parTrans" cxnId="{3EB8C232-C648-4CBE-ABC4-38ADA843AED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0A63FD7E-3404-43FC-92FF-361B0DA40993}" type="sibTrans" cxnId="{3EB8C232-C648-4CBE-ABC4-38ADA843AED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B6FDBD9-DAA9-4154-B0C1-609E137E13DB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소확행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BD7D7CA1-D4E7-40E8-97B1-939400D744FA}" type="parTrans" cxnId="{C95B2182-98B6-4345-A18C-CE717A283EE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1708E38-A88E-41E7-9784-EDCA2AF4E9A4}" type="sibTrans" cxnId="{C95B2182-98B6-4345-A18C-CE717A283EE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D8AA9E8-7589-45C2-BE96-87FCA28FC19D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워라밸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48910E98-02B3-4507-8DC5-5636F0C9366C}" type="parTrans" cxnId="{DB798362-2D42-4AC8-AB31-6898FFEBDB6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BF48A437-B744-499F-952A-896BC076870B}" type="sibTrans" cxnId="{DB798362-2D42-4AC8-AB31-6898FFEBDB6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36F5DA9-583B-4470-A413-38AB862E227F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펫팸족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6B11376F-8C22-4B2E-9283-2ED60606FF82}" type="parTrans" cxnId="{959B7D81-099E-4AFB-AD18-516AE153D96D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FA53C77-C692-4AF6-8594-A19AFF403211}" type="sibTrans" cxnId="{959B7D81-099E-4AFB-AD18-516AE153D96D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4683AF5D-39C8-4C4A-8FDE-167C44C81D7C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포비족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04FE0580-B74B-4E03-8843-2CC851A96F4F}" type="parTrans" cxnId="{7748E6E0-EF16-4A5B-88AF-B033F74E06F9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D4DC27C3-AB5B-4F25-9A9F-E35B00620B5D}" type="sibTrans" cxnId="{7748E6E0-EF16-4A5B-88AF-B033F74E06F9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95A0095-B041-4E89-9848-6860418BB0E2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펀슈머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DBBDF7D-FE74-403B-B1AA-723F2C9C8E8A}" type="parTrans" cxnId="{5311FB0E-B10D-4A5B-9F7F-B28F3C5B1D3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98D7812-C47E-4277-BE83-FC4F056CA7D1}" type="sibTrans" cxnId="{5311FB0E-B10D-4A5B-9F7F-B28F3C5B1D3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D14824E7-D861-4FAF-9EEC-AB0C24A1028F}" type="pres">
      <dgm:prSet presAssocID="{11BE3646-AC8D-44FF-B174-4D504EB2EA6B}" presName="diagram" presStyleCnt="0">
        <dgm:presLayoutVars>
          <dgm:dir/>
          <dgm:resizeHandles val="exact"/>
        </dgm:presLayoutVars>
      </dgm:prSet>
      <dgm:spPr/>
    </dgm:pt>
    <dgm:pt modelId="{05E3A360-2329-497A-AE38-DCF92918DCCE}" type="pres">
      <dgm:prSet presAssocID="{841BA29F-902A-4329-8EFF-474649CCF700}" presName="node" presStyleLbl="node1" presStyleIdx="0" presStyleCnt="6">
        <dgm:presLayoutVars>
          <dgm:bulletEnabled val="1"/>
        </dgm:presLayoutVars>
      </dgm:prSet>
      <dgm:spPr/>
    </dgm:pt>
    <dgm:pt modelId="{DDD4FB91-B6D1-47B6-949B-8EB1B04F496E}" type="pres">
      <dgm:prSet presAssocID="{0A63FD7E-3404-43FC-92FF-361B0DA40993}" presName="sibTrans" presStyleCnt="0"/>
      <dgm:spPr/>
    </dgm:pt>
    <dgm:pt modelId="{E8B95A71-BEFF-4CEC-98B9-3BC03C712C22}" type="pres">
      <dgm:prSet presAssocID="{2B6FDBD9-DAA9-4154-B0C1-609E137E13DB}" presName="node" presStyleLbl="node1" presStyleIdx="1" presStyleCnt="6">
        <dgm:presLayoutVars>
          <dgm:bulletEnabled val="1"/>
        </dgm:presLayoutVars>
      </dgm:prSet>
      <dgm:spPr/>
    </dgm:pt>
    <dgm:pt modelId="{CF50B397-D9DE-43E0-81B6-58C91C55F407}" type="pres">
      <dgm:prSet presAssocID="{71708E38-A88E-41E7-9784-EDCA2AF4E9A4}" presName="sibTrans" presStyleCnt="0"/>
      <dgm:spPr/>
    </dgm:pt>
    <dgm:pt modelId="{DA0D59A4-EC40-4898-8D26-1FD9DE23D9E5}" type="pres">
      <dgm:prSet presAssocID="{1D8AA9E8-7589-45C2-BE96-87FCA28FC19D}" presName="node" presStyleLbl="node1" presStyleIdx="2" presStyleCnt="6">
        <dgm:presLayoutVars>
          <dgm:bulletEnabled val="1"/>
        </dgm:presLayoutVars>
      </dgm:prSet>
      <dgm:spPr/>
    </dgm:pt>
    <dgm:pt modelId="{CA672BAA-2C45-404B-AE8E-391E60DE339C}" type="pres">
      <dgm:prSet presAssocID="{BF48A437-B744-499F-952A-896BC076870B}" presName="sibTrans" presStyleCnt="0"/>
      <dgm:spPr/>
    </dgm:pt>
    <dgm:pt modelId="{FCE98C3A-1662-4E25-B083-BCA69669CD9C}" type="pres">
      <dgm:prSet presAssocID="{736F5DA9-583B-4470-A413-38AB862E227F}" presName="node" presStyleLbl="node1" presStyleIdx="3" presStyleCnt="6">
        <dgm:presLayoutVars>
          <dgm:bulletEnabled val="1"/>
        </dgm:presLayoutVars>
      </dgm:prSet>
      <dgm:spPr/>
    </dgm:pt>
    <dgm:pt modelId="{92F4D690-F3E8-47C6-B09D-170E77899418}" type="pres">
      <dgm:prSet presAssocID="{EFA53C77-C692-4AF6-8594-A19AFF403211}" presName="sibTrans" presStyleCnt="0"/>
      <dgm:spPr/>
    </dgm:pt>
    <dgm:pt modelId="{D15B7E1A-5F95-458C-846D-D944BFE0D0B3}" type="pres">
      <dgm:prSet presAssocID="{4683AF5D-39C8-4C4A-8FDE-167C44C81D7C}" presName="node" presStyleLbl="node1" presStyleIdx="4" presStyleCnt="6">
        <dgm:presLayoutVars>
          <dgm:bulletEnabled val="1"/>
        </dgm:presLayoutVars>
      </dgm:prSet>
      <dgm:spPr/>
    </dgm:pt>
    <dgm:pt modelId="{6EC64E05-4CFC-4D41-BD3B-E005C1B0C420}" type="pres">
      <dgm:prSet presAssocID="{D4DC27C3-AB5B-4F25-9A9F-E35B00620B5D}" presName="sibTrans" presStyleCnt="0"/>
      <dgm:spPr/>
    </dgm:pt>
    <dgm:pt modelId="{D379AAA0-C0B8-47B5-BE8C-F1DA8C8A7DCF}" type="pres">
      <dgm:prSet presAssocID="{995A0095-B041-4E89-9848-6860418BB0E2}" presName="node" presStyleLbl="node1" presStyleIdx="5" presStyleCnt="6">
        <dgm:presLayoutVars>
          <dgm:bulletEnabled val="1"/>
        </dgm:presLayoutVars>
      </dgm:prSet>
      <dgm:spPr/>
    </dgm:pt>
  </dgm:ptLst>
  <dgm:cxnLst>
    <dgm:cxn modelId="{5311FB0E-B10D-4A5B-9F7F-B28F3C5B1D3B}" srcId="{11BE3646-AC8D-44FF-B174-4D504EB2EA6B}" destId="{995A0095-B041-4E89-9848-6860418BB0E2}" srcOrd="5" destOrd="0" parTransId="{7DBBDF7D-FE74-403B-B1AA-723F2C9C8E8A}" sibTransId="{198D7812-C47E-4277-BE83-FC4F056CA7D1}"/>
    <dgm:cxn modelId="{70DE6C32-69F7-4A6C-A244-034528F4CA13}" type="presOf" srcId="{4683AF5D-39C8-4C4A-8FDE-167C44C81D7C}" destId="{D15B7E1A-5F95-458C-846D-D944BFE0D0B3}" srcOrd="0" destOrd="0" presId="urn:microsoft.com/office/officeart/2005/8/layout/default"/>
    <dgm:cxn modelId="{3EB8C232-C648-4CBE-ABC4-38ADA843AEDC}" srcId="{11BE3646-AC8D-44FF-B174-4D504EB2EA6B}" destId="{841BA29F-902A-4329-8EFF-474649CCF700}" srcOrd="0" destOrd="0" parTransId="{CA368966-0083-45B6-9224-A043EE3FC81A}" sibTransId="{0A63FD7E-3404-43FC-92FF-361B0DA40993}"/>
    <dgm:cxn modelId="{DB798362-2D42-4AC8-AB31-6898FFEBDB67}" srcId="{11BE3646-AC8D-44FF-B174-4D504EB2EA6B}" destId="{1D8AA9E8-7589-45C2-BE96-87FCA28FC19D}" srcOrd="2" destOrd="0" parTransId="{48910E98-02B3-4507-8DC5-5636F0C9366C}" sibTransId="{BF48A437-B744-499F-952A-896BC076870B}"/>
    <dgm:cxn modelId="{D09E8842-0D4E-43FD-AE15-FE99B9078196}" type="presOf" srcId="{841BA29F-902A-4329-8EFF-474649CCF700}" destId="{05E3A360-2329-497A-AE38-DCF92918DCCE}" srcOrd="0" destOrd="0" presId="urn:microsoft.com/office/officeart/2005/8/layout/default"/>
    <dgm:cxn modelId="{86D47951-FE62-44D0-8808-90A8B45AD5AD}" type="presOf" srcId="{1D8AA9E8-7589-45C2-BE96-87FCA28FC19D}" destId="{DA0D59A4-EC40-4898-8D26-1FD9DE23D9E5}" srcOrd="0" destOrd="0" presId="urn:microsoft.com/office/officeart/2005/8/layout/default"/>
    <dgm:cxn modelId="{835A5C56-FAD6-4F05-98D4-083069333BFD}" type="presOf" srcId="{2B6FDBD9-DAA9-4154-B0C1-609E137E13DB}" destId="{E8B95A71-BEFF-4CEC-98B9-3BC03C712C22}" srcOrd="0" destOrd="0" presId="urn:microsoft.com/office/officeart/2005/8/layout/default"/>
    <dgm:cxn modelId="{959B7D81-099E-4AFB-AD18-516AE153D96D}" srcId="{11BE3646-AC8D-44FF-B174-4D504EB2EA6B}" destId="{736F5DA9-583B-4470-A413-38AB862E227F}" srcOrd="3" destOrd="0" parTransId="{6B11376F-8C22-4B2E-9283-2ED60606FF82}" sibTransId="{EFA53C77-C692-4AF6-8594-A19AFF403211}"/>
    <dgm:cxn modelId="{C95B2182-98B6-4345-A18C-CE717A283EEB}" srcId="{11BE3646-AC8D-44FF-B174-4D504EB2EA6B}" destId="{2B6FDBD9-DAA9-4154-B0C1-609E137E13DB}" srcOrd="1" destOrd="0" parTransId="{BD7D7CA1-D4E7-40E8-97B1-939400D744FA}" sibTransId="{71708E38-A88E-41E7-9784-EDCA2AF4E9A4}"/>
    <dgm:cxn modelId="{646324C5-3ED3-49A5-89E2-8E196D686216}" type="presOf" srcId="{995A0095-B041-4E89-9848-6860418BB0E2}" destId="{D379AAA0-C0B8-47B5-BE8C-F1DA8C8A7DCF}" srcOrd="0" destOrd="0" presId="urn:microsoft.com/office/officeart/2005/8/layout/default"/>
    <dgm:cxn modelId="{292A55DD-D133-4C92-8414-243756235283}" type="presOf" srcId="{736F5DA9-583B-4470-A413-38AB862E227F}" destId="{FCE98C3A-1662-4E25-B083-BCA69669CD9C}" srcOrd="0" destOrd="0" presId="urn:microsoft.com/office/officeart/2005/8/layout/default"/>
    <dgm:cxn modelId="{7748E6E0-EF16-4A5B-88AF-B033F74E06F9}" srcId="{11BE3646-AC8D-44FF-B174-4D504EB2EA6B}" destId="{4683AF5D-39C8-4C4A-8FDE-167C44C81D7C}" srcOrd="4" destOrd="0" parTransId="{04FE0580-B74B-4E03-8843-2CC851A96F4F}" sibTransId="{D4DC27C3-AB5B-4F25-9A9F-E35B00620B5D}"/>
    <dgm:cxn modelId="{2087A4E6-3F2A-4641-8B86-9CED7C898E00}" type="presOf" srcId="{11BE3646-AC8D-44FF-B174-4D504EB2EA6B}" destId="{D14824E7-D861-4FAF-9EEC-AB0C24A1028F}" srcOrd="0" destOrd="0" presId="urn:microsoft.com/office/officeart/2005/8/layout/default"/>
    <dgm:cxn modelId="{FB620A67-FC28-4B09-9FDB-42EDABE62EAA}" type="presParOf" srcId="{D14824E7-D861-4FAF-9EEC-AB0C24A1028F}" destId="{05E3A360-2329-497A-AE38-DCF92918DCCE}" srcOrd="0" destOrd="0" presId="urn:microsoft.com/office/officeart/2005/8/layout/default"/>
    <dgm:cxn modelId="{55A9BD02-2CD0-4A49-9054-79C413EFE496}" type="presParOf" srcId="{D14824E7-D861-4FAF-9EEC-AB0C24A1028F}" destId="{DDD4FB91-B6D1-47B6-949B-8EB1B04F496E}" srcOrd="1" destOrd="0" presId="urn:microsoft.com/office/officeart/2005/8/layout/default"/>
    <dgm:cxn modelId="{897BD2EC-DD42-4AC0-A461-21579197B2F1}" type="presParOf" srcId="{D14824E7-D861-4FAF-9EEC-AB0C24A1028F}" destId="{E8B95A71-BEFF-4CEC-98B9-3BC03C712C22}" srcOrd="2" destOrd="0" presId="urn:microsoft.com/office/officeart/2005/8/layout/default"/>
    <dgm:cxn modelId="{59F91B8F-877A-4212-B03F-649A8CD7A33F}" type="presParOf" srcId="{D14824E7-D861-4FAF-9EEC-AB0C24A1028F}" destId="{CF50B397-D9DE-43E0-81B6-58C91C55F407}" srcOrd="3" destOrd="0" presId="urn:microsoft.com/office/officeart/2005/8/layout/default"/>
    <dgm:cxn modelId="{A37BAD77-2EC0-4A05-BD9E-A71F253D3428}" type="presParOf" srcId="{D14824E7-D861-4FAF-9EEC-AB0C24A1028F}" destId="{DA0D59A4-EC40-4898-8D26-1FD9DE23D9E5}" srcOrd="4" destOrd="0" presId="urn:microsoft.com/office/officeart/2005/8/layout/default"/>
    <dgm:cxn modelId="{A3C2CDF6-3709-454B-8EB1-8E2DCE37B019}" type="presParOf" srcId="{D14824E7-D861-4FAF-9EEC-AB0C24A1028F}" destId="{CA672BAA-2C45-404B-AE8E-391E60DE339C}" srcOrd="5" destOrd="0" presId="urn:microsoft.com/office/officeart/2005/8/layout/default"/>
    <dgm:cxn modelId="{9F3BF5CA-CE2E-4D7C-8390-7E86E908E106}" type="presParOf" srcId="{D14824E7-D861-4FAF-9EEC-AB0C24A1028F}" destId="{FCE98C3A-1662-4E25-B083-BCA69669CD9C}" srcOrd="6" destOrd="0" presId="urn:microsoft.com/office/officeart/2005/8/layout/default"/>
    <dgm:cxn modelId="{228C0E30-2629-4173-86BE-6840C930606B}" type="presParOf" srcId="{D14824E7-D861-4FAF-9EEC-AB0C24A1028F}" destId="{92F4D690-F3E8-47C6-B09D-170E77899418}" srcOrd="7" destOrd="0" presId="urn:microsoft.com/office/officeart/2005/8/layout/default"/>
    <dgm:cxn modelId="{9B01F818-2C92-44BA-A017-E03DF9D73498}" type="presParOf" srcId="{D14824E7-D861-4FAF-9EEC-AB0C24A1028F}" destId="{D15B7E1A-5F95-458C-846D-D944BFE0D0B3}" srcOrd="8" destOrd="0" presId="urn:microsoft.com/office/officeart/2005/8/layout/default"/>
    <dgm:cxn modelId="{3C7C5949-B3DB-44ED-9D5F-A3681A37D3C0}" type="presParOf" srcId="{D14824E7-D861-4FAF-9EEC-AB0C24A1028F}" destId="{6EC64E05-4CFC-4D41-BD3B-E005C1B0C420}" srcOrd="9" destOrd="0" presId="urn:microsoft.com/office/officeart/2005/8/layout/default"/>
    <dgm:cxn modelId="{C6ACBE1D-286D-479A-ACF4-AF9164C4EB14}" type="presParOf" srcId="{D14824E7-D861-4FAF-9EEC-AB0C24A1028F}" destId="{D379AAA0-C0B8-47B5-BE8C-F1DA8C8A7D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2F3C2-4B9A-482F-A44B-BD2B22587A80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41348E9-9092-4937-8805-2952C563CAB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소비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 err="1">
              <a:latin typeface="돋움" panose="020B0600000101010101" pitchFamily="50" charset="-127"/>
              <a:ea typeface="돋움" panose="020B0600000101010101" pitchFamily="50" charset="-127"/>
            </a:rPr>
            <a:t>트렌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 err="1">
              <a:latin typeface="돋움" panose="020B0600000101010101" pitchFamily="50" charset="-127"/>
              <a:ea typeface="돋움" panose="020B0600000101010101" pitchFamily="50" charset="-127"/>
            </a:rPr>
            <a:t>드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540B074C-CE94-4344-A3F0-CFAFBC9F4FC6}" type="parTrans" cxnId="{8F51EA9F-9FF7-4807-952E-55DD3369C843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F4A5685-FA33-47B8-A1B1-AB0C1797CB38}" type="sibTrans" cxnId="{8F51EA9F-9FF7-4807-952E-55DD3369C843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51DE223-E4DE-46FB-87DC-B1D9B31CDB7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자기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성향적</a:t>
          </a:r>
        </a:p>
      </dgm:t>
    </dgm:pt>
    <dgm:pt modelId="{345B9F37-E36C-4F30-962D-13F711B096F2}" type="parTrans" cxnId="{BDDCE7AE-552B-4315-898F-221479174639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F77644D-1278-4252-B09B-E1F95723167A}" type="sibTrans" cxnId="{BDDCE7AE-552B-4315-898F-221479174639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83BD6598-7278-4399-A255-782CE2196A43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저가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</a:p>
      </dgm:t>
    </dgm:pt>
    <dgm:pt modelId="{CC4D76C6-79DA-474A-B9F1-7C329546F71C}" type="parTrans" cxnId="{08C515E9-4292-455E-9AD3-24A139C7DB0C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64CAC16-685B-488B-AD45-33C60BA4460D}" type="sibTrans" cxnId="{08C515E9-4292-455E-9AD3-24A139C7DB0C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D46B728-5F26-44DF-81E1-995B9AC035B3}">
      <dgm:prSet phldrT="[텍스트]" custT="1"/>
      <dgm:spPr/>
      <dgm:t>
        <a:bodyPr/>
        <a:lstStyle/>
        <a:p>
          <a:pPr latinLnBrk="1"/>
          <a:r>
            <a:rPr lang="ko-KR" altLang="en-US" sz="1800">
              <a:latin typeface="돋움" panose="020B0600000101010101" pitchFamily="50" charset="-127"/>
              <a:ea typeface="돋움" panose="020B0600000101010101" pitchFamily="50" charset="-127"/>
            </a:rPr>
            <a:t>편리</a:t>
          </a:r>
          <a:br>
            <a:rPr lang="en-US" altLang="ko-KR" sz="180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38505D0-41F7-43D2-8653-0446305CFFBB}" type="parTrans" cxnId="{7DE8361A-AE9C-4F0F-85E5-900898B47471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2FCD4EC-F4B5-47B7-913C-1BB60409A792}" type="sibTrans" cxnId="{7DE8361A-AE9C-4F0F-85E5-900898B47471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25893AA-3CF9-4EEB-B45A-7030D919BCE7}" type="pres">
      <dgm:prSet presAssocID="{C782F3C2-4B9A-482F-A44B-BD2B22587A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7D3C88-2612-4697-BB85-811E5E1021B4}" type="pres">
      <dgm:prSet presAssocID="{D41348E9-9092-4937-8805-2952C563CABC}" presName="centerShape" presStyleLbl="node0" presStyleIdx="0" presStyleCnt="1"/>
      <dgm:spPr/>
    </dgm:pt>
    <dgm:pt modelId="{464B5A6D-1508-4D80-A027-38F87D17F71F}" type="pres">
      <dgm:prSet presAssocID="{345B9F37-E36C-4F30-962D-13F711B096F2}" presName="parTrans" presStyleLbl="bgSibTrans2D1" presStyleIdx="0" presStyleCnt="3"/>
      <dgm:spPr/>
    </dgm:pt>
    <dgm:pt modelId="{ABD5324D-672D-46D3-9B3D-CBC4B544F743}" type="pres">
      <dgm:prSet presAssocID="{351DE223-E4DE-46FB-87DC-B1D9B31CDB70}" presName="node" presStyleLbl="node1" presStyleIdx="0" presStyleCnt="3">
        <dgm:presLayoutVars>
          <dgm:bulletEnabled val="1"/>
        </dgm:presLayoutVars>
      </dgm:prSet>
      <dgm:spPr/>
    </dgm:pt>
    <dgm:pt modelId="{89506C5F-47A1-4BB6-BC27-12419B7FC020}" type="pres">
      <dgm:prSet presAssocID="{CC4D76C6-79DA-474A-B9F1-7C329546F71C}" presName="parTrans" presStyleLbl="bgSibTrans2D1" presStyleIdx="1" presStyleCnt="3"/>
      <dgm:spPr/>
    </dgm:pt>
    <dgm:pt modelId="{05AE214C-DF10-435F-9275-72C435D9BBEE}" type="pres">
      <dgm:prSet presAssocID="{83BD6598-7278-4399-A255-782CE2196A43}" presName="node" presStyleLbl="node1" presStyleIdx="1" presStyleCnt="3">
        <dgm:presLayoutVars>
          <dgm:bulletEnabled val="1"/>
        </dgm:presLayoutVars>
      </dgm:prSet>
      <dgm:spPr/>
    </dgm:pt>
    <dgm:pt modelId="{53241E7A-875C-45D4-8044-15125F9AB5A7}" type="pres">
      <dgm:prSet presAssocID="{E38505D0-41F7-43D2-8653-0446305CFFBB}" presName="parTrans" presStyleLbl="bgSibTrans2D1" presStyleIdx="2" presStyleCnt="3"/>
      <dgm:spPr/>
    </dgm:pt>
    <dgm:pt modelId="{1BB53CDB-57B9-4953-8CDC-22DFEF6B40FE}" type="pres">
      <dgm:prSet presAssocID="{1D46B728-5F26-44DF-81E1-995B9AC035B3}" presName="node" presStyleLbl="node1" presStyleIdx="2" presStyleCnt="3">
        <dgm:presLayoutVars>
          <dgm:bulletEnabled val="1"/>
        </dgm:presLayoutVars>
      </dgm:prSet>
      <dgm:spPr/>
    </dgm:pt>
  </dgm:ptLst>
  <dgm:cxnLst>
    <dgm:cxn modelId="{7DE8361A-AE9C-4F0F-85E5-900898B47471}" srcId="{D41348E9-9092-4937-8805-2952C563CABC}" destId="{1D46B728-5F26-44DF-81E1-995B9AC035B3}" srcOrd="2" destOrd="0" parTransId="{E38505D0-41F7-43D2-8653-0446305CFFBB}" sibTransId="{22FCD4EC-F4B5-47B7-913C-1BB60409A792}"/>
    <dgm:cxn modelId="{31008D1A-6D33-411E-BEA1-9AB694F04C42}" type="presOf" srcId="{C782F3C2-4B9A-482F-A44B-BD2B22587A80}" destId="{925893AA-3CF9-4EEB-B45A-7030D919BCE7}" srcOrd="0" destOrd="0" presId="urn:microsoft.com/office/officeart/2005/8/layout/radial4"/>
    <dgm:cxn modelId="{2C13BC2A-0EE2-4AE7-8178-586524975238}" type="presOf" srcId="{1D46B728-5F26-44DF-81E1-995B9AC035B3}" destId="{1BB53CDB-57B9-4953-8CDC-22DFEF6B40FE}" srcOrd="0" destOrd="0" presId="urn:microsoft.com/office/officeart/2005/8/layout/radial4"/>
    <dgm:cxn modelId="{24551C4E-B7D5-4E5E-B1B7-DA1D67989AC4}" type="presOf" srcId="{345B9F37-E36C-4F30-962D-13F711B096F2}" destId="{464B5A6D-1508-4D80-A027-38F87D17F71F}" srcOrd="0" destOrd="0" presId="urn:microsoft.com/office/officeart/2005/8/layout/radial4"/>
    <dgm:cxn modelId="{81E8CE55-70CA-4EA1-9AD5-A9DE0427D980}" type="presOf" srcId="{CC4D76C6-79DA-474A-B9F1-7C329546F71C}" destId="{89506C5F-47A1-4BB6-BC27-12419B7FC020}" srcOrd="0" destOrd="0" presId="urn:microsoft.com/office/officeart/2005/8/layout/radial4"/>
    <dgm:cxn modelId="{0E7D4777-96B3-49A0-8275-58C59FD2D611}" type="presOf" srcId="{83BD6598-7278-4399-A255-782CE2196A43}" destId="{05AE214C-DF10-435F-9275-72C435D9BBEE}" srcOrd="0" destOrd="0" presId="urn:microsoft.com/office/officeart/2005/8/layout/radial4"/>
    <dgm:cxn modelId="{C6A6AF5A-3FDE-46E5-86E1-D0C94CC34D9D}" type="presOf" srcId="{351DE223-E4DE-46FB-87DC-B1D9B31CDB70}" destId="{ABD5324D-672D-46D3-9B3D-CBC4B544F743}" srcOrd="0" destOrd="0" presId="urn:microsoft.com/office/officeart/2005/8/layout/radial4"/>
    <dgm:cxn modelId="{8F51EA9F-9FF7-4807-952E-55DD3369C843}" srcId="{C782F3C2-4B9A-482F-A44B-BD2B22587A80}" destId="{D41348E9-9092-4937-8805-2952C563CABC}" srcOrd="0" destOrd="0" parTransId="{540B074C-CE94-4344-A3F0-CFAFBC9F4FC6}" sibTransId="{1F4A5685-FA33-47B8-A1B1-AB0C1797CB38}"/>
    <dgm:cxn modelId="{BDDCE7AE-552B-4315-898F-221479174639}" srcId="{D41348E9-9092-4937-8805-2952C563CABC}" destId="{351DE223-E4DE-46FB-87DC-B1D9B31CDB70}" srcOrd="0" destOrd="0" parTransId="{345B9F37-E36C-4F30-962D-13F711B096F2}" sibTransId="{2F77644D-1278-4252-B09B-E1F95723167A}"/>
    <dgm:cxn modelId="{BDE1ECC4-EF31-4BC7-BDDE-47128BAE0065}" type="presOf" srcId="{D41348E9-9092-4937-8805-2952C563CABC}" destId="{037D3C88-2612-4697-BB85-811E5E1021B4}" srcOrd="0" destOrd="0" presId="urn:microsoft.com/office/officeart/2005/8/layout/radial4"/>
    <dgm:cxn modelId="{08C515E9-4292-455E-9AD3-24A139C7DB0C}" srcId="{D41348E9-9092-4937-8805-2952C563CABC}" destId="{83BD6598-7278-4399-A255-782CE2196A43}" srcOrd="1" destOrd="0" parTransId="{CC4D76C6-79DA-474A-B9F1-7C329546F71C}" sibTransId="{E64CAC16-685B-488B-AD45-33C60BA4460D}"/>
    <dgm:cxn modelId="{3C2D1DF3-1A2F-498E-830A-558942085F63}" type="presOf" srcId="{E38505D0-41F7-43D2-8653-0446305CFFBB}" destId="{53241E7A-875C-45D4-8044-15125F9AB5A7}" srcOrd="0" destOrd="0" presId="urn:microsoft.com/office/officeart/2005/8/layout/radial4"/>
    <dgm:cxn modelId="{46BBD038-BD17-4A0D-AA8E-645C78AC6F18}" type="presParOf" srcId="{925893AA-3CF9-4EEB-B45A-7030D919BCE7}" destId="{037D3C88-2612-4697-BB85-811E5E1021B4}" srcOrd="0" destOrd="0" presId="urn:microsoft.com/office/officeart/2005/8/layout/radial4"/>
    <dgm:cxn modelId="{DA3CEC51-FEEE-41C5-82C7-1D1D812C2E59}" type="presParOf" srcId="{925893AA-3CF9-4EEB-B45A-7030D919BCE7}" destId="{464B5A6D-1508-4D80-A027-38F87D17F71F}" srcOrd="1" destOrd="0" presId="urn:microsoft.com/office/officeart/2005/8/layout/radial4"/>
    <dgm:cxn modelId="{94CB721B-0FE8-402F-BD83-619BA8A80EA8}" type="presParOf" srcId="{925893AA-3CF9-4EEB-B45A-7030D919BCE7}" destId="{ABD5324D-672D-46D3-9B3D-CBC4B544F743}" srcOrd="2" destOrd="0" presId="urn:microsoft.com/office/officeart/2005/8/layout/radial4"/>
    <dgm:cxn modelId="{480ED8DB-E6CE-4D05-9D35-3DD472F02609}" type="presParOf" srcId="{925893AA-3CF9-4EEB-B45A-7030D919BCE7}" destId="{89506C5F-47A1-4BB6-BC27-12419B7FC020}" srcOrd="3" destOrd="0" presId="urn:microsoft.com/office/officeart/2005/8/layout/radial4"/>
    <dgm:cxn modelId="{46BF5610-0F9A-4799-B75F-67FCE7B7677A}" type="presParOf" srcId="{925893AA-3CF9-4EEB-B45A-7030D919BCE7}" destId="{05AE214C-DF10-435F-9275-72C435D9BBEE}" srcOrd="4" destOrd="0" presId="urn:microsoft.com/office/officeart/2005/8/layout/radial4"/>
    <dgm:cxn modelId="{7A4660B2-D66B-4D55-B4CD-93591A6F39D1}" type="presParOf" srcId="{925893AA-3CF9-4EEB-B45A-7030D919BCE7}" destId="{53241E7A-875C-45D4-8044-15125F9AB5A7}" srcOrd="5" destOrd="0" presId="urn:microsoft.com/office/officeart/2005/8/layout/radial4"/>
    <dgm:cxn modelId="{25DF6C42-2260-4B41-8BB1-687B7B49E2A4}" type="presParOf" srcId="{925893AA-3CF9-4EEB-B45A-7030D919BCE7}" destId="{1BB53CDB-57B9-4953-8CDC-22DFEF6B40F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3A360-2329-497A-AE38-DCF92918DCCE}">
      <dsp:nvSpPr>
        <dsp:cNvPr id="0" name=""/>
        <dsp:cNvSpPr/>
      </dsp:nvSpPr>
      <dsp:spPr>
        <a:xfrm>
          <a:off x="144595" y="409"/>
          <a:ext cx="857797" cy="514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가심비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44595" y="409"/>
        <a:ext cx="857797" cy="514678"/>
      </dsp:txXfrm>
    </dsp:sp>
    <dsp:sp modelId="{E8B95A71-BEFF-4CEC-98B9-3BC03C712C22}">
      <dsp:nvSpPr>
        <dsp:cNvPr id="0" name=""/>
        <dsp:cNvSpPr/>
      </dsp:nvSpPr>
      <dsp:spPr>
        <a:xfrm>
          <a:off x="1088173" y="409"/>
          <a:ext cx="857797" cy="514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소확행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088173" y="409"/>
        <a:ext cx="857797" cy="514678"/>
      </dsp:txXfrm>
    </dsp:sp>
    <dsp:sp modelId="{DA0D59A4-EC40-4898-8D26-1FD9DE23D9E5}">
      <dsp:nvSpPr>
        <dsp:cNvPr id="0" name=""/>
        <dsp:cNvSpPr/>
      </dsp:nvSpPr>
      <dsp:spPr>
        <a:xfrm>
          <a:off x="2031751" y="409"/>
          <a:ext cx="857797" cy="514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워라밸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31751" y="409"/>
        <a:ext cx="857797" cy="514678"/>
      </dsp:txXfrm>
    </dsp:sp>
    <dsp:sp modelId="{FCE98C3A-1662-4E25-B083-BCA69669CD9C}">
      <dsp:nvSpPr>
        <dsp:cNvPr id="0" name=""/>
        <dsp:cNvSpPr/>
      </dsp:nvSpPr>
      <dsp:spPr>
        <a:xfrm>
          <a:off x="144595" y="600867"/>
          <a:ext cx="857797" cy="514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펫팸족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44595" y="600867"/>
        <a:ext cx="857797" cy="514678"/>
      </dsp:txXfrm>
    </dsp:sp>
    <dsp:sp modelId="{D15B7E1A-5F95-458C-846D-D944BFE0D0B3}">
      <dsp:nvSpPr>
        <dsp:cNvPr id="0" name=""/>
        <dsp:cNvSpPr/>
      </dsp:nvSpPr>
      <dsp:spPr>
        <a:xfrm>
          <a:off x="1088173" y="600867"/>
          <a:ext cx="857797" cy="514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포비족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088173" y="600867"/>
        <a:ext cx="857797" cy="514678"/>
      </dsp:txXfrm>
    </dsp:sp>
    <dsp:sp modelId="{D379AAA0-C0B8-47B5-BE8C-F1DA8C8A7DCF}">
      <dsp:nvSpPr>
        <dsp:cNvPr id="0" name=""/>
        <dsp:cNvSpPr/>
      </dsp:nvSpPr>
      <dsp:spPr>
        <a:xfrm>
          <a:off x="2031751" y="600867"/>
          <a:ext cx="857797" cy="514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펀슈머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31751" y="600867"/>
        <a:ext cx="857797" cy="514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D3C88-2612-4697-BB85-811E5E1021B4}">
      <dsp:nvSpPr>
        <dsp:cNvPr id="0" name=""/>
        <dsp:cNvSpPr/>
      </dsp:nvSpPr>
      <dsp:spPr>
        <a:xfrm>
          <a:off x="1290983" y="1108979"/>
          <a:ext cx="930866" cy="930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소비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 err="1">
              <a:latin typeface="돋움" panose="020B0600000101010101" pitchFamily="50" charset="-127"/>
              <a:ea typeface="돋움" panose="020B0600000101010101" pitchFamily="50" charset="-127"/>
            </a:rPr>
            <a:t>트렌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 err="1">
              <a:latin typeface="돋움" panose="020B0600000101010101" pitchFamily="50" charset="-127"/>
              <a:ea typeface="돋움" panose="020B0600000101010101" pitchFamily="50" charset="-127"/>
            </a:rPr>
            <a:t>드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427305" y="1245301"/>
        <a:ext cx="658222" cy="658222"/>
      </dsp:txXfrm>
    </dsp:sp>
    <dsp:sp modelId="{464B5A6D-1508-4D80-A027-38F87D17F71F}">
      <dsp:nvSpPr>
        <dsp:cNvPr id="0" name=""/>
        <dsp:cNvSpPr/>
      </dsp:nvSpPr>
      <dsp:spPr>
        <a:xfrm rot="12900000">
          <a:off x="692453" y="946459"/>
          <a:ext cx="713190" cy="2652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D5324D-672D-46D3-9B3D-CBC4B544F743}">
      <dsp:nvSpPr>
        <dsp:cNvPr id="0" name=""/>
        <dsp:cNvSpPr/>
      </dsp:nvSpPr>
      <dsp:spPr>
        <a:xfrm>
          <a:off x="314781" y="520844"/>
          <a:ext cx="884323" cy="707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자기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성향적</a:t>
          </a:r>
        </a:p>
      </dsp:txBody>
      <dsp:txXfrm>
        <a:off x="335502" y="541565"/>
        <a:ext cx="842881" cy="666016"/>
      </dsp:txXfrm>
    </dsp:sp>
    <dsp:sp modelId="{89506C5F-47A1-4BB6-BC27-12419B7FC020}">
      <dsp:nvSpPr>
        <dsp:cNvPr id="0" name=""/>
        <dsp:cNvSpPr/>
      </dsp:nvSpPr>
      <dsp:spPr>
        <a:xfrm rot="16200000">
          <a:off x="1399821" y="578227"/>
          <a:ext cx="713190" cy="2652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AE214C-DF10-435F-9275-72C435D9BBEE}">
      <dsp:nvSpPr>
        <dsp:cNvPr id="0" name=""/>
        <dsp:cNvSpPr/>
      </dsp:nvSpPr>
      <dsp:spPr>
        <a:xfrm>
          <a:off x="1314255" y="550"/>
          <a:ext cx="884323" cy="707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저가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</a:p>
      </dsp:txBody>
      <dsp:txXfrm>
        <a:off x="1334976" y="21271"/>
        <a:ext cx="842881" cy="666016"/>
      </dsp:txXfrm>
    </dsp:sp>
    <dsp:sp modelId="{53241E7A-875C-45D4-8044-15125F9AB5A7}">
      <dsp:nvSpPr>
        <dsp:cNvPr id="0" name=""/>
        <dsp:cNvSpPr/>
      </dsp:nvSpPr>
      <dsp:spPr>
        <a:xfrm rot="19500000">
          <a:off x="2107189" y="946459"/>
          <a:ext cx="713190" cy="2652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B53CDB-57B9-4953-8CDC-22DFEF6B40FE}">
      <dsp:nvSpPr>
        <dsp:cNvPr id="0" name=""/>
        <dsp:cNvSpPr/>
      </dsp:nvSpPr>
      <dsp:spPr>
        <a:xfrm>
          <a:off x="2313729" y="520844"/>
          <a:ext cx="884323" cy="707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돋움" panose="020B0600000101010101" pitchFamily="50" charset="-127"/>
              <a:ea typeface="돋움" panose="020B0600000101010101" pitchFamily="50" charset="-127"/>
            </a:rPr>
            <a:t>편리</a:t>
          </a:r>
          <a:br>
            <a:rPr lang="en-US" altLang="ko-KR" sz="1800" kern="120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334450" y="541565"/>
        <a:ext cx="842881" cy="66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0.35568</cdr:x>
      <cdr:y>0.22147</cdr:y>
    </cdr:from>
    <cdr:to>
      <cdr:x>0.6281</cdr:x>
      <cdr:y>0.40604</cdr:y>
    </cdr:to>
    <cdr:sp macro="" textlink="">
      <cdr:nvSpPr>
        <cdr:cNvPr id="2" name="육각형 1">
          <a:extLst xmlns:a="http://schemas.openxmlformats.org/drawingml/2006/main">
            <a:ext uri="{FF2B5EF4-FFF2-40B4-BE49-F238E27FC236}">
              <a16:creationId xmlns:a16="http://schemas.microsoft.com/office/drawing/2014/main" id="{2CD7916F-2EA3-2D60-33CA-BDE50F03E76D}"/>
            </a:ext>
          </a:extLst>
        </cdr:cNvPr>
        <cdr:cNvSpPr/>
      </cdr:nvSpPr>
      <cdr:spPr>
        <a:xfrm xmlns:a="http://schemas.openxmlformats.org/drawingml/2006/main">
          <a:off x="3038907" y="997527"/>
          <a:ext cx="2327565" cy="831273"/>
        </a:xfrm>
        <a:prstGeom xmlns:a="http://schemas.openxmlformats.org/drawingml/2006/main" prst="hexagon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매년</a:t>
          </a:r>
          <a:endParaRPr lang="en-US" altLang="ko-KR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 xmlns:a="http://schemas.openxmlformats.org/drawingml/2006/main">
          <a:pPr algn="ctr"/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계속 증가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F3884-47D9-4F30-B082-2DA9C043E4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A8E67-5C04-4E59-9D20-6D09433BDC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6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4E5-E588-49C1-9489-D5EA6207F992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89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221D-A457-43C2-8E01-E2392983BA4F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3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19E2-DB86-4280-8635-29AEC2CFB998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3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F83A-5916-4E60-8AF1-28C2FBFC9F06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5769" y="6356352"/>
            <a:ext cx="22288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24B961-369C-4B5B-A22D-0DE3A09B3DF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화살표: 오각형 9">
            <a:extLst>
              <a:ext uri="{FF2B5EF4-FFF2-40B4-BE49-F238E27FC236}">
                <a16:creationId xmlns:a16="http://schemas.microsoft.com/office/drawing/2014/main" id="{5F67B24C-B739-7D83-8E39-44DE7EA97299}"/>
              </a:ext>
            </a:extLst>
          </p:cNvPr>
          <p:cNvSpPr/>
          <p:nvPr userDrawn="1"/>
        </p:nvSpPr>
        <p:spPr>
          <a:xfrm>
            <a:off x="0" y="856034"/>
            <a:ext cx="9906000" cy="30155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F42A2BD-1E56-C074-0E69-D5B348B4E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6" y="6255629"/>
            <a:ext cx="1418719" cy="465848"/>
          </a:xfrm>
          <a:prstGeom prst="rect">
            <a:avLst/>
          </a:prstGeom>
        </p:spPr>
      </p:pic>
      <p:sp>
        <p:nvSpPr>
          <p:cNvPr id="9" name="사다리꼴 8">
            <a:extLst>
              <a:ext uri="{FF2B5EF4-FFF2-40B4-BE49-F238E27FC236}">
                <a16:creationId xmlns:a16="http://schemas.microsoft.com/office/drawing/2014/main" id="{D8DB8134-0572-8A25-8B16-E8AC077BE420}"/>
              </a:ext>
            </a:extLst>
          </p:cNvPr>
          <p:cNvSpPr/>
          <p:nvPr userDrawn="1"/>
        </p:nvSpPr>
        <p:spPr>
          <a:xfrm>
            <a:off x="1196502" y="0"/>
            <a:ext cx="7616758" cy="1157591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115759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8ACA-97EA-4F80-8E46-DA45A3EC8FB8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78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8D7A-8D38-4B5E-B186-33BC1E8CFE83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77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FFEE-B702-4FF2-B318-B4176304B947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93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17B-3980-482C-BD60-52E80E666778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37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7366-E858-4921-8ABB-563908FE2BE5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28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0AE0-9D7D-4561-A2A7-077BBD0238DB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8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D8EB-8E6A-4BEE-9ED1-89BE855BD4A7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15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15E3-1F88-4569-93B6-2F369ADCD265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B961-369C-4B5B-A22D-0DE3A09B3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55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7033E094-B42E-DDDF-745F-576ABEFDE729}"/>
              </a:ext>
            </a:extLst>
          </p:cNvPr>
          <p:cNvSpPr/>
          <p:nvPr/>
        </p:nvSpPr>
        <p:spPr>
          <a:xfrm flipH="1">
            <a:off x="0" y="0"/>
            <a:ext cx="4953000" cy="6858000"/>
          </a:xfrm>
          <a:prstGeom prst="flowChartManualInpu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E2A4220-362E-5181-5FE7-5449D8A9D582}"/>
              </a:ext>
            </a:extLst>
          </p:cNvPr>
          <p:cNvSpPr/>
          <p:nvPr/>
        </p:nvSpPr>
        <p:spPr>
          <a:xfrm>
            <a:off x="3275555" y="4796135"/>
            <a:ext cx="576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1conomy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0B22F7C-3ED7-C56E-C5E9-552F194B25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18" y="264300"/>
            <a:ext cx="1661678" cy="11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8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50355F6-B04D-68F5-2AD9-8BE8A05B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D7B44A2-AD6A-6B1F-26D0-4695D622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E2894F48-271C-559B-BF14-568EA806F94B}"/>
              </a:ext>
            </a:extLst>
          </p:cNvPr>
          <p:cNvSpPr/>
          <p:nvPr/>
        </p:nvSpPr>
        <p:spPr>
          <a:xfrm>
            <a:off x="1205345" y="2171701"/>
            <a:ext cx="5652655" cy="20781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하트 4">
            <a:extLst>
              <a:ext uri="{FF2B5EF4-FFF2-40B4-BE49-F238E27FC236}">
                <a16:creationId xmlns:a16="http://schemas.microsoft.com/office/drawing/2014/main" id="{1B5F082A-AFAF-3C46-9A48-8970DD9A3E71}"/>
              </a:ext>
            </a:extLst>
          </p:cNvPr>
          <p:cNvSpPr/>
          <p:nvPr/>
        </p:nvSpPr>
        <p:spPr>
          <a:xfrm>
            <a:off x="681038" y="1517073"/>
            <a:ext cx="1085417" cy="872836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F4E07-F322-A1A3-07CA-D5E8053D4885}"/>
              </a:ext>
            </a:extLst>
          </p:cNvPr>
          <p:cNvSpPr txBox="1"/>
          <p:nvPr/>
        </p:nvSpPr>
        <p:spPr>
          <a:xfrm>
            <a:off x="1891145" y="17145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코노미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2E18E154-F31E-EB6E-F5ED-EA477D4EEB17}"/>
              </a:ext>
            </a:extLst>
          </p:cNvPr>
          <p:cNvSpPr/>
          <p:nvPr/>
        </p:nvSpPr>
        <p:spPr>
          <a:xfrm>
            <a:off x="1205345" y="3371120"/>
            <a:ext cx="5652655" cy="20781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하트 8">
            <a:extLst>
              <a:ext uri="{FF2B5EF4-FFF2-40B4-BE49-F238E27FC236}">
                <a16:creationId xmlns:a16="http://schemas.microsoft.com/office/drawing/2014/main" id="{62A08F05-B528-8AB6-9E25-42A6B4507AF7}"/>
              </a:ext>
            </a:extLst>
          </p:cNvPr>
          <p:cNvSpPr/>
          <p:nvPr/>
        </p:nvSpPr>
        <p:spPr>
          <a:xfrm>
            <a:off x="681038" y="2716492"/>
            <a:ext cx="1085417" cy="872836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322D5-EC36-FA32-4747-FEAC64C318A3}"/>
              </a:ext>
            </a:extLst>
          </p:cNvPr>
          <p:cNvSpPr txBox="1"/>
          <p:nvPr/>
        </p:nvSpPr>
        <p:spPr>
          <a:xfrm>
            <a:off x="1891145" y="291391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1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인 가구에 유용한 앱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43BFD6DC-623E-7E75-F51A-997801F91E4A}"/>
              </a:ext>
            </a:extLst>
          </p:cNvPr>
          <p:cNvSpPr/>
          <p:nvPr/>
        </p:nvSpPr>
        <p:spPr>
          <a:xfrm>
            <a:off x="1205345" y="4628422"/>
            <a:ext cx="5652655" cy="20781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하트 11">
            <a:extLst>
              <a:ext uri="{FF2B5EF4-FFF2-40B4-BE49-F238E27FC236}">
                <a16:creationId xmlns:a16="http://schemas.microsoft.com/office/drawing/2014/main" id="{D4BB1F7F-BE9E-2834-B6D9-89E0EFEDE0EC}"/>
              </a:ext>
            </a:extLst>
          </p:cNvPr>
          <p:cNvSpPr/>
          <p:nvPr/>
        </p:nvSpPr>
        <p:spPr>
          <a:xfrm>
            <a:off x="681038" y="3973794"/>
            <a:ext cx="1085417" cy="872836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EFDF4-E508-24C6-79E9-0FD5F5C8474F}"/>
              </a:ext>
            </a:extLst>
          </p:cNvPr>
          <p:cNvSpPr txBox="1"/>
          <p:nvPr/>
        </p:nvSpPr>
        <p:spPr>
          <a:xfrm>
            <a:off x="1891145" y="417122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 가구 비중</a:t>
            </a:r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BC19A448-A573-340D-1AB0-DC2E8326604C}"/>
              </a:ext>
            </a:extLst>
          </p:cNvPr>
          <p:cNvSpPr/>
          <p:nvPr/>
        </p:nvSpPr>
        <p:spPr>
          <a:xfrm>
            <a:off x="1205345" y="5912434"/>
            <a:ext cx="5652655" cy="20781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하트 14">
            <a:extLst>
              <a:ext uri="{FF2B5EF4-FFF2-40B4-BE49-F238E27FC236}">
                <a16:creationId xmlns:a16="http://schemas.microsoft.com/office/drawing/2014/main" id="{5476AF5C-14AE-0AB8-5AF4-E255DF7366B8}"/>
              </a:ext>
            </a:extLst>
          </p:cNvPr>
          <p:cNvSpPr/>
          <p:nvPr/>
        </p:nvSpPr>
        <p:spPr>
          <a:xfrm>
            <a:off x="681038" y="5257806"/>
            <a:ext cx="1085417" cy="872836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46907-7FC2-17F0-4565-55C0FDBE9DC9}"/>
              </a:ext>
            </a:extLst>
          </p:cNvPr>
          <p:cNvSpPr txBox="1"/>
          <p:nvPr/>
        </p:nvSpPr>
        <p:spPr>
          <a:xfrm>
            <a:off x="1891145" y="5455233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코노미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특징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EECC53B-C15F-04C1-9E0D-DC867EA1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32795" r="47455" b="33740"/>
          <a:stretch>
            <a:fillRect/>
          </a:stretch>
        </p:blipFill>
        <p:spPr>
          <a:xfrm>
            <a:off x="7360574" y="1994323"/>
            <a:ext cx="2234045" cy="18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0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15C3589-2AA0-F29F-3998-82ABC8CB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47" y="1274907"/>
            <a:ext cx="6457517" cy="262168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Korea’s Growing ‘Hon (Solo)’ Economy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Recent socio-economic changes in Korea have given rise to the ‘Hon (Solo)’ Economy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As a consequence, phrases such as ‘Hon-</a:t>
            </a:r>
            <a:r>
              <a:rPr lang="en-US" altLang="ko-KR" sz="2000" dirty="0" err="1">
                <a:latin typeface="돋움" panose="020B0600000101010101" pitchFamily="50" charset="-127"/>
                <a:ea typeface="돋움" panose="020B0600000101010101" pitchFamily="50" charset="-127"/>
              </a:rPr>
              <a:t>sul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’, ‘Hon-</a:t>
            </a:r>
            <a:r>
              <a:rPr lang="en-US" altLang="ko-KR" sz="2000" dirty="0" err="1">
                <a:latin typeface="돋움" panose="020B0600000101010101" pitchFamily="50" charset="-127"/>
                <a:ea typeface="돋움" panose="020B0600000101010101" pitchFamily="50" charset="-127"/>
              </a:rPr>
              <a:t>bab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’ have entered the lexicon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149EC5D-FE94-7979-D23E-C95A8CF6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9E9C0D8-73E2-DBF7-2922-87706DDA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1. 1</a:t>
            </a:r>
            <a:r>
              <a:rPr lang="ko-KR" altLang="en-US" dirty="0" err="1"/>
              <a:t>코노미</a:t>
            </a:r>
            <a:endParaRPr lang="ko-KR" altLang="en-US" dirty="0"/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BDAE0282-0C31-8594-FE75-885DFC21453D}"/>
              </a:ext>
            </a:extLst>
          </p:cNvPr>
          <p:cNvSpPr txBox="1">
            <a:spLocks/>
          </p:cNvSpPr>
          <p:nvPr/>
        </p:nvSpPr>
        <p:spPr>
          <a:xfrm>
            <a:off x="213446" y="3896591"/>
            <a:ext cx="8722735" cy="262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400" b="1" dirty="0" err="1">
                <a:latin typeface="돋움" panose="020B0600000101010101" pitchFamily="50" charset="-127"/>
                <a:ea typeface="돋움" panose="020B0600000101010101" pitchFamily="50" charset="-127"/>
              </a:rPr>
              <a:t>코노미</a:t>
            </a:r>
            <a:endParaRPr lang="en-US" altLang="ko-KR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숫자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과 경제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(economy)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의 합성어로 혼자만의 생활을 즐기며 소비 활동을 하는 것으로 혼밥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혼자 밥 먹기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),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혼술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혼자 술 마시기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등 혼자서 즐기는 문화가 확산되면서 등장한 용어로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2000" dirty="0" err="1">
                <a:latin typeface="돋움" panose="020B0600000101010101" pitchFamily="50" charset="-127"/>
                <a:ea typeface="돋움" panose="020B0600000101010101" pitchFamily="50" charset="-127"/>
              </a:rPr>
              <a:t>미코노미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라고도 함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A0A7B910-A985-30D7-589B-A7E2E42890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6484" y="1875927"/>
            <a:ext cx="1584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27CEEB14-8A7D-95CD-35C9-6F404107B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52647"/>
              </p:ext>
            </p:extLst>
          </p:nvPr>
        </p:nvGraphicFramePr>
        <p:xfrm>
          <a:off x="1496290" y="2532212"/>
          <a:ext cx="7803574" cy="31827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53492">
                  <a:extLst>
                    <a:ext uri="{9D8B030D-6E8A-4147-A177-3AD203B41FA5}">
                      <a16:colId xmlns:a16="http://schemas.microsoft.com/office/drawing/2014/main" val="2253189069"/>
                    </a:ext>
                  </a:extLst>
                </a:gridCol>
                <a:gridCol w="5850082">
                  <a:extLst>
                    <a:ext uri="{9D8B030D-6E8A-4147-A177-3AD203B41FA5}">
                      <a16:colId xmlns:a16="http://schemas.microsoft.com/office/drawing/2014/main" val="2775636584"/>
                    </a:ext>
                  </a:extLst>
                </a:gridCol>
              </a:tblGrid>
              <a:tr h="530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이밥차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저렴하고 간단하게 차려 먹을 수 있는 요리 정보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280021"/>
                  </a:ext>
                </a:extLst>
              </a:tr>
              <a:tr h="530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1+1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1+1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또는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2+1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 상품 목록 확인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46298"/>
                  </a:ext>
                </a:extLst>
              </a:tr>
              <a:tr h="530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나만의 냉장고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증정 상품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보관해뒀다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필요 할 때 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376514"/>
                  </a:ext>
                </a:extLst>
              </a:tr>
              <a:tr h="530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소모임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주제별 다양한 동호회 참여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649532"/>
                  </a:ext>
                </a:extLst>
              </a:tr>
              <a:tr h="530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프렌트립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캠핑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클라이밍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레포츠 위주 동호회 참여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568725"/>
                  </a:ext>
                </a:extLst>
              </a:tr>
              <a:tr h="530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집밥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식사 </a:t>
                      </a:r>
                      <a:r>
                        <a:rPr lang="ko-KR" altLang="en-US" sz="1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같이 하며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친목 도모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52819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9D582A3-2DF4-6A30-376B-409B83A8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165798B-3DC0-1903-7F82-9C251E5B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2. 1</a:t>
            </a:r>
            <a:r>
              <a:rPr lang="ko-KR" altLang="en-US" dirty="0"/>
              <a:t>인 가구에 유용한 앱</a:t>
            </a:r>
          </a:p>
        </p:txBody>
      </p:sp>
      <p:sp>
        <p:nvSpPr>
          <p:cNvPr id="6" name="팔각형 5">
            <a:extLst>
              <a:ext uri="{FF2B5EF4-FFF2-40B4-BE49-F238E27FC236}">
                <a16:creationId xmlns:a16="http://schemas.microsoft.com/office/drawing/2014/main" id="{9C03046C-3046-10A8-0FFC-C109FB0664A5}"/>
              </a:ext>
            </a:extLst>
          </p:cNvPr>
          <p:cNvSpPr/>
          <p:nvPr/>
        </p:nvSpPr>
        <p:spPr>
          <a:xfrm>
            <a:off x="1517073" y="1704109"/>
            <a:ext cx="1932709" cy="831273"/>
          </a:xfrm>
          <a:prstGeom prst="oct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9C77ED3D-0D7F-5806-09B9-66FA1DDDA389}"/>
              </a:ext>
            </a:extLst>
          </p:cNvPr>
          <p:cNvSpPr/>
          <p:nvPr/>
        </p:nvSpPr>
        <p:spPr>
          <a:xfrm flipH="1">
            <a:off x="1756064" y="1704109"/>
            <a:ext cx="1465118" cy="82810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앱</a:t>
            </a:r>
          </a:p>
        </p:txBody>
      </p:sp>
      <p:sp>
        <p:nvSpPr>
          <p:cNvPr id="8" name="팔각형 7">
            <a:extLst>
              <a:ext uri="{FF2B5EF4-FFF2-40B4-BE49-F238E27FC236}">
                <a16:creationId xmlns:a16="http://schemas.microsoft.com/office/drawing/2014/main" id="{103EBC68-BE01-D6DF-0352-7BEF4289C89E}"/>
              </a:ext>
            </a:extLst>
          </p:cNvPr>
          <p:cNvSpPr/>
          <p:nvPr/>
        </p:nvSpPr>
        <p:spPr>
          <a:xfrm>
            <a:off x="3460173" y="1704109"/>
            <a:ext cx="5839691" cy="831273"/>
          </a:xfrm>
          <a:prstGeom prst="oct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90BE3827-7E5C-8D8C-490B-C019CD50CC26}"/>
              </a:ext>
            </a:extLst>
          </p:cNvPr>
          <p:cNvSpPr/>
          <p:nvPr/>
        </p:nvSpPr>
        <p:spPr>
          <a:xfrm flipH="1">
            <a:off x="3699163" y="1704109"/>
            <a:ext cx="5340927" cy="82810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기능</a:t>
            </a: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BCF37339-EED3-7D22-9F35-2ECF9F17A5B7}"/>
              </a:ext>
            </a:extLst>
          </p:cNvPr>
          <p:cNvSpPr/>
          <p:nvPr/>
        </p:nvSpPr>
        <p:spPr>
          <a:xfrm flipH="1">
            <a:off x="436418" y="2532212"/>
            <a:ext cx="1059872" cy="158258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식사</a:t>
            </a:r>
          </a:p>
        </p:txBody>
      </p:sp>
      <p:sp>
        <p:nvSpPr>
          <p:cNvPr id="11" name="사각형: 잘린 한쪽 모서리 10">
            <a:extLst>
              <a:ext uri="{FF2B5EF4-FFF2-40B4-BE49-F238E27FC236}">
                <a16:creationId xmlns:a16="http://schemas.microsoft.com/office/drawing/2014/main" id="{D6459916-1099-169E-A217-04161009A303}"/>
              </a:ext>
            </a:extLst>
          </p:cNvPr>
          <p:cNvSpPr/>
          <p:nvPr/>
        </p:nvSpPr>
        <p:spPr>
          <a:xfrm flipH="1">
            <a:off x="436418" y="4114800"/>
            <a:ext cx="1059872" cy="158258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사교</a:t>
            </a:r>
          </a:p>
        </p:txBody>
      </p:sp>
    </p:spTree>
    <p:extLst>
      <p:ext uri="{BB962C8B-B14F-4D97-AF65-F5344CB8AC3E}">
        <p14:creationId xmlns:p14="http://schemas.microsoft.com/office/powerpoint/2010/main" val="147446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4C12E3EF-3D39-B78E-903B-C7BF946CE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481380"/>
              </p:ext>
            </p:extLst>
          </p:nvPr>
        </p:nvGraphicFramePr>
        <p:xfrm>
          <a:off x="691429" y="1600200"/>
          <a:ext cx="8543925" cy="450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E227D2B-1CD2-76D6-E738-3983F6CE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D752AF4-9AA5-3CB9-D5F7-CA4BE0E2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3. 1</a:t>
            </a:r>
            <a:r>
              <a:rPr lang="ko-KR" altLang="en-US" dirty="0"/>
              <a:t>인 가구 비중</a:t>
            </a:r>
          </a:p>
        </p:txBody>
      </p:sp>
    </p:spTree>
    <p:extLst>
      <p:ext uri="{BB962C8B-B14F-4D97-AF65-F5344CB8AC3E}">
        <p14:creationId xmlns:p14="http://schemas.microsoft.com/office/powerpoint/2010/main" val="229357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6B75A9-6F7D-9239-6B4D-4B0372C1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B961-369C-4B5B-A22D-0DE3A09B3DF8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62C13C3-6CD5-1020-3B17-2B53CB10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4. 1</a:t>
            </a:r>
            <a:r>
              <a:rPr lang="ko-KR" altLang="en-US" dirty="0" err="1"/>
              <a:t>코노미</a:t>
            </a:r>
            <a:r>
              <a:rPr lang="ko-KR" altLang="en-US" dirty="0"/>
              <a:t> 특징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9B1E6FC-CE62-AA58-DB5A-191F7CDC93D5}"/>
              </a:ext>
            </a:extLst>
          </p:cNvPr>
          <p:cNvGrpSpPr/>
          <p:nvPr/>
        </p:nvGrpSpPr>
        <p:grpSpPr>
          <a:xfrm>
            <a:off x="5131723" y="1423555"/>
            <a:ext cx="4470759" cy="4603172"/>
            <a:chOff x="5131723" y="1423555"/>
            <a:chExt cx="4470759" cy="4603172"/>
          </a:xfrm>
        </p:grpSpPr>
        <p:sp>
          <p:nvSpPr>
            <p:cNvPr id="6" name="L 도형 5">
              <a:extLst>
                <a:ext uri="{FF2B5EF4-FFF2-40B4-BE49-F238E27FC236}">
                  <a16:creationId xmlns:a16="http://schemas.microsoft.com/office/drawing/2014/main" id="{34444C13-A731-607B-3FC1-C6B80FFC9D1C}"/>
                </a:ext>
              </a:extLst>
            </p:cNvPr>
            <p:cNvSpPr/>
            <p:nvPr/>
          </p:nvSpPr>
          <p:spPr>
            <a:xfrm flipH="1">
              <a:off x="5131723" y="1423555"/>
              <a:ext cx="4468091" cy="4603172"/>
            </a:xfrm>
            <a:prstGeom prst="corner">
              <a:avLst>
                <a:gd name="adj1" fmla="val 96279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9" name="사각형: 둥근 한쪽 모서리 8">
              <a:extLst>
                <a:ext uri="{FF2B5EF4-FFF2-40B4-BE49-F238E27FC236}">
                  <a16:creationId xmlns:a16="http://schemas.microsoft.com/office/drawing/2014/main" id="{96256B55-D65D-40D0-4DAD-5E8CE7ABC78A}"/>
                </a:ext>
              </a:extLst>
            </p:cNvPr>
            <p:cNvSpPr/>
            <p:nvPr/>
          </p:nvSpPr>
          <p:spPr>
            <a:xfrm flipV="1">
              <a:off x="5247409" y="4218709"/>
              <a:ext cx="2089958" cy="17145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0" name="사각형: 둥근 대각선 방향 모서리 9">
              <a:extLst>
                <a:ext uri="{FF2B5EF4-FFF2-40B4-BE49-F238E27FC236}">
                  <a16:creationId xmlns:a16="http://schemas.microsoft.com/office/drawing/2014/main" id="{E419DC91-3DE7-2F96-D4AB-5F0A58E57427}"/>
                </a:ext>
              </a:extLst>
            </p:cNvPr>
            <p:cNvSpPr/>
            <p:nvPr/>
          </p:nvSpPr>
          <p:spPr>
            <a:xfrm flipH="1">
              <a:off x="7469679" y="4218709"/>
              <a:ext cx="2006831" cy="1714500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1" name="십자형 10">
              <a:extLst>
                <a:ext uri="{FF2B5EF4-FFF2-40B4-BE49-F238E27FC236}">
                  <a16:creationId xmlns:a16="http://schemas.microsoft.com/office/drawing/2014/main" id="{A4682678-483C-0476-61D2-B6B9758B40FE}"/>
                </a:ext>
              </a:extLst>
            </p:cNvPr>
            <p:cNvSpPr/>
            <p:nvPr/>
          </p:nvSpPr>
          <p:spPr>
            <a:xfrm>
              <a:off x="7364488" y="1434316"/>
              <a:ext cx="2237994" cy="396744"/>
            </a:xfrm>
            <a:prstGeom prst="plus">
              <a:avLst>
                <a:gd name="adj" fmla="val 41667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소비 패턴</a:t>
              </a:r>
            </a:p>
          </p:txBody>
        </p:sp>
        <p:sp>
          <p:nvSpPr>
            <p:cNvPr id="12" name="사각형: 잘린 한쪽 모서리 11">
              <a:extLst>
                <a:ext uri="{FF2B5EF4-FFF2-40B4-BE49-F238E27FC236}">
                  <a16:creationId xmlns:a16="http://schemas.microsoft.com/office/drawing/2014/main" id="{449C23DA-E8F8-5023-44BD-A7E1BE7A62AA}"/>
                </a:ext>
              </a:extLst>
            </p:cNvPr>
            <p:cNvSpPr/>
            <p:nvPr/>
          </p:nvSpPr>
          <p:spPr>
            <a:xfrm>
              <a:off x="5704169" y="2686985"/>
              <a:ext cx="1681438" cy="528066"/>
            </a:xfrm>
            <a:prstGeom prst="snip1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즉석밥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3" name="화살표: 오각형 12">
              <a:extLst>
                <a:ext uri="{FF2B5EF4-FFF2-40B4-BE49-F238E27FC236}">
                  <a16:creationId xmlns:a16="http://schemas.microsoft.com/office/drawing/2014/main" id="{C2466193-B617-4CCE-EE33-662008484F77}"/>
                </a:ext>
              </a:extLst>
            </p:cNvPr>
            <p:cNvSpPr/>
            <p:nvPr/>
          </p:nvSpPr>
          <p:spPr>
            <a:xfrm>
              <a:off x="5704169" y="3214418"/>
              <a:ext cx="1690121" cy="580873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냉장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컵면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5" name="눈물 방울 14">
              <a:extLst>
                <a:ext uri="{FF2B5EF4-FFF2-40B4-BE49-F238E27FC236}">
                  <a16:creationId xmlns:a16="http://schemas.microsoft.com/office/drawing/2014/main" id="{999BEB65-439F-9428-83C3-2BF850B9930C}"/>
                </a:ext>
              </a:extLst>
            </p:cNvPr>
            <p:cNvSpPr/>
            <p:nvPr/>
          </p:nvSpPr>
          <p:spPr>
            <a:xfrm flipV="1">
              <a:off x="5256501" y="2012620"/>
              <a:ext cx="1571624" cy="537684"/>
            </a:xfrm>
            <a:prstGeom prst="teardrop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B296CC4-BA08-9E0F-6E9F-8AD5BE291B88}"/>
                </a:ext>
              </a:extLst>
            </p:cNvPr>
            <p:cNvSpPr/>
            <p:nvPr/>
          </p:nvSpPr>
          <p:spPr>
            <a:xfrm>
              <a:off x="5673436" y="2078181"/>
              <a:ext cx="841664" cy="4201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혼밥</a:t>
              </a:r>
            </a:p>
          </p:txBody>
        </p:sp>
        <p:sp>
          <p:nvSpPr>
            <p:cNvPr id="17" name="화살표: 왼쪽/오른쪽/위쪽 16">
              <a:extLst>
                <a:ext uri="{FF2B5EF4-FFF2-40B4-BE49-F238E27FC236}">
                  <a16:creationId xmlns:a16="http://schemas.microsoft.com/office/drawing/2014/main" id="{0E5A2258-CC57-D4EB-454D-F5142C4A82D4}"/>
                </a:ext>
              </a:extLst>
            </p:cNvPr>
            <p:cNvSpPr/>
            <p:nvPr/>
          </p:nvSpPr>
          <p:spPr>
            <a:xfrm>
              <a:off x="7594368" y="4562734"/>
              <a:ext cx="1729395" cy="1154920"/>
            </a:xfrm>
            <a:prstGeom prst="leftRightUpArrow">
              <a:avLst>
                <a:gd name="adj1" fmla="val 71076"/>
                <a:gd name="adj2" fmla="val 35538"/>
                <a:gd name="adj3" fmla="val 14462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자유여행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항공</a:t>
              </a:r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/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숙박</a:t>
              </a:r>
            </a:p>
          </p:txBody>
        </p:sp>
        <p:sp>
          <p:nvSpPr>
            <p:cNvPr id="18" name="칠각형 17">
              <a:extLst>
                <a:ext uri="{FF2B5EF4-FFF2-40B4-BE49-F238E27FC236}">
                  <a16:creationId xmlns:a16="http://schemas.microsoft.com/office/drawing/2014/main" id="{5DB243F7-67E0-6D72-AC08-F09FB5DA5D5C}"/>
                </a:ext>
              </a:extLst>
            </p:cNvPr>
            <p:cNvSpPr/>
            <p:nvPr/>
          </p:nvSpPr>
          <p:spPr>
            <a:xfrm>
              <a:off x="5367597" y="4436917"/>
              <a:ext cx="1895648" cy="1406554"/>
            </a:xfrm>
            <a:prstGeom prst="heptag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1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인 방송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9" name="설명선: 오른쪽 화살표 18">
              <a:extLst>
                <a:ext uri="{FF2B5EF4-FFF2-40B4-BE49-F238E27FC236}">
                  <a16:creationId xmlns:a16="http://schemas.microsoft.com/office/drawing/2014/main" id="{F14633F3-0B81-4899-F595-E48474593F7B}"/>
                </a:ext>
              </a:extLst>
            </p:cNvPr>
            <p:cNvSpPr/>
            <p:nvPr/>
          </p:nvSpPr>
          <p:spPr>
            <a:xfrm>
              <a:off x="5242905" y="3956858"/>
              <a:ext cx="1140434" cy="480060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78771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혼방</a:t>
              </a:r>
            </a:p>
          </p:txBody>
        </p:sp>
        <p:sp>
          <p:nvSpPr>
            <p:cNvPr id="20" name="사각형: 잘린 위쪽 모서리 19">
              <a:extLst>
                <a:ext uri="{FF2B5EF4-FFF2-40B4-BE49-F238E27FC236}">
                  <a16:creationId xmlns:a16="http://schemas.microsoft.com/office/drawing/2014/main" id="{77E78CF7-D939-DF3D-CC25-733DBD28A460}"/>
                </a:ext>
              </a:extLst>
            </p:cNvPr>
            <p:cNvSpPr/>
            <p:nvPr/>
          </p:nvSpPr>
          <p:spPr>
            <a:xfrm>
              <a:off x="7951073" y="4000500"/>
              <a:ext cx="1044041" cy="436418"/>
            </a:xfrm>
            <a:prstGeom prst="snip2Same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혼여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2" name="사각형: 잘린 한쪽 모서리 21">
              <a:extLst>
                <a:ext uri="{FF2B5EF4-FFF2-40B4-BE49-F238E27FC236}">
                  <a16:creationId xmlns:a16="http://schemas.microsoft.com/office/drawing/2014/main" id="{D163FBE0-285A-0823-6FEB-47C10B9FA97E}"/>
                </a:ext>
              </a:extLst>
            </p:cNvPr>
            <p:cNvSpPr/>
            <p:nvPr/>
          </p:nvSpPr>
          <p:spPr>
            <a:xfrm flipH="1">
              <a:off x="7392582" y="2686985"/>
              <a:ext cx="1685814" cy="528066"/>
            </a:xfrm>
            <a:prstGeom prst="snip1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컵밥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3" name="화살표: 오각형 22">
              <a:extLst>
                <a:ext uri="{FF2B5EF4-FFF2-40B4-BE49-F238E27FC236}">
                  <a16:creationId xmlns:a16="http://schemas.microsoft.com/office/drawing/2014/main" id="{88239D80-2A69-C3EC-DE06-EA4DDD180870}"/>
                </a:ext>
              </a:extLst>
            </p:cNvPr>
            <p:cNvSpPr/>
            <p:nvPr/>
          </p:nvSpPr>
          <p:spPr>
            <a:xfrm flipH="1">
              <a:off x="7395250" y="3214418"/>
              <a:ext cx="1690121" cy="580873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과일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618608-4F06-32FD-F27F-BC2059C5D662}"/>
                </a:ext>
              </a:extLst>
            </p:cNvPr>
            <p:cNvSpPr txBox="1"/>
            <p:nvPr/>
          </p:nvSpPr>
          <p:spPr>
            <a:xfrm>
              <a:off x="5364929" y="5140194"/>
              <a:ext cx="1769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돋움" panose="020B0600000101010101" pitchFamily="50" charset="-127"/>
                  <a:ea typeface="돋움" panose="020B0600000101010101" pitchFamily="50" charset="-127"/>
                </a:rPr>
                <a:t>1</a:t>
              </a:r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일 크리에이터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B3C20B6-B16E-4702-A767-4F2F4AC0BD22}"/>
              </a:ext>
            </a:extLst>
          </p:cNvPr>
          <p:cNvGrpSpPr/>
          <p:nvPr/>
        </p:nvGrpSpPr>
        <p:grpSpPr>
          <a:xfrm>
            <a:off x="332509" y="1423555"/>
            <a:ext cx="4468091" cy="4603172"/>
            <a:chOff x="332509" y="1423555"/>
            <a:chExt cx="4468091" cy="4603172"/>
          </a:xfrm>
        </p:grpSpPr>
        <p:sp>
          <p:nvSpPr>
            <p:cNvPr id="5" name="L 도형 4">
              <a:extLst>
                <a:ext uri="{FF2B5EF4-FFF2-40B4-BE49-F238E27FC236}">
                  <a16:creationId xmlns:a16="http://schemas.microsoft.com/office/drawing/2014/main" id="{702B4CF8-DED2-7278-C616-DE116C446EE8}"/>
                </a:ext>
              </a:extLst>
            </p:cNvPr>
            <p:cNvSpPr/>
            <p:nvPr/>
          </p:nvSpPr>
          <p:spPr>
            <a:xfrm>
              <a:off x="332509" y="1423555"/>
              <a:ext cx="4468091" cy="4603172"/>
            </a:xfrm>
            <a:prstGeom prst="corner">
              <a:avLst>
                <a:gd name="adj1" fmla="val 96279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E9A64791-BDB5-EBA5-566E-71E3D0B4BC3B}"/>
                </a:ext>
              </a:extLst>
            </p:cNvPr>
            <p:cNvSpPr/>
            <p:nvPr/>
          </p:nvSpPr>
          <p:spPr>
            <a:xfrm>
              <a:off x="436418" y="2015836"/>
              <a:ext cx="3034145" cy="14131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" name="순서도: 화면 표시 7">
              <a:extLst>
                <a:ext uri="{FF2B5EF4-FFF2-40B4-BE49-F238E27FC236}">
                  <a16:creationId xmlns:a16="http://schemas.microsoft.com/office/drawing/2014/main" id="{FFA3B7C2-E698-9E60-0AA1-D4CC78AFBBF3}"/>
                </a:ext>
              </a:extLst>
            </p:cNvPr>
            <p:cNvSpPr/>
            <p:nvPr/>
          </p:nvSpPr>
          <p:spPr>
            <a:xfrm flipH="1">
              <a:off x="436417" y="1641763"/>
              <a:ext cx="2237994" cy="436418"/>
            </a:xfrm>
            <a:prstGeom prst="flowChartDisplay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소비 신조어</a:t>
              </a:r>
            </a:p>
          </p:txBody>
        </p:sp>
        <p:sp>
          <p:nvSpPr>
            <p:cNvPr id="14" name="육각형 13">
              <a:extLst>
                <a:ext uri="{FF2B5EF4-FFF2-40B4-BE49-F238E27FC236}">
                  <a16:creationId xmlns:a16="http://schemas.microsoft.com/office/drawing/2014/main" id="{760A799E-E3A7-9A75-A749-683F0E7F836D}"/>
                </a:ext>
              </a:extLst>
            </p:cNvPr>
            <p:cNvSpPr/>
            <p:nvPr/>
          </p:nvSpPr>
          <p:spPr>
            <a:xfrm>
              <a:off x="553966" y="3842325"/>
              <a:ext cx="503526" cy="1943099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자기애강함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1" name="별: 꼭짓점 4개 20">
              <a:extLst>
                <a:ext uri="{FF2B5EF4-FFF2-40B4-BE49-F238E27FC236}">
                  <a16:creationId xmlns:a16="http://schemas.microsoft.com/office/drawing/2014/main" id="{C5622F0F-B45F-A651-B175-4E2A6221A6D7}"/>
                </a:ext>
              </a:extLst>
            </p:cNvPr>
            <p:cNvSpPr/>
            <p:nvPr/>
          </p:nvSpPr>
          <p:spPr>
            <a:xfrm>
              <a:off x="3513218" y="2135804"/>
              <a:ext cx="1244727" cy="1152447"/>
            </a:xfrm>
            <a:prstGeom prst="star4">
              <a:avLst>
                <a:gd name="adj" fmla="val 294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0EA200-2BEA-4D87-70FC-4438842746A7}"/>
                </a:ext>
              </a:extLst>
            </p:cNvPr>
            <p:cNvSpPr txBox="1"/>
            <p:nvPr/>
          </p:nvSpPr>
          <p:spPr>
            <a:xfrm>
              <a:off x="3812919" y="2388861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마음</a:t>
              </a:r>
              <a:br>
                <a:rPr lang="en-US" altLang="ko-KR" dirty="0">
                  <a:latin typeface="돋움" panose="020B0600000101010101" pitchFamily="50" charset="-127"/>
                  <a:ea typeface="돋움" panose="020B0600000101010101" pitchFamily="50" charset="-127"/>
                </a:rPr>
              </a:br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중심</a:t>
              </a:r>
            </a:p>
          </p:txBody>
        </p:sp>
        <p:graphicFrame>
          <p:nvGraphicFramePr>
            <p:cNvPr id="27" name="다이어그램 26">
              <a:extLst>
                <a:ext uri="{FF2B5EF4-FFF2-40B4-BE49-F238E27FC236}">
                  <a16:creationId xmlns:a16="http://schemas.microsoft.com/office/drawing/2014/main" id="{CDCDD5ED-5D6F-A06D-4CF0-0ED22DCF63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09515193"/>
                </p:ext>
              </p:extLst>
            </p:nvPr>
          </p:nvGraphicFramePr>
          <p:xfrm>
            <a:off x="436417" y="2213264"/>
            <a:ext cx="3034145" cy="11159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8" name="다이어그램 27">
              <a:extLst>
                <a:ext uri="{FF2B5EF4-FFF2-40B4-BE49-F238E27FC236}">
                  <a16:creationId xmlns:a16="http://schemas.microsoft.com/office/drawing/2014/main" id="{4B4B7CA9-60DD-BACE-36A8-018522065F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5501182"/>
                </p:ext>
              </p:extLst>
            </p:nvPr>
          </p:nvGraphicFramePr>
          <p:xfrm>
            <a:off x="1137493" y="3803074"/>
            <a:ext cx="3512834" cy="20403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32" name="연결선: 꺾임 31">
              <a:extLst>
                <a:ext uri="{FF2B5EF4-FFF2-40B4-BE49-F238E27FC236}">
                  <a16:creationId xmlns:a16="http://schemas.microsoft.com/office/drawing/2014/main" id="{26E0D45C-506C-4928-915A-2FE798C0AA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137063" y="1843110"/>
              <a:ext cx="554074" cy="3444357"/>
            </a:xfrm>
            <a:prstGeom prst="bentConnector3">
              <a:avLst>
                <a:gd name="adj1" fmla="val 61253"/>
              </a:avLst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78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351</TotalTime>
  <Words>239</Words>
  <Application>Microsoft Office PowerPoint</Application>
  <PresentationFormat>A4 용지(210x297mm)</PresentationFormat>
  <Paragraphs>71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1코노미</vt:lpstr>
      <vt:lpstr>2. 1인 가구에 유용한 앱</vt:lpstr>
      <vt:lpstr>3. 1인 가구 비중</vt:lpstr>
      <vt:lpstr>4. 1코노미 특징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강윤영</dc:creator>
  <cp:lastModifiedBy>강윤영</cp:lastModifiedBy>
  <cp:revision>10</cp:revision>
  <dcterms:created xsi:type="dcterms:W3CDTF">2026-06-19T05:33:23Z</dcterms:created>
  <dcterms:modified xsi:type="dcterms:W3CDTF">2026-06-19T11:27:55Z</dcterms:modified>
</cp:coreProperties>
</file>